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81" d="100"/>
          <a:sy n="81" d="100"/>
        </p:scale>
        <p:origin x="120" y="5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12/16/2014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12/16/2014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12/16/2014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12/16/2014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12/16/2014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12/16/2014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12/16/2014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12/16/2014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12/16/2014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12/16/2014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12/16/2014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12/16/2014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12/16/2014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12/16/2014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orestandards.org/ELA-Literacy/RH/6-8/8/" TargetMode="External"/><Relationship Id="rId2" Type="http://schemas.openxmlformats.org/officeDocument/2006/relationships/hyperlink" Target="http://www.corestandards.org/ELA-Literacy/RH/6-8/7/" TargetMode="External"/><Relationship Id="rId1" Type="http://schemas.openxmlformats.org/officeDocument/2006/relationships/slideLayout" Target="../slideLayouts/slideLayout2.xml"/><Relationship Id="rId6" Type="http://schemas.openxmlformats.org/officeDocument/2006/relationships/hyperlink" Target="http://www.corestandards.org/ELA-Literacy/WHST/6-8/8/" TargetMode="External"/><Relationship Id="rId5" Type="http://schemas.openxmlformats.org/officeDocument/2006/relationships/hyperlink" Target="http://www.corestandards.org/ELA-Literacy/WHST/6-8/4/" TargetMode="External"/><Relationship Id="rId4" Type="http://schemas.openxmlformats.org/officeDocument/2006/relationships/hyperlink" Target="http://www.corestandards.org/ELA-Literacy/WHST/6-8/2/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loc.gov/" TargetMode="External"/><Relationship Id="rId3" Type="http://schemas.openxmlformats.org/officeDocument/2006/relationships/hyperlink" Target="http://exhibits.museum.state.il.us/exhibits/athome/welcome.htm" TargetMode="External"/><Relationship Id="rId7" Type="http://schemas.openxmlformats.org/officeDocument/2006/relationships/hyperlink" Target="http://ri.search.yahoo.com/_ylt=AwrB8pIOvFZT80UAm6CjzbkF;_ylu=X3oDMTBtdXBkbHJyBHNlYwNmcC1hdHRyaWIEc2xrA3J1cmw-/RV=2/RE=1398221966/RO=11/RU=http:/library.thinkquest.org/J001156/writing%20process/sl_go_cluster.htm/RK=0/RS=lsUTBi0GfEKzfoAYTKUHw8rmWQ4-" TargetMode="External"/><Relationship Id="rId2" Type="http://schemas.openxmlformats.org/officeDocument/2006/relationships/hyperlink" Target="http://www.escapegames24.com/2013/10/back-in-time.html" TargetMode="External"/><Relationship Id="rId1" Type="http://schemas.openxmlformats.org/officeDocument/2006/relationships/slideLayout" Target="../slideLayouts/slideLayout2.xml"/><Relationship Id="rId6" Type="http://schemas.openxmlformats.org/officeDocument/2006/relationships/hyperlink" Target="http://www.hyperhistory.com/" TargetMode="External"/><Relationship Id="rId5" Type="http://schemas.openxmlformats.org/officeDocument/2006/relationships/hyperlink" Target="http://www.history.com/" TargetMode="External"/><Relationship Id="rId10" Type="http://schemas.openxmlformats.org/officeDocument/2006/relationships/hyperlink" Target="http://ri.search.yahoo.com/_ylt=AwrB8p0NvlZT9EUAtRijzbkF;_ylu=X3oDMTBtdXBkbHJyBHNlYwNmcC1hdHRyaWIEc2xrA3J1cmw-/RV=2/RE=1398222478/RO=11/RU=http:/stationary.prissed.com/trifold-brochure-template-free-download.htm/RK=0/RS=x2jQW49fVt5R9pGKzWvEB2X9uwI-" TargetMode="External"/><Relationship Id="rId4" Type="http://schemas.openxmlformats.org/officeDocument/2006/relationships/hyperlink" Target="http://www.pbs.org/wgbh/nova/pyramid/" TargetMode="External"/><Relationship Id="rId9" Type="http://schemas.openxmlformats.org/officeDocument/2006/relationships/hyperlink" Target="http://www.nationalgeographic.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nationalgeographic.com/" TargetMode="External"/><Relationship Id="rId7" Type="http://schemas.openxmlformats.org/officeDocument/2006/relationships/hyperlink" Target="http://www.pbs.org/wgbh/nova/pyramid/" TargetMode="External"/><Relationship Id="rId2" Type="http://schemas.openxmlformats.org/officeDocument/2006/relationships/hyperlink" Target="http://www.loc.gov/" TargetMode="External"/><Relationship Id="rId1" Type="http://schemas.openxmlformats.org/officeDocument/2006/relationships/slideLayout" Target="../slideLayouts/slideLayout2.xml"/><Relationship Id="rId6" Type="http://schemas.openxmlformats.org/officeDocument/2006/relationships/hyperlink" Target="http://exhibits.museum.state.il.us/exhibits/athome/welcome.htm" TargetMode="External"/><Relationship Id="rId5" Type="http://schemas.openxmlformats.org/officeDocument/2006/relationships/hyperlink" Target="http://www.hyperhistory.com/" TargetMode="External"/><Relationship Id="rId4" Type="http://schemas.openxmlformats.org/officeDocument/2006/relationships/hyperlink" Target="http://www.history.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Back in time</a:t>
            </a:r>
            <a:endParaRPr lang="en-US" dirty="0"/>
          </a:p>
        </p:txBody>
      </p:sp>
      <p:sp>
        <p:nvSpPr>
          <p:cNvPr id="3" name="Subtitle 2"/>
          <p:cNvSpPr>
            <a:spLocks noGrp="1"/>
          </p:cNvSpPr>
          <p:nvPr>
            <p:ph type="subTitle" idx="1"/>
          </p:nvPr>
        </p:nvSpPr>
        <p:spPr/>
        <p:txBody>
          <a:bodyPr>
            <a:normAutofit fontScale="92500" lnSpcReduction="10000"/>
          </a:bodyPr>
          <a:lstStyle/>
          <a:p>
            <a:pPr algn="ctr"/>
            <a:r>
              <a:rPr lang="en-US" dirty="0" smtClean="0"/>
              <a:t>A </a:t>
            </a:r>
            <a:r>
              <a:rPr lang="en-US" smtClean="0"/>
              <a:t>WebQuest</a:t>
            </a:r>
            <a:endParaRPr lang="en-US" dirty="0" smtClean="0"/>
          </a:p>
          <a:p>
            <a:pPr algn="ctr"/>
            <a:r>
              <a:rPr lang="en-US" dirty="0"/>
              <a:t>6</a:t>
            </a:r>
            <a:r>
              <a:rPr lang="en-US" baseline="30000" dirty="0" smtClean="0"/>
              <a:t>th</a:t>
            </a:r>
            <a:r>
              <a:rPr lang="en-US" dirty="0" smtClean="0"/>
              <a:t> Grade</a:t>
            </a:r>
            <a:endParaRPr lang="en-US" dirty="0"/>
          </a:p>
        </p:txBody>
      </p:sp>
    </p:spTree>
    <p:extLst>
      <p:ext uri="{BB962C8B-B14F-4D97-AF65-F5344CB8AC3E}">
        <p14:creationId xmlns:p14="http://schemas.microsoft.com/office/powerpoint/2010/main" val="3844696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Continued</a:t>
            </a:r>
            <a:endParaRPr lang="en-US" dirty="0"/>
          </a:p>
        </p:txBody>
      </p:sp>
      <p:sp>
        <p:nvSpPr>
          <p:cNvPr id="3" name="Content Placeholder 2"/>
          <p:cNvSpPr>
            <a:spLocks noGrp="1"/>
          </p:cNvSpPr>
          <p:nvPr>
            <p:ph idx="1"/>
          </p:nvPr>
        </p:nvSpPr>
        <p:spPr>
          <a:xfrm>
            <a:off x="685800" y="1909553"/>
            <a:ext cx="10820400" cy="4562499"/>
          </a:xfrm>
        </p:spPr>
        <p:txBody>
          <a:bodyPr/>
          <a:lstStyle/>
          <a:p>
            <a:pPr marL="0" indent="0">
              <a:buNone/>
            </a:pPr>
            <a:r>
              <a:rPr lang="en-US" dirty="0" smtClean="0"/>
              <a:t>Step 4: You now will take the information in your graphic organizer and start writing in your journal. You need to describe the time period you </a:t>
            </a:r>
            <a:r>
              <a:rPr lang="en-US" dirty="0" smtClean="0"/>
              <a:t>selected </a:t>
            </a:r>
            <a:r>
              <a:rPr lang="en-US" dirty="0" smtClean="0"/>
              <a:t>and </a:t>
            </a:r>
            <a:r>
              <a:rPr lang="en-US" dirty="0" smtClean="0"/>
              <a:t>write details </a:t>
            </a:r>
            <a:r>
              <a:rPr lang="en-US" dirty="0" smtClean="0"/>
              <a:t>about it. What would it be like to live during this time? What kind of clothes were worn? What would the weather be like? What kind of animals would you </a:t>
            </a:r>
            <a:r>
              <a:rPr lang="en-US" dirty="0" smtClean="0"/>
              <a:t>see, etc.? </a:t>
            </a:r>
          </a:p>
          <a:p>
            <a:pPr marL="0" indent="0">
              <a:buNone/>
            </a:pPr>
            <a:endParaRPr lang="en-US" dirty="0" smtClean="0"/>
          </a:p>
          <a:p>
            <a:pPr marL="0" indent="0">
              <a:buNone/>
            </a:pPr>
            <a:r>
              <a:rPr lang="en-US" dirty="0" smtClean="0"/>
              <a:t>Step 5: You will design and create a travel brochure about the time period you are </a:t>
            </a:r>
            <a:r>
              <a:rPr lang="en-US" dirty="0" smtClean="0"/>
              <a:t>researching. </a:t>
            </a:r>
            <a:r>
              <a:rPr lang="en-US" dirty="0" smtClean="0"/>
              <a:t>You will include </a:t>
            </a:r>
            <a:r>
              <a:rPr lang="en-US" dirty="0" smtClean="0"/>
              <a:t>your research </a:t>
            </a:r>
            <a:r>
              <a:rPr lang="en-US" dirty="0" smtClean="0"/>
              <a:t>for other classmates to select as they use the time </a:t>
            </a:r>
            <a:r>
              <a:rPr lang="en-US" dirty="0" smtClean="0"/>
              <a:t>machine.  They will know what to expect when they arrive. </a:t>
            </a:r>
            <a:r>
              <a:rPr lang="en-US" dirty="0" smtClean="0"/>
              <a:t>For example: How to dress, what the weather will be like, and what they might encounter on their journey. You can create a design online using the sample template or you can draw one yourself using art materials! Have fun!</a:t>
            </a:r>
            <a:endParaRPr lang="en-US" dirty="0"/>
          </a:p>
        </p:txBody>
      </p:sp>
    </p:spTree>
    <p:extLst>
      <p:ext uri="{BB962C8B-B14F-4D97-AF65-F5344CB8AC3E}">
        <p14:creationId xmlns:p14="http://schemas.microsoft.com/office/powerpoint/2010/main" val="4128369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353" y="390893"/>
            <a:ext cx="8610600" cy="1293028"/>
          </a:xfrm>
        </p:spPr>
        <p:txBody>
          <a:bodyPr/>
          <a:lstStyle/>
          <a:p>
            <a:r>
              <a:rPr lang="en-US" dirty="0" smtClean="0"/>
              <a:t>Process Continued</a:t>
            </a:r>
            <a:endParaRPr lang="en-US" dirty="0"/>
          </a:p>
        </p:txBody>
      </p:sp>
      <p:sp>
        <p:nvSpPr>
          <p:cNvPr id="3" name="Content Placeholder 2"/>
          <p:cNvSpPr>
            <a:spLocks noGrp="1"/>
          </p:cNvSpPr>
          <p:nvPr>
            <p:ph idx="1"/>
          </p:nvPr>
        </p:nvSpPr>
        <p:spPr>
          <a:xfrm>
            <a:off x="567047" y="1683921"/>
            <a:ext cx="10820400" cy="4024125"/>
          </a:xfrm>
        </p:spPr>
        <p:txBody>
          <a:bodyPr/>
          <a:lstStyle/>
          <a:p>
            <a:pPr marL="0" indent="0">
              <a:buNone/>
            </a:pPr>
            <a:r>
              <a:rPr lang="en-US" dirty="0" smtClean="0"/>
              <a:t>Here is a template </a:t>
            </a:r>
            <a:r>
              <a:rPr lang="en-US" dirty="0" smtClean="0"/>
              <a:t>for your brochure:</a:t>
            </a:r>
            <a:endParaRPr lang="en-US" dirty="0" smtClean="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1515" y="2213065"/>
            <a:ext cx="7711464" cy="4264925"/>
          </a:xfrm>
          <a:prstGeom prst="rect">
            <a:avLst/>
          </a:prstGeom>
        </p:spPr>
      </p:pic>
    </p:spTree>
    <p:extLst>
      <p:ext uri="{BB962C8B-B14F-4D97-AF65-F5344CB8AC3E}">
        <p14:creationId xmlns:p14="http://schemas.microsoft.com/office/powerpoint/2010/main" val="599234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Continued</a:t>
            </a:r>
            <a:endParaRPr lang="en-US" dirty="0"/>
          </a:p>
        </p:txBody>
      </p:sp>
      <p:sp>
        <p:nvSpPr>
          <p:cNvPr id="3" name="Content Placeholder 2"/>
          <p:cNvSpPr>
            <a:spLocks noGrp="1"/>
          </p:cNvSpPr>
          <p:nvPr>
            <p:ph idx="1"/>
          </p:nvPr>
        </p:nvSpPr>
        <p:spPr/>
        <p:txBody>
          <a:bodyPr/>
          <a:lstStyle/>
          <a:p>
            <a:pPr marL="0" indent="0">
              <a:buNone/>
            </a:pPr>
            <a:r>
              <a:rPr lang="en-US" dirty="0" smtClean="0"/>
              <a:t>Step 6: Now you get to show off the brochure you have created! You will present to the classroom your brochure. You will discuss the time period, why you chose it, your brochure, and any other interesting facts you want to share!</a:t>
            </a:r>
          </a:p>
          <a:p>
            <a:pPr marL="0" indent="0">
              <a:buNone/>
            </a:pPr>
            <a:endParaRPr lang="en-US" dirty="0"/>
          </a:p>
          <a:p>
            <a:pPr marL="0" indent="0">
              <a:buNone/>
            </a:pPr>
            <a:endParaRPr lang="en-US" dirty="0" smtClean="0"/>
          </a:p>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058" y="3480178"/>
            <a:ext cx="3810000" cy="29622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486" y="3480178"/>
            <a:ext cx="3485486" cy="2942022"/>
          </a:xfrm>
          <a:prstGeom prst="rect">
            <a:avLst/>
          </a:prstGeom>
        </p:spPr>
      </p:pic>
    </p:spTree>
    <p:extLst>
      <p:ext uri="{BB962C8B-B14F-4D97-AF65-F5344CB8AC3E}">
        <p14:creationId xmlns:p14="http://schemas.microsoft.com/office/powerpoint/2010/main" val="1209914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976" y="182482"/>
            <a:ext cx="8610600" cy="1293028"/>
          </a:xfrm>
        </p:spPr>
        <p:txBody>
          <a:bodyPr/>
          <a:lstStyle/>
          <a:p>
            <a:r>
              <a:rPr lang="en-US" dirty="0" smtClean="0"/>
              <a:t>Assessment Rubric</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35825936"/>
              </p:ext>
            </p:extLst>
          </p:nvPr>
        </p:nvGraphicFramePr>
        <p:xfrm>
          <a:off x="768927" y="1417418"/>
          <a:ext cx="10820400" cy="5186812"/>
        </p:xfrm>
        <a:graphic>
          <a:graphicData uri="http://schemas.openxmlformats.org/drawingml/2006/table">
            <a:tbl>
              <a:tblPr firstRow="1" bandRow="1">
                <a:tableStyleId>{5C22544A-7EE6-4342-B048-85BDC9FD1C3A}</a:tableStyleId>
              </a:tblPr>
              <a:tblGrid>
                <a:gridCol w="2164080"/>
                <a:gridCol w="2164080"/>
                <a:gridCol w="2164080"/>
                <a:gridCol w="2164080"/>
                <a:gridCol w="2164080"/>
              </a:tblGrid>
              <a:tr h="959873">
                <a:tc>
                  <a:txBody>
                    <a:bodyPr/>
                    <a:lstStyle/>
                    <a:p>
                      <a:r>
                        <a:rPr lang="en-US" dirty="0" smtClean="0"/>
                        <a:t>    Category</a:t>
                      </a:r>
                      <a:endParaRPr lang="en-US" dirty="0"/>
                    </a:p>
                  </a:txBody>
                  <a:tcPr/>
                </a:tc>
                <a:tc>
                  <a:txBody>
                    <a:bodyPr/>
                    <a:lstStyle/>
                    <a:p>
                      <a:r>
                        <a:rPr lang="en-US" dirty="0" smtClean="0"/>
                        <a:t>              4      </a:t>
                      </a:r>
                      <a:endParaRPr lang="en-US" dirty="0"/>
                    </a:p>
                  </a:txBody>
                  <a:tcPr/>
                </a:tc>
                <a:tc>
                  <a:txBody>
                    <a:bodyPr/>
                    <a:lstStyle/>
                    <a:p>
                      <a:r>
                        <a:rPr lang="en-US" dirty="0" smtClean="0"/>
                        <a:t>               3</a:t>
                      </a:r>
                      <a:endParaRPr lang="en-US" dirty="0"/>
                    </a:p>
                  </a:txBody>
                  <a:tcPr/>
                </a:tc>
                <a:tc>
                  <a:txBody>
                    <a:bodyPr/>
                    <a:lstStyle/>
                    <a:p>
                      <a:r>
                        <a:rPr lang="en-US" dirty="0" smtClean="0"/>
                        <a:t>              2</a:t>
                      </a:r>
                      <a:endParaRPr lang="en-US" dirty="0"/>
                    </a:p>
                  </a:txBody>
                  <a:tcPr/>
                </a:tc>
                <a:tc>
                  <a:txBody>
                    <a:bodyPr/>
                    <a:lstStyle/>
                    <a:p>
                      <a:r>
                        <a:rPr lang="en-US" dirty="0" smtClean="0"/>
                        <a:t>              1</a:t>
                      </a:r>
                      <a:endParaRPr lang="en-US" dirty="0"/>
                    </a:p>
                  </a:txBody>
                  <a:tcPr/>
                </a:tc>
              </a:tr>
              <a:tr h="959873">
                <a:tc>
                  <a:txBody>
                    <a:bodyPr/>
                    <a:lstStyle/>
                    <a:p>
                      <a:r>
                        <a:rPr lang="en-US" b="1" dirty="0" smtClean="0"/>
                        <a:t>RESEARCH</a:t>
                      </a:r>
                      <a:endParaRPr lang="en-US" b="1" dirty="0"/>
                    </a:p>
                  </a:txBody>
                  <a:tcPr/>
                </a:tc>
                <a:tc>
                  <a:txBody>
                    <a:bodyPr/>
                    <a:lstStyle/>
                    <a:p>
                      <a:r>
                        <a:rPr lang="en-US" sz="1200" dirty="0" smtClean="0"/>
                        <a:t>Student</a:t>
                      </a:r>
                      <a:r>
                        <a:rPr lang="en-US" sz="1200" baseline="0" dirty="0" smtClean="0"/>
                        <a:t> used time wisely for researching and used proper research material</a:t>
                      </a:r>
                      <a:endParaRPr lang="en-US" sz="1200" dirty="0"/>
                    </a:p>
                  </a:txBody>
                  <a:tcPr/>
                </a:tc>
                <a:tc>
                  <a:txBody>
                    <a:bodyPr/>
                    <a:lstStyle/>
                    <a:p>
                      <a:r>
                        <a:rPr lang="en-US" sz="1200" dirty="0" smtClean="0"/>
                        <a:t>Student mainly used time wisely and used proper research material</a:t>
                      </a:r>
                      <a:endParaRPr lang="en-US" sz="1200" dirty="0"/>
                    </a:p>
                  </a:txBody>
                  <a:tcPr/>
                </a:tc>
                <a:tc>
                  <a:txBody>
                    <a:bodyPr/>
                    <a:lstStyle/>
                    <a:p>
                      <a:r>
                        <a:rPr lang="en-US" sz="1200" dirty="0" smtClean="0"/>
                        <a:t>Student</a:t>
                      </a:r>
                      <a:r>
                        <a:rPr lang="en-US" sz="1200" baseline="0" dirty="0" smtClean="0"/>
                        <a:t> sometimes used time wisely and mainly used proper research material</a:t>
                      </a:r>
                      <a:endParaRPr lang="en-US" sz="1200" dirty="0"/>
                    </a:p>
                  </a:txBody>
                  <a:tcPr/>
                </a:tc>
                <a:tc>
                  <a:txBody>
                    <a:bodyPr/>
                    <a:lstStyle/>
                    <a:p>
                      <a:r>
                        <a:rPr lang="en-US" sz="1200" dirty="0" smtClean="0"/>
                        <a:t>Student rarely used time wisely and sometimes</a:t>
                      </a:r>
                      <a:r>
                        <a:rPr lang="en-US" sz="1200" baseline="0" dirty="0" smtClean="0"/>
                        <a:t> or rarely used proper research material</a:t>
                      </a:r>
                      <a:endParaRPr lang="en-US" sz="1200" dirty="0"/>
                    </a:p>
                  </a:txBody>
                  <a:tcPr/>
                </a:tc>
              </a:tr>
              <a:tr h="1118473">
                <a:tc>
                  <a:txBody>
                    <a:bodyPr/>
                    <a:lstStyle/>
                    <a:p>
                      <a:r>
                        <a:rPr lang="en-US" b="1" dirty="0" smtClean="0"/>
                        <a:t>GRAPHIC ORGANIZER</a:t>
                      </a:r>
                      <a:endParaRPr lang="en-US" b="1" dirty="0"/>
                    </a:p>
                  </a:txBody>
                  <a:tcPr/>
                </a:tc>
                <a:tc>
                  <a:txBody>
                    <a:bodyPr/>
                    <a:lstStyle/>
                    <a:p>
                      <a:r>
                        <a:rPr lang="en-US" sz="1200" dirty="0" smtClean="0"/>
                        <a:t>Student created an</a:t>
                      </a:r>
                      <a:r>
                        <a:rPr lang="en-US" sz="1200" baseline="0" dirty="0" smtClean="0"/>
                        <a:t> effective graphic organizer to organize the information they’ve researched</a:t>
                      </a:r>
                      <a:endParaRPr lang="en-US" sz="1200" dirty="0"/>
                    </a:p>
                  </a:txBody>
                  <a:tcPr/>
                </a:tc>
                <a:tc>
                  <a:txBody>
                    <a:bodyPr/>
                    <a:lstStyle/>
                    <a:p>
                      <a:r>
                        <a:rPr lang="en-US" sz="1200" dirty="0" smtClean="0"/>
                        <a:t>Student</a:t>
                      </a:r>
                      <a:r>
                        <a:rPr lang="en-US" sz="1200" baseline="0" dirty="0" smtClean="0"/>
                        <a:t> created a mostly effective graphic organizer to organize information they’ve researched.</a:t>
                      </a:r>
                      <a:endParaRPr lang="en-US" sz="1200" dirty="0"/>
                    </a:p>
                  </a:txBody>
                  <a:tcPr/>
                </a:tc>
                <a:tc>
                  <a:txBody>
                    <a:bodyPr/>
                    <a:lstStyle/>
                    <a:p>
                      <a:r>
                        <a:rPr lang="en-US" sz="1200" dirty="0" smtClean="0"/>
                        <a:t>Student</a:t>
                      </a:r>
                      <a:r>
                        <a:rPr lang="en-US" sz="1200" baseline="0" dirty="0" smtClean="0"/>
                        <a:t> created a graphic organizer that somewhat helps organize information they’ve researched.</a:t>
                      </a:r>
                      <a:endParaRPr lang="en-US" sz="1200" dirty="0"/>
                    </a:p>
                  </a:txBody>
                  <a:tcPr/>
                </a:tc>
                <a:tc>
                  <a:txBody>
                    <a:bodyPr/>
                    <a:lstStyle/>
                    <a:p>
                      <a:r>
                        <a:rPr lang="en-US" sz="1200" dirty="0" smtClean="0"/>
                        <a:t>Student did not create a graphic organizer that</a:t>
                      </a:r>
                      <a:r>
                        <a:rPr lang="en-US" sz="1200" baseline="0" dirty="0" smtClean="0"/>
                        <a:t> helps them organize information they’ve researched</a:t>
                      </a:r>
                      <a:endParaRPr lang="en-US" sz="1200" dirty="0"/>
                    </a:p>
                  </a:txBody>
                  <a:tcPr/>
                </a:tc>
              </a:tr>
              <a:tr h="1118473">
                <a:tc>
                  <a:txBody>
                    <a:bodyPr/>
                    <a:lstStyle/>
                    <a:p>
                      <a:r>
                        <a:rPr lang="en-US" b="1" dirty="0" smtClean="0"/>
                        <a:t>BROCHURE</a:t>
                      </a:r>
                      <a:endParaRPr lang="en-US" b="1" dirty="0"/>
                    </a:p>
                  </a:txBody>
                  <a:tcPr/>
                </a:tc>
                <a:tc>
                  <a:txBody>
                    <a:bodyPr/>
                    <a:lstStyle/>
                    <a:p>
                      <a:r>
                        <a:rPr lang="en-US" sz="1200" dirty="0" smtClean="0"/>
                        <a:t>Brochure</a:t>
                      </a:r>
                      <a:r>
                        <a:rPr lang="en-US" sz="1200" baseline="0" dirty="0" smtClean="0"/>
                        <a:t> was well done, with use of pictures and text. Brochure was very helpful in learning about that time period</a:t>
                      </a:r>
                      <a:endParaRPr lang="en-US" sz="1200" dirty="0"/>
                    </a:p>
                  </a:txBody>
                  <a:tcPr/>
                </a:tc>
                <a:tc>
                  <a:txBody>
                    <a:bodyPr/>
                    <a:lstStyle/>
                    <a:p>
                      <a:r>
                        <a:rPr lang="en-US" sz="1200" dirty="0" smtClean="0"/>
                        <a:t>Brochure</a:t>
                      </a:r>
                      <a:r>
                        <a:rPr lang="en-US" sz="1200" baseline="0" dirty="0" smtClean="0"/>
                        <a:t> was almost well done with use of pictures and text. Brochure was mainly helpful in learning about that time period.</a:t>
                      </a:r>
                      <a:endParaRPr lang="en-US" sz="1200" dirty="0"/>
                    </a:p>
                  </a:txBody>
                  <a:tcPr/>
                </a:tc>
                <a:tc>
                  <a:txBody>
                    <a:bodyPr/>
                    <a:lstStyle/>
                    <a:p>
                      <a:r>
                        <a:rPr lang="en-US" sz="1200" dirty="0" smtClean="0"/>
                        <a:t>Brochure</a:t>
                      </a:r>
                      <a:r>
                        <a:rPr lang="en-US" sz="1200" baseline="0" dirty="0" smtClean="0"/>
                        <a:t> was somewhat well done. Some pictures and text were used. Brochure was somewhat helpful in learning about that time period.</a:t>
                      </a:r>
                      <a:endParaRPr lang="en-US" sz="1200" dirty="0"/>
                    </a:p>
                  </a:txBody>
                  <a:tcPr/>
                </a:tc>
                <a:tc>
                  <a:txBody>
                    <a:bodyPr/>
                    <a:lstStyle/>
                    <a:p>
                      <a:r>
                        <a:rPr lang="en-US" sz="1200" dirty="0" smtClean="0"/>
                        <a:t>Brochure</a:t>
                      </a:r>
                      <a:r>
                        <a:rPr lang="en-US" sz="1200" baseline="0" dirty="0" smtClean="0"/>
                        <a:t> was not well done and was not helpful in learning about that time period.</a:t>
                      </a:r>
                      <a:endParaRPr lang="en-US" sz="1200" dirty="0"/>
                    </a:p>
                  </a:txBody>
                  <a:tcPr/>
                </a:tc>
              </a:tr>
              <a:tr h="959873">
                <a:tc>
                  <a:txBody>
                    <a:bodyPr/>
                    <a:lstStyle/>
                    <a:p>
                      <a:r>
                        <a:rPr lang="en-US" b="1" dirty="0" smtClean="0"/>
                        <a:t>PRESENTATION</a:t>
                      </a:r>
                      <a:endParaRPr lang="en-US" b="1" dirty="0"/>
                    </a:p>
                  </a:txBody>
                  <a:tcPr/>
                </a:tc>
                <a:tc>
                  <a:txBody>
                    <a:bodyPr/>
                    <a:lstStyle/>
                    <a:p>
                      <a:r>
                        <a:rPr lang="en-US" sz="1200" dirty="0" smtClean="0"/>
                        <a:t>Was</a:t>
                      </a:r>
                      <a:r>
                        <a:rPr lang="en-US" sz="1200" baseline="0" dirty="0" smtClean="0"/>
                        <a:t> informative and covered the brochure and any other interesting facts learned</a:t>
                      </a:r>
                      <a:endParaRPr lang="en-US" sz="1200" dirty="0"/>
                    </a:p>
                  </a:txBody>
                  <a:tcPr/>
                </a:tc>
                <a:tc>
                  <a:txBody>
                    <a:bodyPr/>
                    <a:lstStyle/>
                    <a:p>
                      <a:r>
                        <a:rPr lang="en-US" sz="1200" dirty="0" smtClean="0"/>
                        <a:t>Was</a:t>
                      </a:r>
                      <a:r>
                        <a:rPr lang="en-US" sz="1200" baseline="0" dirty="0" smtClean="0"/>
                        <a:t> mostly informative and covered the brochure and some other interesting facts learned</a:t>
                      </a:r>
                      <a:endParaRPr lang="en-US" sz="1200" dirty="0"/>
                    </a:p>
                  </a:txBody>
                  <a:tcPr/>
                </a:tc>
                <a:tc>
                  <a:txBody>
                    <a:bodyPr/>
                    <a:lstStyle/>
                    <a:p>
                      <a:r>
                        <a:rPr lang="en-US" sz="1200" dirty="0" smtClean="0"/>
                        <a:t>Was sometimes informative and covered</a:t>
                      </a:r>
                      <a:r>
                        <a:rPr lang="en-US" sz="1200" baseline="0" dirty="0" smtClean="0"/>
                        <a:t> the brochure and a few interesting facts learned</a:t>
                      </a:r>
                      <a:endParaRPr lang="en-US" sz="1200" dirty="0"/>
                    </a:p>
                  </a:txBody>
                  <a:tcPr/>
                </a:tc>
                <a:tc>
                  <a:txBody>
                    <a:bodyPr/>
                    <a:lstStyle/>
                    <a:p>
                      <a:r>
                        <a:rPr lang="en-US" sz="1200" dirty="0" smtClean="0"/>
                        <a:t>Was</a:t>
                      </a:r>
                      <a:r>
                        <a:rPr lang="en-US" sz="1200" baseline="0" dirty="0" smtClean="0"/>
                        <a:t> rarely helpful, rarely covered the brochure, and did not list any interesting facts learned</a:t>
                      </a:r>
                      <a:endParaRPr lang="en-US" sz="1200" dirty="0"/>
                    </a:p>
                  </a:txBody>
                  <a:tcPr/>
                </a:tc>
              </a:tr>
            </a:tbl>
          </a:graphicData>
        </a:graphic>
      </p:graphicFrame>
    </p:spTree>
    <p:extLst>
      <p:ext uri="{BB962C8B-B14F-4D97-AF65-F5344CB8AC3E}">
        <p14:creationId xmlns:p14="http://schemas.microsoft.com/office/powerpoint/2010/main" val="3821599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marL="0" indent="0">
              <a:buNone/>
            </a:pPr>
            <a:r>
              <a:rPr lang="en-US" dirty="0" smtClean="0"/>
              <a:t>Congratulations! You have finished your travel brochure and your time travel to another time period. You have also learned about other time periods that you may want to travel to </a:t>
            </a:r>
            <a:r>
              <a:rPr lang="en-US" dirty="0" smtClean="0"/>
              <a:t>and </a:t>
            </a:r>
            <a:r>
              <a:rPr lang="en-US" dirty="0" smtClean="0"/>
              <a:t>explore! </a:t>
            </a:r>
          </a:p>
          <a:p>
            <a:pPr marL="0" indent="0">
              <a:buNone/>
            </a:pPr>
            <a:endParaRPr lang="en-US" dirty="0"/>
          </a:p>
          <a:p>
            <a:pPr marL="0" indent="0">
              <a:buNone/>
            </a:pPr>
            <a:r>
              <a:rPr lang="en-US" dirty="0" smtClean="0">
                <a:solidFill>
                  <a:srgbClr val="FFFF00"/>
                </a:solidFill>
              </a:rPr>
              <a:t>“</a:t>
            </a:r>
            <a:r>
              <a:rPr lang="en-US" i="1" dirty="0" smtClean="0">
                <a:solidFill>
                  <a:srgbClr val="FFFF00"/>
                </a:solidFill>
              </a:rPr>
              <a:t>There </a:t>
            </a:r>
            <a:r>
              <a:rPr lang="en-US" i="1" dirty="0">
                <a:solidFill>
                  <a:srgbClr val="FFFF00"/>
                </a:solidFill>
              </a:rPr>
              <a:t>is a garden in every childhood, an enchanted place where colors are </a:t>
            </a:r>
            <a:endParaRPr lang="en-US" i="1" dirty="0" smtClean="0">
              <a:solidFill>
                <a:srgbClr val="FFFF00"/>
              </a:solidFill>
            </a:endParaRPr>
          </a:p>
          <a:p>
            <a:pPr marL="0" indent="0">
              <a:buNone/>
            </a:pPr>
            <a:r>
              <a:rPr lang="en-US" i="1" dirty="0">
                <a:solidFill>
                  <a:srgbClr val="FFFF00"/>
                </a:solidFill>
              </a:rPr>
              <a:t> </a:t>
            </a:r>
            <a:r>
              <a:rPr lang="en-US" i="1" dirty="0" smtClean="0">
                <a:solidFill>
                  <a:srgbClr val="FFFF00"/>
                </a:solidFill>
              </a:rPr>
              <a:t>      </a:t>
            </a:r>
            <a:r>
              <a:rPr lang="en-US" i="1" dirty="0" smtClean="0">
                <a:solidFill>
                  <a:srgbClr val="FFFF00"/>
                </a:solidFill>
              </a:rPr>
              <a:t>brighter</a:t>
            </a:r>
            <a:r>
              <a:rPr lang="en-US" i="1" dirty="0">
                <a:solidFill>
                  <a:srgbClr val="FFFF00"/>
                </a:solidFill>
              </a:rPr>
              <a:t>, the air softer, and the morning more fragrant than ever again</a:t>
            </a:r>
            <a:r>
              <a:rPr lang="en-US" i="1" dirty="0" smtClean="0">
                <a:solidFill>
                  <a:srgbClr val="FFFF00"/>
                </a:solidFill>
              </a:rPr>
              <a:t>.” </a:t>
            </a:r>
            <a:r>
              <a:rPr lang="en-US" i="1" dirty="0" smtClean="0">
                <a:solidFill>
                  <a:srgbClr val="FFFF00"/>
                </a:solidFill>
              </a:rPr>
              <a:t>   </a:t>
            </a:r>
          </a:p>
          <a:p>
            <a:pPr marL="0" indent="0">
              <a:buNone/>
            </a:pPr>
            <a:r>
              <a:rPr lang="en-US" dirty="0">
                <a:solidFill>
                  <a:srgbClr val="FFFF00"/>
                </a:solidFill>
              </a:rPr>
              <a:t> </a:t>
            </a:r>
            <a:r>
              <a:rPr lang="en-US" dirty="0" smtClean="0">
                <a:solidFill>
                  <a:srgbClr val="FFFF00"/>
                </a:solidFill>
              </a:rPr>
              <a:t>      </a:t>
            </a:r>
            <a:r>
              <a:rPr lang="en-US" dirty="0"/>
              <a:t> </a:t>
            </a:r>
            <a:r>
              <a:rPr lang="en-US" dirty="0" smtClean="0"/>
              <a:t>                                                                                           </a:t>
            </a:r>
            <a:r>
              <a:rPr lang="en-US" dirty="0" smtClean="0">
                <a:solidFill>
                  <a:srgbClr val="00B050"/>
                </a:solidFill>
              </a:rPr>
              <a:t>Elizabeth </a:t>
            </a:r>
            <a:r>
              <a:rPr lang="en-US" dirty="0" smtClean="0">
                <a:solidFill>
                  <a:srgbClr val="00B050"/>
                </a:solidFill>
              </a:rPr>
              <a:t>Lawrence</a:t>
            </a:r>
          </a:p>
          <a:p>
            <a:pPr marL="0" indent="0">
              <a:buNone/>
            </a:pPr>
            <a:endParaRPr lang="en-US" dirty="0">
              <a:solidFill>
                <a:srgbClr val="00B050"/>
              </a:solidFill>
            </a:endParaRPr>
          </a:p>
          <a:p>
            <a:pPr marL="0" indent="0">
              <a:buNone/>
            </a:pPr>
            <a:r>
              <a:rPr lang="en-US" dirty="0" smtClean="0"/>
              <a:t>*Just remember to have fun and keep exploring!</a:t>
            </a:r>
            <a:r>
              <a:rPr lang="en-US" dirty="0"/>
              <a:t/>
            </a:r>
            <a:br>
              <a:rPr lang="en-US" dirty="0"/>
            </a:br>
            <a:endParaRPr lang="en-US" dirty="0"/>
          </a:p>
        </p:txBody>
      </p:sp>
    </p:spTree>
    <p:extLst>
      <p:ext uri="{BB962C8B-B14F-4D97-AF65-F5344CB8AC3E}">
        <p14:creationId xmlns:p14="http://schemas.microsoft.com/office/powerpoint/2010/main" val="505117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normAutofit/>
          </a:bodyPr>
          <a:lstStyle/>
          <a:p>
            <a:r>
              <a:rPr lang="en-US" sz="3200" dirty="0" smtClean="0"/>
              <a:t>This lesson was created by </a:t>
            </a:r>
            <a:r>
              <a:rPr lang="en-US" sz="3200" dirty="0" smtClean="0">
                <a:solidFill>
                  <a:srgbClr val="00B0F0"/>
                </a:solidFill>
              </a:rPr>
              <a:t>Johnica Haynes </a:t>
            </a:r>
            <a:r>
              <a:rPr lang="en-US" sz="3200" dirty="0" smtClean="0"/>
              <a:t>and </a:t>
            </a:r>
            <a:r>
              <a:rPr lang="en-US" sz="3200" dirty="0" smtClean="0">
                <a:solidFill>
                  <a:schemeClr val="accent1">
                    <a:lumMod val="20000"/>
                    <a:lumOff val="80000"/>
                  </a:schemeClr>
                </a:solidFill>
              </a:rPr>
              <a:t>Samantha Burch</a:t>
            </a:r>
            <a:r>
              <a:rPr lang="en-US" sz="3200" dirty="0" smtClean="0"/>
              <a:t>. A lot of time and effort was put into this, so please enjoy!</a:t>
            </a:r>
            <a:endParaRPr lang="en-US" sz="3200" dirty="0"/>
          </a:p>
        </p:txBody>
      </p:sp>
    </p:spTree>
    <p:extLst>
      <p:ext uri="{BB962C8B-B14F-4D97-AF65-F5344CB8AC3E}">
        <p14:creationId xmlns:p14="http://schemas.microsoft.com/office/powerpoint/2010/main" val="4202055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pages</a:t>
            </a:r>
            <a:endParaRPr lang="en-US" dirty="0"/>
          </a:p>
        </p:txBody>
      </p:sp>
      <p:pic>
        <p:nvPicPr>
          <p:cNvPr id="3" name="Picture 2" descr="http://1.bp.blogspot.com/-1fQIXRspnA8/UkxnHV4vGjI/AAAAAAAAByE/pgb_7Lv2_GY/s1600/backintime.png"/>
          <p:cNvPicPr/>
          <p:nvPr/>
        </p:nvPicPr>
        <p:blipFill>
          <a:blip r:embed="rId2">
            <a:extLst>
              <a:ext uri="{28A0092B-C50C-407E-A947-70E740481C1C}">
                <a14:useLocalDpi xmlns:a14="http://schemas.microsoft.com/office/drawing/2010/main" val="0"/>
              </a:ext>
            </a:extLst>
          </a:blip>
          <a:srcRect/>
          <a:stretch>
            <a:fillRect/>
          </a:stretch>
        </p:blipFill>
        <p:spPr bwMode="auto">
          <a:xfrm>
            <a:off x="954206" y="2180936"/>
            <a:ext cx="5943600" cy="4161155"/>
          </a:xfrm>
          <a:prstGeom prst="rect">
            <a:avLst/>
          </a:prstGeom>
          <a:noFill/>
          <a:ln>
            <a:noFill/>
          </a:ln>
        </p:spPr>
      </p:pic>
    </p:spTree>
    <p:extLst>
      <p:ext uri="{BB962C8B-B14F-4D97-AF65-F5344CB8AC3E}">
        <p14:creationId xmlns:p14="http://schemas.microsoft.com/office/powerpoint/2010/main" val="761165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The </a:t>
            </a:r>
            <a:r>
              <a:rPr lang="en-US" dirty="0"/>
              <a:t>purpose of this </a:t>
            </a:r>
            <a:r>
              <a:rPr lang="en-US" dirty="0" err="1"/>
              <a:t>webquest</a:t>
            </a:r>
            <a:r>
              <a:rPr lang="en-US" dirty="0"/>
              <a:t> is for our students to think critically about the various periods of time they would have liked to travel to. By allowing the students the freedom to choose their time period for their research they will have more investment in the project making sure they are accurate in their information gathering. The students will also have a creative hand in making their own </a:t>
            </a:r>
            <a:r>
              <a:rPr lang="en-US" dirty="0" smtClean="0"/>
              <a:t>brochure.</a:t>
            </a:r>
            <a:endParaRPr lang="en-US" dirty="0"/>
          </a:p>
        </p:txBody>
      </p:sp>
    </p:spTree>
    <p:extLst>
      <p:ext uri="{BB962C8B-B14F-4D97-AF65-F5344CB8AC3E}">
        <p14:creationId xmlns:p14="http://schemas.microsoft.com/office/powerpoint/2010/main" val="4171795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learners</a:t>
            </a:r>
            <a:endParaRPr lang="en-US" dirty="0"/>
          </a:p>
        </p:txBody>
      </p:sp>
      <p:sp>
        <p:nvSpPr>
          <p:cNvPr id="3" name="Content Placeholder 2"/>
          <p:cNvSpPr>
            <a:spLocks noGrp="1"/>
          </p:cNvSpPr>
          <p:nvPr>
            <p:ph idx="1"/>
          </p:nvPr>
        </p:nvSpPr>
        <p:spPr/>
        <p:txBody>
          <a:bodyPr/>
          <a:lstStyle/>
          <a:p>
            <a:pPr lvl="0"/>
            <a:endParaRPr lang="en-US" dirty="0" smtClean="0"/>
          </a:p>
          <a:p>
            <a:pPr lvl="0"/>
            <a:endParaRPr lang="en-US" dirty="0"/>
          </a:p>
          <a:p>
            <a:pPr lvl="0"/>
            <a:r>
              <a:rPr lang="en-US" dirty="0" smtClean="0"/>
              <a:t>This </a:t>
            </a:r>
            <a:r>
              <a:rPr lang="en-US" dirty="0"/>
              <a:t>assignment is aimed at six graders in the concentrations of Language Arts and Social Studies. The students will need the skills of productive researching, organizing, writing, and creating. Students will accomplish these tasks using graphic organizers, journaling, and creating a brochure. The students do not need to possess prior knowledge on their chosen time period due to the time allowed for research.</a:t>
            </a:r>
          </a:p>
          <a:p>
            <a:pPr marL="0" indent="0">
              <a:buNone/>
            </a:pPr>
            <a:endParaRPr lang="en-US" dirty="0"/>
          </a:p>
        </p:txBody>
      </p:sp>
    </p:spTree>
    <p:extLst>
      <p:ext uri="{BB962C8B-B14F-4D97-AF65-F5344CB8AC3E}">
        <p14:creationId xmlns:p14="http://schemas.microsoft.com/office/powerpoint/2010/main" val="291613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sp>
        <p:nvSpPr>
          <p:cNvPr id="3" name="Content Placeholder 2"/>
          <p:cNvSpPr>
            <a:spLocks noGrp="1"/>
          </p:cNvSpPr>
          <p:nvPr>
            <p:ph idx="1"/>
          </p:nvPr>
        </p:nvSpPr>
        <p:spPr/>
        <p:txBody>
          <a:bodyPr>
            <a:normAutofit fontScale="47500" lnSpcReduction="20000"/>
          </a:bodyPr>
          <a:lstStyle/>
          <a:p>
            <a:r>
              <a:rPr lang="en-US" sz="3300" cap="all" dirty="0">
                <a:hlinkClick r:id="rId2"/>
              </a:rPr>
              <a:t>CCSS.ELA-LITERACY.RH.6-8.7</a:t>
            </a:r>
            <a:r>
              <a:rPr lang="en-US" sz="3300" dirty="0"/>
              <a:t/>
            </a:r>
            <a:br>
              <a:rPr lang="en-US" sz="3300" dirty="0"/>
            </a:br>
            <a:r>
              <a:rPr lang="en-US" sz="3300" dirty="0"/>
              <a:t>Integrate visual information (e.g., in charts, graphs, photographs, videos, or maps) with other information in print and digital texts.</a:t>
            </a:r>
          </a:p>
          <a:p>
            <a:r>
              <a:rPr lang="en-US" sz="3300" cap="all" dirty="0">
                <a:hlinkClick r:id="rId3"/>
              </a:rPr>
              <a:t>CCSS.ELA-LITERACY.RH.6-8.8</a:t>
            </a:r>
            <a:r>
              <a:rPr lang="en-US" sz="3300" dirty="0"/>
              <a:t/>
            </a:r>
            <a:br>
              <a:rPr lang="en-US" sz="3300" dirty="0"/>
            </a:br>
            <a:r>
              <a:rPr lang="en-US" sz="3300" dirty="0"/>
              <a:t>Distinguish among fact, opinion, and reasoned judgment in a text.</a:t>
            </a:r>
          </a:p>
          <a:p>
            <a:r>
              <a:rPr lang="en-US" sz="3300" cap="all" dirty="0">
                <a:hlinkClick r:id="rId4"/>
              </a:rPr>
              <a:t>CCSS.ELA-LITERACY.WHST.6-8.2.A</a:t>
            </a:r>
            <a:r>
              <a:rPr lang="en-US" sz="3300" dirty="0"/>
              <a:t/>
            </a:r>
            <a:br>
              <a:rPr lang="en-US" sz="3300" dirty="0"/>
            </a:br>
            <a:r>
              <a:rPr lang="en-US" sz="3300" dirty="0"/>
              <a:t>Introduce a topic clearly, previewing what is to follow; organize ideas, concepts, and information into broader categories as appropriate to achieving purpose; include formatting (e.g., headings), graphics (e.g., charts, tables), and multimedia when useful to aiding comprehension.</a:t>
            </a:r>
          </a:p>
          <a:p>
            <a:r>
              <a:rPr lang="en-US" sz="3300" u="sng" cap="all" dirty="0">
                <a:hlinkClick r:id="rId5"/>
              </a:rPr>
              <a:t>CCSS.ELA-LITERACY.WHST.6-8.4</a:t>
            </a:r>
            <a:r>
              <a:rPr lang="en-US" sz="3300" dirty="0"/>
              <a:t/>
            </a:r>
            <a:br>
              <a:rPr lang="en-US" sz="3300" dirty="0"/>
            </a:br>
            <a:r>
              <a:rPr lang="en-US" sz="3300" dirty="0"/>
              <a:t>Produce clear and coherent writing in which the development, organization, and style are appropriate to task, purpose, and audience.</a:t>
            </a:r>
          </a:p>
          <a:p>
            <a:r>
              <a:rPr lang="en-US" sz="3300" u="sng" cap="all" dirty="0">
                <a:hlinkClick r:id="rId6"/>
              </a:rPr>
              <a:t>CCSS.ELA-LITERACY.WHST.6-8.8</a:t>
            </a:r>
            <a:r>
              <a:rPr lang="en-US" sz="3300" dirty="0"/>
              <a:t/>
            </a:r>
            <a:br>
              <a:rPr lang="en-US" sz="3300" dirty="0"/>
            </a:br>
            <a:r>
              <a:rPr lang="en-US" sz="3300" dirty="0"/>
              <a:t>Gather relevant information from multiple print and digital sources, using search terms effectively; assess the credibility and accuracy of each source; and quote or paraphrase the data and conclusions of others while avoiding plagiarism and following a standard format for citation.</a:t>
            </a:r>
          </a:p>
          <a:p>
            <a:pPr marL="0" indent="0">
              <a:buNone/>
            </a:pPr>
            <a:endParaRPr lang="en-US" dirty="0"/>
          </a:p>
        </p:txBody>
      </p:sp>
    </p:spTree>
    <p:extLst>
      <p:ext uri="{BB962C8B-B14F-4D97-AF65-F5344CB8AC3E}">
        <p14:creationId xmlns:p14="http://schemas.microsoft.com/office/powerpoint/2010/main" val="1973855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smtClean="0"/>
              <a:t>Student pages</a:t>
            </a:r>
            <a:endParaRPr lang="en-US" sz="6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9748" y="2877874"/>
            <a:ext cx="2114216" cy="170914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13" y="4054332"/>
            <a:ext cx="2857500" cy="21431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8700" y="4008839"/>
            <a:ext cx="2857500" cy="2076450"/>
          </a:xfrm>
          <a:prstGeom prst="rect">
            <a:avLst/>
          </a:prstGeom>
        </p:spPr>
      </p:pic>
    </p:spTree>
    <p:extLst>
      <p:ext uri="{BB962C8B-B14F-4D97-AF65-F5344CB8AC3E}">
        <p14:creationId xmlns:p14="http://schemas.microsoft.com/office/powerpoint/2010/main" val="2089967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p:txBody>
          <a:bodyPr/>
          <a:lstStyle/>
          <a:p>
            <a:pPr lvl="0"/>
            <a:r>
              <a:rPr lang="en-US" dirty="0"/>
              <a:t>Step 1:Get all handouts from the teacher(graphic organizer and journaling paper)</a:t>
            </a:r>
          </a:p>
          <a:p>
            <a:pPr lvl="0"/>
            <a:r>
              <a:rPr lang="en-US" dirty="0"/>
              <a:t>Step 2:Choose a time period to research and begin researching.</a:t>
            </a:r>
          </a:p>
          <a:p>
            <a:pPr lvl="0"/>
            <a:r>
              <a:rPr lang="en-US" dirty="0"/>
              <a:t>Step 3:Use the graphic organizer to organize your thoughts and research notes.</a:t>
            </a:r>
          </a:p>
          <a:p>
            <a:pPr lvl="0"/>
            <a:r>
              <a:rPr lang="en-US" dirty="0"/>
              <a:t>Step 4:While working on research journal about your selected time period and what research you have found.</a:t>
            </a:r>
          </a:p>
          <a:p>
            <a:pPr lvl="0"/>
            <a:r>
              <a:rPr lang="en-US" dirty="0"/>
              <a:t>Step 5:After all research is done organize your information into what you want your journal to look like.</a:t>
            </a:r>
          </a:p>
          <a:p>
            <a:pPr marL="0" indent="0">
              <a:buNone/>
            </a:pPr>
            <a:endParaRPr lang="en-US" dirty="0"/>
          </a:p>
        </p:txBody>
      </p:sp>
    </p:spTree>
    <p:extLst>
      <p:ext uri="{BB962C8B-B14F-4D97-AF65-F5344CB8AC3E}">
        <p14:creationId xmlns:p14="http://schemas.microsoft.com/office/powerpoint/2010/main" val="3993453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continued</a:t>
            </a:r>
            <a:endParaRPr lang="en-US" dirty="0"/>
          </a:p>
        </p:txBody>
      </p:sp>
      <p:sp>
        <p:nvSpPr>
          <p:cNvPr id="3" name="Content Placeholder 2"/>
          <p:cNvSpPr>
            <a:spLocks noGrp="1"/>
          </p:cNvSpPr>
          <p:nvPr>
            <p:ph idx="1"/>
          </p:nvPr>
        </p:nvSpPr>
        <p:spPr/>
        <p:txBody>
          <a:bodyPr/>
          <a:lstStyle/>
          <a:p>
            <a:pPr lvl="0"/>
            <a:endParaRPr lang="en-US" dirty="0" smtClean="0"/>
          </a:p>
          <a:p>
            <a:pPr lvl="0"/>
            <a:r>
              <a:rPr lang="en-US" dirty="0" smtClean="0"/>
              <a:t>Step </a:t>
            </a:r>
            <a:r>
              <a:rPr lang="en-US" dirty="0"/>
              <a:t>6:Once you have organized your pictures, and information get the brochure materials from the teacher.</a:t>
            </a:r>
          </a:p>
          <a:p>
            <a:pPr lvl="0"/>
            <a:r>
              <a:rPr lang="en-US" dirty="0"/>
              <a:t>Step 7:Create your brochure, make sure to eliminate all errors prior to creating so your brochure will look professional.</a:t>
            </a:r>
          </a:p>
          <a:p>
            <a:pPr lvl="0"/>
            <a:r>
              <a:rPr lang="en-US" dirty="0"/>
              <a:t>Step 8:Once you have completed your brochure turn it into the teacher.</a:t>
            </a:r>
          </a:p>
          <a:p>
            <a:pPr lvl="0"/>
            <a:r>
              <a:rPr lang="en-US" dirty="0"/>
              <a:t>Step 9:Once everyone is complete you will share your brochure and the information you collected to the class.</a:t>
            </a:r>
          </a:p>
          <a:p>
            <a:pPr marL="0" indent="0">
              <a:buNone/>
            </a:pPr>
            <a:endParaRPr lang="en-US" dirty="0"/>
          </a:p>
        </p:txBody>
      </p:sp>
    </p:spTree>
    <p:extLst>
      <p:ext uri="{BB962C8B-B14F-4D97-AF65-F5344CB8AC3E}">
        <p14:creationId xmlns:p14="http://schemas.microsoft.com/office/powerpoint/2010/main" val="3323938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pPr lvl="0"/>
            <a:endParaRPr lang="en-US" dirty="0" smtClean="0"/>
          </a:p>
          <a:p>
            <a:pPr lvl="0"/>
            <a:r>
              <a:rPr lang="en-US" dirty="0" smtClean="0"/>
              <a:t>Created </a:t>
            </a:r>
            <a:r>
              <a:rPr lang="en-US" dirty="0"/>
              <a:t>by Johnica Haynes and Samantha Burch for ETE 315. We hope that by using this </a:t>
            </a:r>
            <a:r>
              <a:rPr lang="en-US" dirty="0" err="1"/>
              <a:t>webquest</a:t>
            </a:r>
            <a:r>
              <a:rPr lang="en-US" dirty="0"/>
              <a:t> your students will successfully research their favorite time period and bring life to the history of the world.</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610249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4559224"/>
              </p:ext>
            </p:extLst>
          </p:nvPr>
        </p:nvGraphicFramePr>
        <p:xfrm>
          <a:off x="641445" y="2193924"/>
          <a:ext cx="10864755" cy="4561717"/>
        </p:xfrm>
        <a:graphic>
          <a:graphicData uri="http://schemas.openxmlformats.org/drawingml/2006/table">
            <a:tbl>
              <a:tblPr firstRow="1" bandRow="1">
                <a:tableStyleId>{5C22544A-7EE6-4342-B048-85BDC9FD1C3A}</a:tableStyleId>
              </a:tblPr>
              <a:tblGrid>
                <a:gridCol w="2172951"/>
                <a:gridCol w="2172951"/>
                <a:gridCol w="2172951"/>
                <a:gridCol w="2172951"/>
                <a:gridCol w="2172951"/>
              </a:tblGrid>
              <a:tr h="401695">
                <a:tc>
                  <a:txBody>
                    <a:bodyPr/>
                    <a:lstStyle/>
                    <a:p>
                      <a:r>
                        <a:rPr lang="en-US" dirty="0" smtClean="0"/>
                        <a:t>    Category</a:t>
                      </a:r>
                      <a:endParaRPr lang="en-US" dirty="0"/>
                    </a:p>
                  </a:txBody>
                  <a:tcPr/>
                </a:tc>
                <a:tc>
                  <a:txBody>
                    <a:bodyPr/>
                    <a:lstStyle/>
                    <a:p>
                      <a:r>
                        <a:rPr lang="en-US" dirty="0" smtClean="0"/>
                        <a:t>              4      </a:t>
                      </a:r>
                      <a:endParaRPr lang="en-US" dirty="0"/>
                    </a:p>
                  </a:txBody>
                  <a:tcPr/>
                </a:tc>
                <a:tc>
                  <a:txBody>
                    <a:bodyPr/>
                    <a:lstStyle/>
                    <a:p>
                      <a:r>
                        <a:rPr lang="en-US" dirty="0" smtClean="0"/>
                        <a:t>               3</a:t>
                      </a:r>
                      <a:endParaRPr lang="en-US" dirty="0"/>
                    </a:p>
                  </a:txBody>
                  <a:tcPr/>
                </a:tc>
                <a:tc>
                  <a:txBody>
                    <a:bodyPr/>
                    <a:lstStyle/>
                    <a:p>
                      <a:r>
                        <a:rPr lang="en-US" dirty="0" smtClean="0"/>
                        <a:t>              2</a:t>
                      </a:r>
                      <a:endParaRPr lang="en-US" dirty="0"/>
                    </a:p>
                  </a:txBody>
                  <a:tcPr/>
                </a:tc>
                <a:tc>
                  <a:txBody>
                    <a:bodyPr/>
                    <a:lstStyle/>
                    <a:p>
                      <a:r>
                        <a:rPr lang="en-US" dirty="0" smtClean="0"/>
                        <a:t>              1</a:t>
                      </a:r>
                      <a:endParaRPr lang="en-US" dirty="0"/>
                    </a:p>
                  </a:txBody>
                  <a:tcPr/>
                </a:tc>
              </a:tr>
              <a:tr h="891433">
                <a:tc>
                  <a:txBody>
                    <a:bodyPr/>
                    <a:lstStyle/>
                    <a:p>
                      <a:r>
                        <a:rPr lang="en-US" b="1" dirty="0" smtClean="0"/>
                        <a:t>RESEARCH</a:t>
                      </a:r>
                      <a:endParaRPr lang="en-US" b="1" dirty="0"/>
                    </a:p>
                  </a:txBody>
                  <a:tcPr/>
                </a:tc>
                <a:tc>
                  <a:txBody>
                    <a:bodyPr/>
                    <a:lstStyle/>
                    <a:p>
                      <a:r>
                        <a:rPr lang="en-US" sz="1200" dirty="0" smtClean="0"/>
                        <a:t>Student</a:t>
                      </a:r>
                      <a:r>
                        <a:rPr lang="en-US" sz="1200" baseline="0" dirty="0" smtClean="0"/>
                        <a:t> used time wisely for researching and used proper research material</a:t>
                      </a:r>
                      <a:endParaRPr lang="en-US" sz="1200" dirty="0"/>
                    </a:p>
                  </a:txBody>
                  <a:tcPr/>
                </a:tc>
                <a:tc>
                  <a:txBody>
                    <a:bodyPr/>
                    <a:lstStyle/>
                    <a:p>
                      <a:r>
                        <a:rPr lang="en-US" sz="1200" dirty="0" smtClean="0"/>
                        <a:t>Student mainly used time wisely and used proper research material</a:t>
                      </a:r>
                      <a:endParaRPr lang="en-US" sz="1200" dirty="0"/>
                    </a:p>
                  </a:txBody>
                  <a:tcPr/>
                </a:tc>
                <a:tc>
                  <a:txBody>
                    <a:bodyPr/>
                    <a:lstStyle/>
                    <a:p>
                      <a:r>
                        <a:rPr lang="en-US" sz="1200" dirty="0" smtClean="0"/>
                        <a:t>Student</a:t>
                      </a:r>
                      <a:r>
                        <a:rPr lang="en-US" sz="1200" baseline="0" dirty="0" smtClean="0"/>
                        <a:t> sometimes used time wisely and mainly used proper research material</a:t>
                      </a:r>
                      <a:endParaRPr lang="en-US" sz="1200" dirty="0"/>
                    </a:p>
                  </a:txBody>
                  <a:tcPr/>
                </a:tc>
                <a:tc>
                  <a:txBody>
                    <a:bodyPr/>
                    <a:lstStyle/>
                    <a:p>
                      <a:r>
                        <a:rPr lang="en-US" sz="1200" dirty="0" smtClean="0"/>
                        <a:t>Student rarely used time wisely and sometimes</a:t>
                      </a:r>
                      <a:r>
                        <a:rPr lang="en-US" sz="1200" baseline="0" dirty="0" smtClean="0"/>
                        <a:t> or rarely used proper research material</a:t>
                      </a:r>
                      <a:endParaRPr lang="en-US" sz="1200" dirty="0"/>
                    </a:p>
                  </a:txBody>
                  <a:tcPr/>
                </a:tc>
              </a:tr>
              <a:tr h="1089530">
                <a:tc>
                  <a:txBody>
                    <a:bodyPr/>
                    <a:lstStyle/>
                    <a:p>
                      <a:r>
                        <a:rPr lang="en-US" b="1" dirty="0" smtClean="0"/>
                        <a:t>GRAPHIC ORGANIZER</a:t>
                      </a:r>
                      <a:endParaRPr lang="en-US" b="1" dirty="0"/>
                    </a:p>
                  </a:txBody>
                  <a:tcPr/>
                </a:tc>
                <a:tc>
                  <a:txBody>
                    <a:bodyPr/>
                    <a:lstStyle/>
                    <a:p>
                      <a:r>
                        <a:rPr lang="en-US" sz="1200" dirty="0" smtClean="0"/>
                        <a:t>Student created an</a:t>
                      </a:r>
                      <a:r>
                        <a:rPr lang="en-US" sz="1200" baseline="0" dirty="0" smtClean="0"/>
                        <a:t> effective graphic organizer to organize the information they’ve researched</a:t>
                      </a:r>
                      <a:endParaRPr lang="en-US" sz="1200" dirty="0"/>
                    </a:p>
                  </a:txBody>
                  <a:tcPr/>
                </a:tc>
                <a:tc>
                  <a:txBody>
                    <a:bodyPr/>
                    <a:lstStyle/>
                    <a:p>
                      <a:r>
                        <a:rPr lang="en-US" sz="1200" dirty="0" smtClean="0"/>
                        <a:t>Student</a:t>
                      </a:r>
                      <a:r>
                        <a:rPr lang="en-US" sz="1200" baseline="0" dirty="0" smtClean="0"/>
                        <a:t> created a mostly effective graphic organizer to organize information they’ve researched.</a:t>
                      </a:r>
                      <a:endParaRPr lang="en-US" sz="1200" dirty="0"/>
                    </a:p>
                  </a:txBody>
                  <a:tcPr/>
                </a:tc>
                <a:tc>
                  <a:txBody>
                    <a:bodyPr/>
                    <a:lstStyle/>
                    <a:p>
                      <a:r>
                        <a:rPr lang="en-US" sz="1200" dirty="0" smtClean="0"/>
                        <a:t>Student</a:t>
                      </a:r>
                      <a:r>
                        <a:rPr lang="en-US" sz="1200" baseline="0" dirty="0" smtClean="0"/>
                        <a:t> created a graphic organizer that somewhat helps organize information they’ve researched.</a:t>
                      </a:r>
                      <a:endParaRPr lang="en-US" sz="1200" dirty="0"/>
                    </a:p>
                  </a:txBody>
                  <a:tcPr/>
                </a:tc>
                <a:tc>
                  <a:txBody>
                    <a:bodyPr/>
                    <a:lstStyle/>
                    <a:p>
                      <a:r>
                        <a:rPr lang="en-US" sz="1200" dirty="0" smtClean="0"/>
                        <a:t>Student did not create a graphic organizer that</a:t>
                      </a:r>
                      <a:r>
                        <a:rPr lang="en-US" sz="1200" baseline="0" dirty="0" smtClean="0"/>
                        <a:t> helps them organize information they’ve researched</a:t>
                      </a:r>
                      <a:endParaRPr lang="en-US" sz="1200" dirty="0"/>
                    </a:p>
                  </a:txBody>
                  <a:tcPr/>
                </a:tc>
              </a:tr>
              <a:tr h="1287626">
                <a:tc>
                  <a:txBody>
                    <a:bodyPr/>
                    <a:lstStyle/>
                    <a:p>
                      <a:r>
                        <a:rPr lang="en-US" b="1" dirty="0" smtClean="0"/>
                        <a:t>BROCHURE</a:t>
                      </a:r>
                      <a:endParaRPr lang="en-US" b="1" dirty="0"/>
                    </a:p>
                  </a:txBody>
                  <a:tcPr/>
                </a:tc>
                <a:tc>
                  <a:txBody>
                    <a:bodyPr/>
                    <a:lstStyle/>
                    <a:p>
                      <a:r>
                        <a:rPr lang="en-US" sz="1200" dirty="0" smtClean="0"/>
                        <a:t>Brochure</a:t>
                      </a:r>
                      <a:r>
                        <a:rPr lang="en-US" sz="1200" baseline="0" dirty="0" smtClean="0"/>
                        <a:t> was well done, with use of pictures and text. Brochure was very helpful in learning about that time period</a:t>
                      </a:r>
                      <a:endParaRPr lang="en-US" sz="1200" dirty="0"/>
                    </a:p>
                  </a:txBody>
                  <a:tcPr/>
                </a:tc>
                <a:tc>
                  <a:txBody>
                    <a:bodyPr/>
                    <a:lstStyle/>
                    <a:p>
                      <a:r>
                        <a:rPr lang="en-US" sz="1200" dirty="0" smtClean="0"/>
                        <a:t>Brochure</a:t>
                      </a:r>
                      <a:r>
                        <a:rPr lang="en-US" sz="1200" baseline="0" dirty="0" smtClean="0"/>
                        <a:t> was almost well done with use of pictures and text. Brochure was mainly helpful in learning about that time period.</a:t>
                      </a:r>
                      <a:endParaRPr lang="en-US" sz="1200" dirty="0"/>
                    </a:p>
                  </a:txBody>
                  <a:tcPr/>
                </a:tc>
                <a:tc>
                  <a:txBody>
                    <a:bodyPr/>
                    <a:lstStyle/>
                    <a:p>
                      <a:r>
                        <a:rPr lang="en-US" sz="1200" dirty="0" smtClean="0"/>
                        <a:t>Brochure</a:t>
                      </a:r>
                      <a:r>
                        <a:rPr lang="en-US" sz="1200" baseline="0" dirty="0" smtClean="0"/>
                        <a:t> was somewhat well done. Some pictures and text were used. Brochure was somewhat helpful in learning about that time period.</a:t>
                      </a:r>
                      <a:endParaRPr lang="en-US" sz="1200" dirty="0"/>
                    </a:p>
                  </a:txBody>
                  <a:tcPr/>
                </a:tc>
                <a:tc>
                  <a:txBody>
                    <a:bodyPr/>
                    <a:lstStyle/>
                    <a:p>
                      <a:r>
                        <a:rPr lang="en-US" sz="1200" dirty="0" smtClean="0"/>
                        <a:t>Brochure</a:t>
                      </a:r>
                      <a:r>
                        <a:rPr lang="en-US" sz="1200" baseline="0" dirty="0" smtClean="0"/>
                        <a:t> was not well done and was not helpful in learning about that time period.</a:t>
                      </a:r>
                      <a:endParaRPr lang="en-US" sz="1200" dirty="0"/>
                    </a:p>
                  </a:txBody>
                  <a:tcPr/>
                </a:tc>
              </a:tr>
              <a:tr h="891433">
                <a:tc>
                  <a:txBody>
                    <a:bodyPr/>
                    <a:lstStyle/>
                    <a:p>
                      <a:r>
                        <a:rPr lang="en-US" b="1" dirty="0" smtClean="0"/>
                        <a:t>PRESENTATION</a:t>
                      </a:r>
                      <a:endParaRPr lang="en-US" b="1" dirty="0"/>
                    </a:p>
                  </a:txBody>
                  <a:tcPr/>
                </a:tc>
                <a:tc>
                  <a:txBody>
                    <a:bodyPr/>
                    <a:lstStyle/>
                    <a:p>
                      <a:r>
                        <a:rPr lang="en-US" sz="1200" dirty="0" smtClean="0"/>
                        <a:t>Was</a:t>
                      </a:r>
                      <a:r>
                        <a:rPr lang="en-US" sz="1200" baseline="0" dirty="0" smtClean="0"/>
                        <a:t> informative and covered the brochure and any other interesting facts learned</a:t>
                      </a:r>
                      <a:endParaRPr lang="en-US" sz="1200" dirty="0"/>
                    </a:p>
                  </a:txBody>
                  <a:tcPr/>
                </a:tc>
                <a:tc>
                  <a:txBody>
                    <a:bodyPr/>
                    <a:lstStyle/>
                    <a:p>
                      <a:r>
                        <a:rPr lang="en-US" sz="1200" dirty="0" smtClean="0"/>
                        <a:t>Was</a:t>
                      </a:r>
                      <a:r>
                        <a:rPr lang="en-US" sz="1200" baseline="0" dirty="0" smtClean="0"/>
                        <a:t> mostly informative and covered the brochure and some other interesting facts learned</a:t>
                      </a:r>
                      <a:endParaRPr lang="en-US" sz="1200" dirty="0"/>
                    </a:p>
                  </a:txBody>
                  <a:tcPr/>
                </a:tc>
                <a:tc>
                  <a:txBody>
                    <a:bodyPr/>
                    <a:lstStyle/>
                    <a:p>
                      <a:r>
                        <a:rPr lang="en-US" sz="1200" dirty="0" smtClean="0"/>
                        <a:t>Was sometimes informative and covered</a:t>
                      </a:r>
                      <a:r>
                        <a:rPr lang="en-US" sz="1200" baseline="0" dirty="0" smtClean="0"/>
                        <a:t> the brochure and a few interesting facts learned</a:t>
                      </a:r>
                      <a:endParaRPr lang="en-US" sz="1200" dirty="0"/>
                    </a:p>
                  </a:txBody>
                  <a:tcPr/>
                </a:tc>
                <a:tc>
                  <a:txBody>
                    <a:bodyPr/>
                    <a:lstStyle/>
                    <a:p>
                      <a:r>
                        <a:rPr lang="en-US" sz="1200" dirty="0" smtClean="0"/>
                        <a:t>Was</a:t>
                      </a:r>
                      <a:r>
                        <a:rPr lang="en-US" sz="1200" baseline="0" dirty="0" smtClean="0"/>
                        <a:t> rarely helpful, rarely covered the brochure, and did not list any interesting facts learned</a:t>
                      </a:r>
                      <a:endParaRPr lang="en-US" sz="1200" dirty="0"/>
                    </a:p>
                  </a:txBody>
                  <a:tcPr/>
                </a:tc>
              </a:tr>
            </a:tbl>
          </a:graphicData>
        </a:graphic>
      </p:graphicFrame>
    </p:spTree>
    <p:extLst>
      <p:ext uri="{BB962C8B-B14F-4D97-AF65-F5344CB8AC3E}">
        <p14:creationId xmlns:p14="http://schemas.microsoft.com/office/powerpoint/2010/main" val="1622651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pPr lvl="0"/>
            <a:endParaRPr lang="en-US" dirty="0" smtClean="0"/>
          </a:p>
          <a:p>
            <a:pPr lvl="0"/>
            <a:r>
              <a:rPr lang="en-US" dirty="0" smtClean="0"/>
              <a:t>Congratulations </a:t>
            </a:r>
            <a:r>
              <a:rPr lang="en-US" dirty="0"/>
              <a:t>you have successfully completed the back in time </a:t>
            </a:r>
            <a:r>
              <a:rPr lang="en-US" dirty="0" err="1"/>
              <a:t>webquest</a:t>
            </a:r>
            <a:r>
              <a:rPr lang="en-US" dirty="0"/>
              <a:t>! We hope that by doing this </a:t>
            </a:r>
            <a:r>
              <a:rPr lang="en-US" dirty="0" err="1"/>
              <a:t>webquest</a:t>
            </a:r>
            <a:r>
              <a:rPr lang="en-US" dirty="0"/>
              <a:t> you have learned some new information about the various times in history.</a:t>
            </a:r>
          </a:p>
          <a:p>
            <a:pPr marL="0" indent="0">
              <a:buNone/>
            </a:pPr>
            <a:endParaRPr lang="en-US" dirty="0"/>
          </a:p>
        </p:txBody>
      </p:sp>
    </p:spTree>
    <p:extLst>
      <p:ext uri="{BB962C8B-B14F-4D97-AF65-F5344CB8AC3E}">
        <p14:creationId xmlns:p14="http://schemas.microsoft.com/office/powerpoint/2010/main" val="1032599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55000" lnSpcReduction="20000"/>
          </a:bodyPr>
          <a:lstStyle/>
          <a:p>
            <a:r>
              <a:rPr lang="en-US" dirty="0" err="1"/>
              <a:t>Antonacci</a:t>
            </a:r>
            <a:r>
              <a:rPr lang="en-US" dirty="0"/>
              <a:t>, P. &amp; O’Callaghan, C. (2006). </a:t>
            </a:r>
            <a:r>
              <a:rPr lang="en-US" i="1" dirty="0"/>
              <a:t>A handbook for literacy instructional &amp; </a:t>
            </a:r>
            <a:r>
              <a:rPr lang="en-US" i="1" dirty="0" smtClean="0"/>
              <a:t>assessment</a:t>
            </a:r>
            <a:r>
              <a:rPr lang="en-US" i="1" dirty="0"/>
              <a:t>            strategies K-8. </a:t>
            </a:r>
            <a:r>
              <a:rPr lang="en-US" dirty="0"/>
              <a:t>Boston, MA: Pearson, Allyn, and Bacon.</a:t>
            </a:r>
          </a:p>
          <a:p>
            <a:r>
              <a:rPr lang="en-US" u="sng" dirty="0">
                <a:hlinkClick r:id="rId2"/>
              </a:rPr>
              <a:t>http://</a:t>
            </a:r>
            <a:r>
              <a:rPr lang="en-US" u="sng" dirty="0" smtClean="0">
                <a:hlinkClick r:id="rId2"/>
              </a:rPr>
              <a:t>www.escapegames24.com/2013/10/back-in-time.html</a:t>
            </a:r>
            <a:endParaRPr lang="en-US" u="sng" dirty="0" smtClean="0"/>
          </a:p>
          <a:p>
            <a:r>
              <a:rPr lang="en-US" dirty="0"/>
              <a:t> </a:t>
            </a:r>
            <a:r>
              <a:rPr lang="en-US" dirty="0">
                <a:hlinkClick r:id="rId3"/>
              </a:rPr>
              <a:t>http://</a:t>
            </a:r>
            <a:r>
              <a:rPr lang="en-US" dirty="0" smtClean="0">
                <a:hlinkClick r:id="rId3"/>
              </a:rPr>
              <a:t>exhibits.museum.state.il.us/exhibits/athome/welcome.htm</a:t>
            </a:r>
            <a:endParaRPr lang="en-US" dirty="0" smtClean="0"/>
          </a:p>
          <a:p>
            <a:pPr marL="342900" lvl="1" indent="-342900">
              <a:spcBef>
                <a:spcPts val="1000"/>
              </a:spcBef>
            </a:pPr>
            <a:r>
              <a:rPr lang="en-US" dirty="0" smtClean="0">
                <a:hlinkClick r:id="rId4"/>
              </a:rPr>
              <a:t>http</a:t>
            </a:r>
            <a:r>
              <a:rPr lang="en-US" dirty="0">
                <a:hlinkClick r:id="rId4"/>
              </a:rPr>
              <a:t>://www.pbs.org/wgbh/nova/pyramid</a:t>
            </a:r>
            <a:r>
              <a:rPr lang="en-US" dirty="0" smtClean="0">
                <a:hlinkClick r:id="rId4"/>
              </a:rPr>
              <a:t>/</a:t>
            </a:r>
            <a:endParaRPr lang="en-US" dirty="0" smtClean="0"/>
          </a:p>
          <a:p>
            <a:pPr marL="342900" lvl="1" indent="-342900">
              <a:spcBef>
                <a:spcPts val="1000"/>
              </a:spcBef>
            </a:pPr>
            <a:r>
              <a:rPr lang="en-US" dirty="0" smtClean="0">
                <a:hlinkClick r:id="rId5"/>
              </a:rPr>
              <a:t>www.history.com</a:t>
            </a:r>
            <a:endParaRPr lang="en-US" dirty="0" smtClean="0"/>
          </a:p>
          <a:p>
            <a:pPr marL="342900" lvl="1" indent="-342900">
              <a:spcBef>
                <a:spcPts val="1000"/>
              </a:spcBef>
            </a:pPr>
            <a:r>
              <a:rPr lang="en-US" dirty="0" smtClean="0">
                <a:hlinkClick r:id="rId6"/>
              </a:rPr>
              <a:t>www.hyperhistory.com</a:t>
            </a:r>
            <a:endParaRPr lang="en-US" dirty="0" smtClean="0"/>
          </a:p>
          <a:p>
            <a:pPr marL="342900" lvl="1" indent="-342900">
              <a:spcBef>
                <a:spcPts val="1000"/>
              </a:spcBef>
            </a:pPr>
            <a:r>
              <a:rPr lang="en-US" dirty="0">
                <a:hlinkClick r:id="rId7"/>
              </a:rPr>
              <a:t>library.thinkquest.org</a:t>
            </a:r>
            <a:endParaRPr lang="en-US" dirty="0"/>
          </a:p>
          <a:p>
            <a:pPr marL="342900" lvl="1" indent="-342900">
              <a:spcBef>
                <a:spcPts val="1000"/>
              </a:spcBef>
            </a:pPr>
            <a:r>
              <a:rPr lang="en-US" dirty="0" smtClean="0">
                <a:hlinkClick r:id="rId8"/>
              </a:rPr>
              <a:t>www.loc.gov</a:t>
            </a:r>
            <a:endParaRPr lang="en-US" dirty="0" smtClean="0"/>
          </a:p>
          <a:p>
            <a:pPr marL="342900" lvl="1" indent="-342900">
              <a:spcBef>
                <a:spcPts val="1000"/>
              </a:spcBef>
            </a:pPr>
            <a:r>
              <a:rPr lang="en-US" dirty="0" smtClean="0"/>
              <a:t> </a:t>
            </a:r>
            <a:r>
              <a:rPr lang="en-US" dirty="0" smtClean="0">
                <a:hlinkClick r:id="rId9"/>
              </a:rPr>
              <a:t>www.nationalgeographic.com</a:t>
            </a:r>
            <a:endParaRPr lang="en-US" dirty="0" smtClean="0"/>
          </a:p>
          <a:p>
            <a:pPr marL="342900" lvl="1" indent="-342900">
              <a:spcBef>
                <a:spcPts val="1000"/>
              </a:spcBef>
            </a:pPr>
            <a:r>
              <a:rPr lang="en-US" dirty="0">
                <a:hlinkClick r:id="rId10"/>
              </a:rPr>
              <a:t>stationary.prissed.com</a:t>
            </a:r>
            <a:endParaRPr lang="en-US" dirty="0"/>
          </a:p>
          <a:p>
            <a:pPr marL="342900" lvl="1" indent="-342900">
              <a:spcBef>
                <a:spcPts val="1000"/>
              </a:spcBef>
            </a:pPr>
            <a:endParaRPr lang="en-US" dirty="0"/>
          </a:p>
          <a:p>
            <a:pPr marL="342900" lvl="1" indent="-342900">
              <a:spcBef>
                <a:spcPts val="1000"/>
              </a:spcBef>
            </a:pPr>
            <a:endParaRPr lang="en-US" dirty="0" smtClean="0"/>
          </a:p>
          <a:p>
            <a:pPr marL="342900" lvl="1" indent="-342900">
              <a:spcBef>
                <a:spcPts val="1000"/>
              </a:spcBef>
            </a:pPr>
            <a:endParaRPr lang="en-US" dirty="0"/>
          </a:p>
          <a:p>
            <a:pPr marL="342900" lvl="1" indent="-342900">
              <a:spcBef>
                <a:spcPts val="1000"/>
              </a:spcBef>
            </a:pPr>
            <a:endParaRPr lang="en-US" dirty="0"/>
          </a:p>
          <a:p>
            <a:pPr marL="0" lvl="1" indent="0">
              <a:spcBef>
                <a:spcPts val="1000"/>
              </a:spcBef>
              <a:buNone/>
            </a:pPr>
            <a:r>
              <a:rPr lang="en-US" dirty="0"/>
              <a:t> </a:t>
            </a:r>
          </a:p>
        </p:txBody>
      </p:sp>
    </p:spTree>
    <p:extLst>
      <p:ext uri="{BB962C8B-B14F-4D97-AF65-F5344CB8AC3E}">
        <p14:creationId xmlns:p14="http://schemas.microsoft.com/office/powerpoint/2010/main" val="1923184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1.bp.blogspot.com/-1fQIXRspnA8/UkxnHV4vGjI/AAAAAAAAByE/pgb_7Lv2_GY/s1600/backintime.png"/>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348422"/>
            <a:ext cx="5943600" cy="4161155"/>
          </a:xfrm>
          <a:prstGeom prst="rect">
            <a:avLst/>
          </a:prstGeom>
          <a:noFill/>
          <a:ln>
            <a:noFill/>
          </a:ln>
        </p:spPr>
      </p:pic>
    </p:spTree>
    <p:extLst>
      <p:ext uri="{BB962C8B-B14F-4D97-AF65-F5344CB8AC3E}">
        <p14:creationId xmlns:p14="http://schemas.microsoft.com/office/powerpoint/2010/main" val="4073392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Have you ever wanted to travel back in time?</a:t>
            </a:r>
          </a:p>
          <a:p>
            <a:r>
              <a:rPr lang="en-US" dirty="0" smtClean="0"/>
              <a:t>What time period would you visit?</a:t>
            </a:r>
          </a:p>
          <a:p>
            <a:r>
              <a:rPr lang="en-US" dirty="0" smtClean="0"/>
              <a:t>What kind of clothes would you have to wear?</a:t>
            </a:r>
          </a:p>
          <a:p>
            <a:r>
              <a:rPr lang="en-US" dirty="0" smtClean="0"/>
              <a:t>What do you think the people were like during this time period?</a:t>
            </a:r>
          </a:p>
          <a:p>
            <a:r>
              <a:rPr lang="en-US" dirty="0" smtClean="0"/>
              <a:t>Was there anything historical happening during this time period?</a:t>
            </a:r>
          </a:p>
          <a:p>
            <a:r>
              <a:rPr lang="en-US" dirty="0" smtClean="0"/>
              <a:t>What kind of animals might you encounter?</a:t>
            </a:r>
          </a:p>
          <a:p>
            <a:r>
              <a:rPr lang="en-US" dirty="0" smtClean="0"/>
              <a:t>What was the weather like?</a:t>
            </a:r>
          </a:p>
          <a:p>
            <a:r>
              <a:rPr lang="en-US" dirty="0" smtClean="0"/>
              <a:t>Where would you stay?</a:t>
            </a:r>
            <a:endParaRPr lang="en-US" dirty="0"/>
          </a:p>
        </p:txBody>
      </p:sp>
    </p:spTree>
    <p:extLst>
      <p:ext uri="{BB962C8B-B14F-4D97-AF65-F5344CB8AC3E}">
        <p14:creationId xmlns:p14="http://schemas.microsoft.com/office/powerpoint/2010/main" val="3341557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Text Placeholder 2"/>
          <p:cNvSpPr>
            <a:spLocks noGrp="1"/>
          </p:cNvSpPr>
          <p:nvPr>
            <p:ph type="body" idx="1"/>
          </p:nvPr>
        </p:nvSpPr>
        <p:spPr/>
        <p:txBody>
          <a:bodyPr/>
          <a:lstStyle/>
          <a:p>
            <a:pPr algn="ctr"/>
            <a:r>
              <a:rPr lang="en-US" dirty="0" smtClean="0"/>
              <a:t>Task 1</a:t>
            </a:r>
            <a:endParaRPr lang="en-US" dirty="0"/>
          </a:p>
        </p:txBody>
      </p:sp>
      <p:sp>
        <p:nvSpPr>
          <p:cNvPr id="4" name="Text Placeholder 3"/>
          <p:cNvSpPr>
            <a:spLocks noGrp="1"/>
          </p:cNvSpPr>
          <p:nvPr>
            <p:ph type="body" sz="quarter" idx="3"/>
          </p:nvPr>
        </p:nvSpPr>
        <p:spPr/>
        <p:txBody>
          <a:bodyPr/>
          <a:lstStyle/>
          <a:p>
            <a:pPr algn="ctr"/>
            <a:r>
              <a:rPr lang="en-US" dirty="0" smtClean="0"/>
              <a:t>Task 2</a:t>
            </a:r>
            <a:endParaRPr lang="en-US" dirty="0"/>
          </a:p>
        </p:txBody>
      </p:sp>
      <p:sp>
        <p:nvSpPr>
          <p:cNvPr id="5" name="Text Placeholder 4"/>
          <p:cNvSpPr>
            <a:spLocks noGrp="1"/>
          </p:cNvSpPr>
          <p:nvPr>
            <p:ph type="body" sz="quarter" idx="13"/>
          </p:nvPr>
        </p:nvSpPr>
        <p:spPr/>
        <p:txBody>
          <a:bodyPr/>
          <a:lstStyle/>
          <a:p>
            <a:pPr algn="ctr"/>
            <a:r>
              <a:rPr lang="en-US" dirty="0" smtClean="0"/>
              <a:t>Task 3</a:t>
            </a:r>
            <a:endParaRPr lang="en-US" dirty="0"/>
          </a:p>
        </p:txBody>
      </p:sp>
      <p:sp>
        <p:nvSpPr>
          <p:cNvPr id="6" name="Text Placeholder 5"/>
          <p:cNvSpPr>
            <a:spLocks noGrp="1"/>
          </p:cNvSpPr>
          <p:nvPr>
            <p:ph type="body" sz="half" idx="15"/>
          </p:nvPr>
        </p:nvSpPr>
        <p:spPr/>
        <p:txBody>
          <a:bodyPr/>
          <a:lstStyle/>
          <a:p>
            <a:r>
              <a:rPr lang="en-US" sz="1800" dirty="0" smtClean="0"/>
              <a:t>Research! Research! Research! Research!</a:t>
            </a:r>
          </a:p>
          <a:p>
            <a:endParaRPr lang="en-US" sz="1800" dirty="0"/>
          </a:p>
          <a:p>
            <a:r>
              <a:rPr lang="en-US" sz="1800" dirty="0" smtClean="0"/>
              <a:t>You will be able to select a specific time period and find out as much </a:t>
            </a:r>
            <a:r>
              <a:rPr lang="en-US" sz="1800" dirty="0" smtClean="0"/>
              <a:t>information as </a:t>
            </a:r>
            <a:r>
              <a:rPr lang="en-US" sz="1800" dirty="0" smtClean="0"/>
              <a:t>you can about it.</a:t>
            </a:r>
          </a:p>
          <a:p>
            <a:endParaRPr lang="en-US" dirty="0"/>
          </a:p>
        </p:txBody>
      </p:sp>
      <p:sp>
        <p:nvSpPr>
          <p:cNvPr id="7" name="Text Placeholder 6"/>
          <p:cNvSpPr>
            <a:spLocks noGrp="1"/>
          </p:cNvSpPr>
          <p:nvPr>
            <p:ph type="body" sz="half" idx="16"/>
          </p:nvPr>
        </p:nvSpPr>
        <p:spPr/>
        <p:txBody>
          <a:bodyPr/>
          <a:lstStyle/>
          <a:p>
            <a:r>
              <a:rPr lang="en-US" sz="1800" dirty="0" smtClean="0"/>
              <a:t>Graphic Organizer</a:t>
            </a:r>
          </a:p>
          <a:p>
            <a:endParaRPr lang="en-US" sz="1800" dirty="0"/>
          </a:p>
          <a:p>
            <a:r>
              <a:rPr lang="en-US" sz="1800" dirty="0" smtClean="0"/>
              <a:t>You will develop a graphic organizer to help organize your research </a:t>
            </a:r>
            <a:r>
              <a:rPr lang="en-US" sz="1800" dirty="0" smtClean="0"/>
              <a:t>information about </a:t>
            </a:r>
            <a:r>
              <a:rPr lang="en-US" sz="1800" dirty="0" smtClean="0"/>
              <a:t>the time period you are visiting.</a:t>
            </a:r>
            <a:endParaRPr lang="en-US" sz="1800" dirty="0"/>
          </a:p>
        </p:txBody>
      </p:sp>
      <p:sp>
        <p:nvSpPr>
          <p:cNvPr id="8" name="Text Placeholder 7"/>
          <p:cNvSpPr>
            <a:spLocks noGrp="1"/>
          </p:cNvSpPr>
          <p:nvPr>
            <p:ph type="body" sz="half" idx="17"/>
          </p:nvPr>
        </p:nvSpPr>
        <p:spPr/>
        <p:txBody>
          <a:bodyPr>
            <a:normAutofit/>
          </a:bodyPr>
          <a:lstStyle/>
          <a:p>
            <a:r>
              <a:rPr lang="en-US" sz="1800" dirty="0" smtClean="0"/>
              <a:t>Journal </a:t>
            </a:r>
          </a:p>
          <a:p>
            <a:endParaRPr lang="en-US" sz="1800" dirty="0"/>
          </a:p>
          <a:p>
            <a:r>
              <a:rPr lang="en-US" sz="1800" dirty="0" smtClean="0"/>
              <a:t>You </a:t>
            </a:r>
            <a:r>
              <a:rPr lang="en-US" sz="1800" dirty="0" smtClean="0"/>
              <a:t>will write </a:t>
            </a:r>
            <a:r>
              <a:rPr lang="en-US" sz="1800" dirty="0" smtClean="0"/>
              <a:t>in your journal </a:t>
            </a:r>
            <a:r>
              <a:rPr lang="en-US" sz="1800" dirty="0" smtClean="0"/>
              <a:t>about the time period you are researching and visiting.</a:t>
            </a:r>
            <a:endParaRPr lang="en-US" sz="1800" dirty="0"/>
          </a:p>
        </p:txBody>
      </p:sp>
    </p:spTree>
    <p:extLst>
      <p:ext uri="{BB962C8B-B14F-4D97-AF65-F5344CB8AC3E}">
        <p14:creationId xmlns:p14="http://schemas.microsoft.com/office/powerpoint/2010/main" val="1685104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a:t>
            </a:r>
            <a:endParaRPr lang="en-US" dirty="0"/>
          </a:p>
        </p:txBody>
      </p:sp>
      <p:sp>
        <p:nvSpPr>
          <p:cNvPr id="3" name="Content Placeholder 2"/>
          <p:cNvSpPr>
            <a:spLocks noGrp="1"/>
          </p:cNvSpPr>
          <p:nvPr>
            <p:ph sz="half" idx="1"/>
          </p:nvPr>
        </p:nvSpPr>
        <p:spPr/>
        <p:txBody>
          <a:bodyPr/>
          <a:lstStyle/>
          <a:p>
            <a:pPr marL="0" indent="0" algn="ctr">
              <a:buNone/>
            </a:pPr>
            <a:r>
              <a:rPr lang="en-US" dirty="0" smtClean="0"/>
              <a:t>Task 4</a:t>
            </a:r>
          </a:p>
          <a:p>
            <a:pPr marL="0" indent="0" algn="ctr">
              <a:buNone/>
            </a:pPr>
            <a:endParaRPr lang="en-US" dirty="0"/>
          </a:p>
          <a:p>
            <a:pPr marL="0" indent="0">
              <a:buNone/>
            </a:pPr>
            <a:r>
              <a:rPr lang="en-US" dirty="0" smtClean="0"/>
              <a:t>Travel Brochure</a:t>
            </a:r>
          </a:p>
          <a:p>
            <a:pPr marL="0" indent="0">
              <a:buNone/>
            </a:pPr>
            <a:endParaRPr lang="en-US" dirty="0"/>
          </a:p>
          <a:p>
            <a:pPr marL="0" indent="0">
              <a:buNone/>
            </a:pPr>
            <a:endParaRPr lang="en-US" dirty="0" smtClean="0"/>
          </a:p>
          <a:p>
            <a:pPr marL="0" indent="0">
              <a:buNone/>
            </a:pPr>
            <a:r>
              <a:rPr lang="en-US" dirty="0" smtClean="0"/>
              <a:t>You will design and create a travel brochure with the information </a:t>
            </a:r>
            <a:r>
              <a:rPr lang="en-US" dirty="0" smtClean="0"/>
              <a:t>from your research.</a:t>
            </a:r>
            <a:endParaRPr lang="en-US" dirty="0"/>
          </a:p>
        </p:txBody>
      </p:sp>
      <p:sp>
        <p:nvSpPr>
          <p:cNvPr id="4" name="Content Placeholder 3"/>
          <p:cNvSpPr>
            <a:spLocks noGrp="1"/>
          </p:cNvSpPr>
          <p:nvPr>
            <p:ph sz="half" idx="2"/>
          </p:nvPr>
        </p:nvSpPr>
        <p:spPr/>
        <p:txBody>
          <a:bodyPr/>
          <a:lstStyle/>
          <a:p>
            <a:pPr marL="0" indent="0" algn="ctr">
              <a:buNone/>
            </a:pPr>
            <a:r>
              <a:rPr lang="en-US" dirty="0" smtClean="0"/>
              <a:t>Task 5</a:t>
            </a:r>
          </a:p>
          <a:p>
            <a:pPr marL="0" indent="0" algn="ctr">
              <a:buNone/>
            </a:pPr>
            <a:endParaRPr lang="en-US" dirty="0"/>
          </a:p>
          <a:p>
            <a:pPr marL="0" indent="0">
              <a:buNone/>
            </a:pPr>
            <a:r>
              <a:rPr lang="en-US" dirty="0" smtClean="0"/>
              <a:t>Share! Share! Share! Share!</a:t>
            </a:r>
          </a:p>
          <a:p>
            <a:pPr marL="0" indent="0">
              <a:buNone/>
            </a:pPr>
            <a:endParaRPr lang="en-US" dirty="0"/>
          </a:p>
          <a:p>
            <a:pPr marL="0" indent="0">
              <a:buNone/>
            </a:pPr>
            <a:endParaRPr lang="en-US" dirty="0" smtClean="0"/>
          </a:p>
          <a:p>
            <a:pPr marL="0" indent="0">
              <a:buNone/>
            </a:pPr>
            <a:r>
              <a:rPr lang="en-US" dirty="0" smtClean="0"/>
              <a:t>You will </a:t>
            </a:r>
            <a:r>
              <a:rPr lang="en-US" dirty="0" smtClean="0"/>
              <a:t>share your brochure with the class and state why </a:t>
            </a:r>
            <a:r>
              <a:rPr lang="en-US" dirty="0" smtClean="0"/>
              <a:t>they should visit </a:t>
            </a:r>
            <a:r>
              <a:rPr lang="en-US" dirty="0" smtClean="0"/>
              <a:t>that particular time period.</a:t>
            </a:r>
            <a:endParaRPr lang="en-US" dirty="0"/>
          </a:p>
        </p:txBody>
      </p:sp>
    </p:spTree>
    <p:extLst>
      <p:ext uri="{BB962C8B-B14F-4D97-AF65-F5344CB8AC3E}">
        <p14:creationId xmlns:p14="http://schemas.microsoft.com/office/powerpoint/2010/main" val="233411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Content Placeholder 2"/>
          <p:cNvSpPr>
            <a:spLocks noGrp="1"/>
          </p:cNvSpPr>
          <p:nvPr>
            <p:ph idx="1"/>
          </p:nvPr>
        </p:nvSpPr>
        <p:spPr>
          <a:xfrm>
            <a:off x="685800" y="2194560"/>
            <a:ext cx="10820400" cy="4467497"/>
          </a:xfrm>
        </p:spPr>
        <p:txBody>
          <a:bodyPr>
            <a:normAutofit fontScale="92500" lnSpcReduction="20000"/>
          </a:bodyPr>
          <a:lstStyle/>
          <a:p>
            <a:r>
              <a:rPr lang="en-US" dirty="0" smtClean="0"/>
              <a:t>  Step </a:t>
            </a:r>
            <a:r>
              <a:rPr lang="en-US" dirty="0" smtClean="0"/>
              <a:t>1: Decide on what time period you want to visit and </a:t>
            </a:r>
            <a:r>
              <a:rPr lang="en-US" dirty="0" smtClean="0"/>
              <a:t>start your research.</a:t>
            </a:r>
            <a:endParaRPr lang="en-US" dirty="0" smtClean="0"/>
          </a:p>
          <a:p>
            <a:r>
              <a:rPr lang="en-US" dirty="0" smtClean="0"/>
              <a:t>  Step </a:t>
            </a:r>
            <a:r>
              <a:rPr lang="en-US" dirty="0" smtClean="0"/>
              <a:t>2: Once you decide on a time period, you may use the computer, books, </a:t>
            </a:r>
            <a:r>
              <a:rPr lang="en-US" dirty="0" smtClean="0"/>
              <a:t> </a:t>
            </a:r>
          </a:p>
          <a:p>
            <a:pPr marL="0" indent="0">
              <a:buNone/>
            </a:pPr>
            <a:r>
              <a:rPr lang="en-US" dirty="0" smtClean="0"/>
              <a:t>     magazines</a:t>
            </a:r>
            <a:r>
              <a:rPr lang="en-US" dirty="0" smtClean="0"/>
              <a:t>, or newspaper articles to do your </a:t>
            </a:r>
            <a:r>
              <a:rPr lang="en-US" dirty="0" smtClean="0"/>
              <a:t>research.</a:t>
            </a:r>
          </a:p>
          <a:p>
            <a:pPr marL="0" indent="0">
              <a:buNone/>
            </a:pPr>
            <a:endParaRPr lang="en-US" dirty="0" smtClean="0"/>
          </a:p>
          <a:p>
            <a:pPr marL="342900" lvl="1" indent="-342900">
              <a:spcBef>
                <a:spcPts val="1000"/>
              </a:spcBef>
            </a:pPr>
            <a:r>
              <a:rPr lang="en-US" dirty="0" smtClean="0"/>
              <a:t>Resources:          </a:t>
            </a:r>
            <a:r>
              <a:rPr lang="en-US" dirty="0" smtClean="0">
                <a:hlinkClick r:id="rId2"/>
              </a:rPr>
              <a:t>www.loc.gov</a:t>
            </a:r>
            <a:endParaRPr lang="en-US" dirty="0" smtClean="0"/>
          </a:p>
          <a:p>
            <a:pPr marL="0" lvl="1" indent="0">
              <a:spcBef>
                <a:spcPts val="1000"/>
              </a:spcBef>
              <a:buNone/>
            </a:pPr>
            <a:r>
              <a:rPr lang="en-US" dirty="0" smtClean="0"/>
              <a:t>		       </a:t>
            </a:r>
            <a:r>
              <a:rPr lang="en-US" dirty="0" smtClean="0">
                <a:hlinkClick r:id="rId3"/>
              </a:rPr>
              <a:t>www.nationalgeographic.com</a:t>
            </a:r>
            <a:endParaRPr lang="en-US" dirty="0" smtClean="0"/>
          </a:p>
          <a:p>
            <a:pPr marL="0" lvl="1" indent="0">
              <a:spcBef>
                <a:spcPts val="1000"/>
              </a:spcBef>
              <a:buNone/>
            </a:pPr>
            <a:r>
              <a:rPr lang="en-US" dirty="0"/>
              <a:t>	</a:t>
            </a:r>
            <a:r>
              <a:rPr lang="en-US" dirty="0" smtClean="0"/>
              <a:t>	       </a:t>
            </a:r>
            <a:r>
              <a:rPr lang="en-US" dirty="0" smtClean="0">
                <a:hlinkClick r:id="rId4"/>
              </a:rPr>
              <a:t>www.history.com</a:t>
            </a:r>
            <a:endParaRPr lang="en-US" dirty="0" smtClean="0"/>
          </a:p>
          <a:p>
            <a:pPr marL="0" lvl="1" indent="0">
              <a:spcBef>
                <a:spcPts val="1000"/>
              </a:spcBef>
              <a:buNone/>
            </a:pPr>
            <a:r>
              <a:rPr lang="en-US" dirty="0"/>
              <a:t> </a:t>
            </a:r>
            <a:r>
              <a:rPr lang="en-US" dirty="0" smtClean="0"/>
              <a:t>                                 </a:t>
            </a:r>
            <a:r>
              <a:rPr lang="en-US" dirty="0" smtClean="0">
                <a:hlinkClick r:id="rId5"/>
              </a:rPr>
              <a:t>www.hyperhistory.com</a:t>
            </a:r>
            <a:endParaRPr lang="en-US" dirty="0" smtClean="0"/>
          </a:p>
          <a:p>
            <a:pPr marL="0" lvl="1" indent="0">
              <a:spcBef>
                <a:spcPts val="1000"/>
              </a:spcBef>
              <a:buNone/>
            </a:pPr>
            <a:r>
              <a:rPr lang="en-US" dirty="0"/>
              <a:t> </a:t>
            </a:r>
            <a:r>
              <a:rPr lang="en-US" dirty="0" smtClean="0"/>
              <a:t>                                 </a:t>
            </a:r>
            <a:r>
              <a:rPr lang="en-US" dirty="0">
                <a:hlinkClick r:id="rId6"/>
              </a:rPr>
              <a:t>http://</a:t>
            </a:r>
            <a:r>
              <a:rPr lang="en-US" dirty="0" smtClean="0">
                <a:hlinkClick r:id="rId6"/>
              </a:rPr>
              <a:t>exhibits.museum.state.il.us/exhibits/athome/welcome.htm</a:t>
            </a:r>
            <a:endParaRPr lang="en-US" dirty="0" smtClean="0"/>
          </a:p>
          <a:p>
            <a:pPr marL="0" lvl="1" indent="0">
              <a:spcBef>
                <a:spcPts val="1000"/>
              </a:spcBef>
              <a:buNone/>
            </a:pPr>
            <a:r>
              <a:rPr lang="en-US" dirty="0" smtClean="0"/>
              <a:t>                                  </a:t>
            </a:r>
            <a:r>
              <a:rPr lang="en-US" dirty="0">
                <a:hlinkClick r:id="rId7"/>
              </a:rPr>
              <a:t>http://www.pbs.org/wgbh/nova/pyramid</a:t>
            </a:r>
            <a:r>
              <a:rPr lang="en-US" dirty="0" smtClean="0">
                <a:hlinkClick r:id="rId7"/>
              </a:rPr>
              <a:t>/</a:t>
            </a:r>
            <a:endParaRPr lang="en-US" dirty="0" smtClean="0"/>
          </a:p>
          <a:p>
            <a:pPr marL="0" lvl="1" indent="0">
              <a:spcBef>
                <a:spcPts val="1000"/>
              </a:spcBef>
              <a:buNone/>
            </a:pPr>
            <a:r>
              <a:rPr lang="en-US" dirty="0" smtClean="0"/>
              <a:t> </a:t>
            </a:r>
          </a:p>
          <a:p>
            <a:pPr marL="0" lvl="1" indent="0">
              <a:spcBef>
                <a:spcPts val="1000"/>
              </a:spcBef>
              <a:buNone/>
            </a:pPr>
            <a:r>
              <a:rPr lang="en-US" dirty="0"/>
              <a:t>	</a:t>
            </a:r>
            <a:r>
              <a:rPr lang="en-US" dirty="0" smtClean="0"/>
              <a:t>	       </a:t>
            </a:r>
          </a:p>
          <a:p>
            <a:pPr marL="0" lvl="1" indent="0">
              <a:spcBef>
                <a:spcPts val="1000"/>
              </a:spcBef>
              <a:buNone/>
            </a:pPr>
            <a:r>
              <a:rPr lang="en-US" dirty="0" smtClean="0"/>
              <a:t> </a:t>
            </a:r>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1536044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27" y="402024"/>
            <a:ext cx="8610600" cy="1293028"/>
          </a:xfrm>
        </p:spPr>
        <p:txBody>
          <a:bodyPr/>
          <a:lstStyle/>
          <a:p>
            <a:r>
              <a:rPr lang="en-US" dirty="0" smtClean="0"/>
              <a:t>Process continued</a:t>
            </a:r>
            <a:endParaRPr lang="en-US" dirty="0"/>
          </a:p>
        </p:txBody>
      </p:sp>
      <p:sp>
        <p:nvSpPr>
          <p:cNvPr id="3" name="Content Placeholder 2"/>
          <p:cNvSpPr>
            <a:spLocks noGrp="1"/>
          </p:cNvSpPr>
          <p:nvPr>
            <p:ph idx="1"/>
          </p:nvPr>
        </p:nvSpPr>
        <p:spPr>
          <a:xfrm>
            <a:off x="768927" y="1695052"/>
            <a:ext cx="10820400" cy="4024125"/>
          </a:xfrm>
        </p:spPr>
        <p:txBody>
          <a:bodyPr/>
          <a:lstStyle/>
          <a:p>
            <a:pPr marL="0" indent="0">
              <a:buNone/>
            </a:pPr>
            <a:r>
              <a:rPr lang="en-US" dirty="0" smtClean="0"/>
              <a:t>Step 3: You will need to start taking notes on the information you want to use for your final project. You need to organize the notes with a graphic organizer. You can design your own or use one of the samples given.</a:t>
            </a:r>
          </a:p>
          <a:p>
            <a:pPr marL="0" indent="0">
              <a:buNone/>
            </a:pP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8377" y="2849191"/>
            <a:ext cx="4571999" cy="3664424"/>
          </a:xfrm>
          <a:prstGeom prst="rect">
            <a:avLst/>
          </a:prstGeom>
        </p:spPr>
      </p:pic>
    </p:spTree>
    <p:extLst>
      <p:ext uri="{BB962C8B-B14F-4D97-AF65-F5344CB8AC3E}">
        <p14:creationId xmlns:p14="http://schemas.microsoft.com/office/powerpoint/2010/main" val="4150734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Continued</a:t>
            </a:r>
            <a:endParaRPr lang="en-US" dirty="0"/>
          </a:p>
        </p:txBody>
      </p:sp>
      <p:sp>
        <p:nvSpPr>
          <p:cNvPr id="3" name="Content Placeholder 2"/>
          <p:cNvSpPr>
            <a:spLocks noGrp="1"/>
          </p:cNvSpPr>
          <p:nvPr>
            <p:ph idx="1"/>
          </p:nvPr>
        </p:nvSpPr>
        <p:spPr>
          <a:xfrm>
            <a:off x="685800" y="1957053"/>
            <a:ext cx="10820400" cy="4024125"/>
          </a:xfrm>
        </p:spPr>
        <p:txBody>
          <a:bodyPr/>
          <a:lstStyle/>
          <a:p>
            <a:pPr marL="0" indent="0">
              <a:buNone/>
            </a:pPr>
            <a:r>
              <a:rPr lang="en-US" dirty="0" smtClean="0"/>
              <a:t>More examples of graphic organizers you can use to collect your research.</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04" y="2743200"/>
            <a:ext cx="4811192" cy="37531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281" y="2654489"/>
            <a:ext cx="5299364" cy="3930555"/>
          </a:xfrm>
          <a:prstGeom prst="rect">
            <a:avLst/>
          </a:prstGeom>
        </p:spPr>
      </p:pic>
    </p:spTree>
    <p:extLst>
      <p:ext uri="{BB962C8B-B14F-4D97-AF65-F5344CB8AC3E}">
        <p14:creationId xmlns:p14="http://schemas.microsoft.com/office/powerpoint/2010/main" val="811869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Template>
  <TotalTime>459</TotalTime>
  <Words>1541</Words>
  <Application>Microsoft Office PowerPoint</Application>
  <PresentationFormat>Widescreen</PresentationFormat>
  <Paragraphs>180</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Century Gothic</vt:lpstr>
      <vt:lpstr>Vapor Trail</vt:lpstr>
      <vt:lpstr>Back in time</vt:lpstr>
      <vt:lpstr>Student pages</vt:lpstr>
      <vt:lpstr>PowerPoint Presentation</vt:lpstr>
      <vt:lpstr>Introduction</vt:lpstr>
      <vt:lpstr>Task</vt:lpstr>
      <vt:lpstr>Task</vt:lpstr>
      <vt:lpstr>process</vt:lpstr>
      <vt:lpstr>Process continued</vt:lpstr>
      <vt:lpstr>Process Continued</vt:lpstr>
      <vt:lpstr>Process Continued</vt:lpstr>
      <vt:lpstr>Process Continued</vt:lpstr>
      <vt:lpstr>Process Continued</vt:lpstr>
      <vt:lpstr>Assessment Rubric</vt:lpstr>
      <vt:lpstr>conclusion</vt:lpstr>
      <vt:lpstr>credits</vt:lpstr>
      <vt:lpstr>Teacher pages</vt:lpstr>
      <vt:lpstr>introduction</vt:lpstr>
      <vt:lpstr>learners</vt:lpstr>
      <vt:lpstr>standards</vt:lpstr>
      <vt:lpstr>Process</vt:lpstr>
      <vt:lpstr>Process continued</vt:lpstr>
      <vt:lpstr>Credits</vt:lpstr>
      <vt:lpstr>Rubric</vt:lpstr>
      <vt:lpstr>conclusion</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in time</dc:title>
  <dc:creator>Johnica Haynes</dc:creator>
  <cp:lastModifiedBy>Pardieck, Sherrie</cp:lastModifiedBy>
  <cp:revision>35</cp:revision>
  <dcterms:created xsi:type="dcterms:W3CDTF">2014-04-17T03:08:47Z</dcterms:created>
  <dcterms:modified xsi:type="dcterms:W3CDTF">2014-12-16T15:08:51Z</dcterms:modified>
</cp:coreProperties>
</file>