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0" r:id="rId2"/>
    <p:sldId id="259"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2" r:id="rId21"/>
    <p:sldId id="284" r:id="rId22"/>
    <p:sldId id="285" r:id="rId23"/>
    <p:sldId id="283" r:id="rId24"/>
    <p:sldId id="281"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F"/>
    <a:srgbClr val="E36A68"/>
    <a:srgbClr val="E99795"/>
    <a:srgbClr val="4D1715"/>
    <a:srgbClr val="73766C"/>
    <a:srgbClr val="ECE8EC"/>
    <a:srgbClr val="C4BD97"/>
    <a:srgbClr val="D6E0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212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cs typeface="Arial"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cs typeface="Arial" charset="0"/>
              </a:defRPr>
            </a:lvl1pPr>
          </a:lstStyle>
          <a:p>
            <a:pPr>
              <a:defRPr/>
            </a:pPr>
            <a:fld id="{95C73188-D916-B645-989B-9A87584CF627}" type="datetimeFigureOut">
              <a:rPr lang="en-US"/>
              <a:pPr>
                <a:defRPr/>
              </a:pPr>
              <a:t>5/12/15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cs typeface="Arial"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cs typeface="Arial" charset="0"/>
              </a:defRPr>
            </a:lvl1pPr>
          </a:lstStyle>
          <a:p>
            <a:pPr>
              <a:defRPr/>
            </a:pPr>
            <a:fld id="{FDA5289A-9889-AF47-8FC8-66553EDBCFFC}" type="slidenum">
              <a:rPr lang="en-US"/>
              <a:pPr>
                <a:defRPr/>
              </a:pPr>
              <a:t>‹#›</a:t>
            </a:fld>
            <a:endParaRPr lang="en-US" dirty="0"/>
          </a:p>
        </p:txBody>
      </p:sp>
    </p:spTree>
    <p:extLst>
      <p:ext uri="{BB962C8B-B14F-4D97-AF65-F5344CB8AC3E}">
        <p14:creationId xmlns:p14="http://schemas.microsoft.com/office/powerpoint/2010/main" val="3722405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001D3A-EE78-994A-BBDC-BA93AB3D0BE4}" type="slidenum">
              <a:rPr lang="en-US" sz="1200">
                <a:latin typeface="Calibri" charset="0"/>
              </a:rPr>
              <a:pPr eaLnBrk="1" hangingPunct="1"/>
              <a:t>1</a:t>
            </a:fld>
            <a:endParaRPr lang="en-US" sz="1200" dirty="0">
              <a:latin typeface="Calibri" charset="0"/>
            </a:endParaRPr>
          </a:p>
        </p:txBody>
      </p:sp>
    </p:spTree>
    <p:extLst>
      <p:ext uri="{BB962C8B-B14F-4D97-AF65-F5344CB8AC3E}">
        <p14:creationId xmlns:p14="http://schemas.microsoft.com/office/powerpoint/2010/main" val="422479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45282F-C912-D040-8050-DE8482DB3401}" type="slidenum">
              <a:rPr lang="en-US" sz="1200">
                <a:latin typeface="Calibri" charset="0"/>
              </a:rPr>
              <a:pPr eaLnBrk="1" hangingPunct="1"/>
              <a:t>2</a:t>
            </a:fld>
            <a:endParaRPr lang="en-US" sz="1200">
              <a:latin typeface="Calibri" charset="0"/>
            </a:endParaRPr>
          </a:p>
        </p:txBody>
      </p:sp>
    </p:spTree>
    <p:extLst>
      <p:ext uri="{BB962C8B-B14F-4D97-AF65-F5344CB8AC3E}">
        <p14:creationId xmlns:p14="http://schemas.microsoft.com/office/powerpoint/2010/main" val="420005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72CBC5-BF5F-F649-BD07-96A9187BA726}" type="slidenum">
              <a:rPr lang="en-US" sz="1200">
                <a:latin typeface="Calibri" charset="0"/>
              </a:rPr>
              <a:pPr eaLnBrk="1" hangingPunct="1"/>
              <a:t>3</a:t>
            </a:fld>
            <a:endParaRPr lang="en-US" sz="1200">
              <a:latin typeface="Calibri" charset="0"/>
            </a:endParaRPr>
          </a:p>
        </p:txBody>
      </p:sp>
    </p:spTree>
    <p:extLst>
      <p:ext uri="{BB962C8B-B14F-4D97-AF65-F5344CB8AC3E}">
        <p14:creationId xmlns:p14="http://schemas.microsoft.com/office/powerpoint/2010/main" val="394530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331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B38CD98-16ED-5040-8967-807C53A50BB2}" type="slidenum">
              <a:rPr lang="en-US" sz="1200">
                <a:latin typeface="Calibri" charset="0"/>
              </a:rPr>
              <a:pPr algn="r" eaLnBrk="1" hangingPunct="1"/>
              <a:t>4</a:t>
            </a:fld>
            <a:endParaRPr lang="en-US" sz="1200">
              <a:latin typeface="Calibri" charset="0"/>
            </a:endParaRPr>
          </a:p>
        </p:txBody>
      </p:sp>
    </p:spTree>
    <p:extLst>
      <p:ext uri="{BB962C8B-B14F-4D97-AF65-F5344CB8AC3E}">
        <p14:creationId xmlns:p14="http://schemas.microsoft.com/office/powerpoint/2010/main" val="3371127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8A512FD-CB86-6847-8429-5993424359B1}" type="slidenum">
              <a:rPr lang="en-US" sz="1200">
                <a:latin typeface="Calibri" charset="0"/>
              </a:rPr>
              <a:pPr algn="r" eaLnBrk="1" hangingPunct="1"/>
              <a:t>5</a:t>
            </a:fld>
            <a:endParaRPr lang="en-US" sz="1200">
              <a:latin typeface="Calibri" charset="0"/>
            </a:endParaRPr>
          </a:p>
        </p:txBody>
      </p:sp>
    </p:spTree>
    <p:extLst>
      <p:ext uri="{BB962C8B-B14F-4D97-AF65-F5344CB8AC3E}">
        <p14:creationId xmlns:p14="http://schemas.microsoft.com/office/powerpoint/2010/main" val="206797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0B42873-87CE-2143-9CEA-9C3F4E035F55}" type="slidenum">
              <a:rPr lang="en-US" sz="1200">
                <a:latin typeface="Calibri" charset="0"/>
              </a:rPr>
              <a:pPr algn="r" eaLnBrk="1" hangingPunct="1"/>
              <a:t>6</a:t>
            </a:fld>
            <a:endParaRPr lang="en-US" sz="1200">
              <a:latin typeface="Calibri" charset="0"/>
            </a:endParaRPr>
          </a:p>
        </p:txBody>
      </p:sp>
    </p:spTree>
    <p:extLst>
      <p:ext uri="{BB962C8B-B14F-4D97-AF65-F5344CB8AC3E}">
        <p14:creationId xmlns:p14="http://schemas.microsoft.com/office/powerpoint/2010/main" val="275026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A5289A-9889-AF47-8FC8-66553EDBCFFC}" type="slidenum">
              <a:rPr lang="en-US" smtClean="0"/>
              <a:pPr>
                <a:defRPr/>
              </a:pPr>
              <a:t>19</a:t>
            </a:fld>
            <a:endParaRPr lang="en-US" dirty="0"/>
          </a:p>
        </p:txBody>
      </p:sp>
    </p:spTree>
    <p:extLst>
      <p:ext uri="{BB962C8B-B14F-4D97-AF65-F5344CB8AC3E}">
        <p14:creationId xmlns:p14="http://schemas.microsoft.com/office/powerpoint/2010/main" val="3477573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9.xml"/><Relationship Id="rId6" Type="http://schemas.openxmlformats.org/officeDocument/2006/relationships/slide" Target="../slides/slide4.xml"/><Relationship Id="rId7" Type="http://schemas.openxmlformats.org/officeDocument/2006/relationships/slide" Target="../slides/slide6.xml"/><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2133600"/>
          </a:xfrm>
          <a:prstGeom prst="rect">
            <a:avLst/>
          </a:prstGeom>
          <a:gradFill flip="none" rotWithShape="1">
            <a:gsLst>
              <a:gs pos="0">
                <a:schemeClr val="tx1"/>
              </a:gs>
              <a:gs pos="78000">
                <a:schemeClr val="tx2"/>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3" name="Rectangle 32"/>
          <p:cNvSpPr>
            <a:spLocks noChangeArrowheads="1"/>
          </p:cNvSpPr>
          <p:nvPr userDrawn="1"/>
        </p:nvSpPr>
        <p:spPr bwMode="auto">
          <a:xfrm>
            <a:off x="0" y="3886200"/>
            <a:ext cx="9144000" cy="2971800"/>
          </a:xfrm>
          <a:prstGeom prst="rect">
            <a:avLst/>
          </a:prstGeom>
          <a:blipFill dpi="0" rotWithShape="1">
            <a:blip r:embed="rId2"/>
            <a:srcRect/>
            <a:tile tx="0" ty="0" sx="100000" sy="100000" flip="none" algn="tl"/>
          </a:blipFill>
          <a:ln w="25400">
            <a:solidFill>
              <a:srgbClr val="385D8A"/>
            </a:solidFill>
            <a:miter lim="800000"/>
            <a:headEnd/>
            <a:tailEnd/>
          </a:ln>
        </p:spPr>
        <p:txBody>
          <a:bodyPr anchor="ctr"/>
          <a:lstStyle/>
          <a:p>
            <a:pPr algn="ctr"/>
            <a:endParaRPr lang="en-US" dirty="0">
              <a:solidFill>
                <a:srgbClr val="FFFFFF"/>
              </a:solidFill>
              <a:latin typeface="Calibri" charset="0"/>
            </a:endParaRPr>
          </a:p>
        </p:txBody>
      </p:sp>
      <p:sp>
        <p:nvSpPr>
          <p:cNvPr id="4" name="Rectangle 3">
            <a:hlinkClick r:id="rId3" action="ppaction://hlinksldjump"/>
          </p:cNvPr>
          <p:cNvSpPr>
            <a:spLocks noChangeArrowheads="1"/>
          </p:cNvSpPr>
          <p:nvPr userDrawn="1"/>
        </p:nvSpPr>
        <p:spPr bwMode="auto">
          <a:xfrm>
            <a:off x="3657600" y="1981200"/>
            <a:ext cx="1828800" cy="2819400"/>
          </a:xfrm>
          <a:prstGeom prst="rect">
            <a:avLst/>
          </a:prstGeom>
          <a:gradFill rotWithShape="0">
            <a:gsLst>
              <a:gs pos="0">
                <a:schemeClr val="tx2"/>
              </a:gs>
              <a:gs pos="50000">
                <a:schemeClr val="accent1"/>
              </a:gs>
              <a:gs pos="100000">
                <a:schemeClr val="tx2"/>
              </a:gs>
            </a:gsLst>
            <a:lin ang="5400000"/>
          </a:gradFill>
          <a:ln>
            <a:noFill/>
          </a:ln>
          <a:effectLst>
            <a:outerShdw blurRad="63500" sx="97000" sy="97000" rotWithShape="0">
              <a:srgbClr val="000000">
                <a:alpha val="62000"/>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dirty="0">
              <a:solidFill>
                <a:srgbClr val="FFFFFF"/>
              </a:solidFill>
              <a:latin typeface="Calibri" charset="0"/>
              <a:cs typeface="Arial" charset="0"/>
            </a:endParaRPr>
          </a:p>
        </p:txBody>
      </p:sp>
      <p:sp>
        <p:nvSpPr>
          <p:cNvPr id="5" name="Trapezoid 9"/>
          <p:cNvSpPr>
            <a:spLocks noChangeArrowheads="1"/>
          </p:cNvSpPr>
          <p:nvPr userDrawn="1"/>
        </p:nvSpPr>
        <p:spPr bwMode="auto">
          <a:xfrm rot="5400000">
            <a:off x="-952500" y="1562100"/>
            <a:ext cx="5562600" cy="3657600"/>
          </a:xfrm>
          <a:custGeom>
            <a:avLst/>
            <a:gdLst>
              <a:gd name="T0" fmla="*/ 2781300 w 5562600"/>
              <a:gd name="T1" fmla="*/ 0 h 3657600"/>
              <a:gd name="T2" fmla="*/ 680222 w 5562600"/>
              <a:gd name="T3" fmla="*/ 1828800 h 3657600"/>
              <a:gd name="T4" fmla="*/ 2781300 w 5562600"/>
              <a:gd name="T5" fmla="*/ 3657600 h 3657600"/>
              <a:gd name="T6" fmla="*/ 4882378 w 5562600"/>
              <a:gd name="T7" fmla="*/ 1828800 h 3657600"/>
              <a:gd name="T8" fmla="*/ 17694720 60000 65536"/>
              <a:gd name="T9" fmla="*/ 11796480 60000 65536"/>
              <a:gd name="T10" fmla="*/ 5898240 60000 65536"/>
              <a:gd name="T11" fmla="*/ 0 60000 65536"/>
              <a:gd name="T12" fmla="*/ 906963 w 5562600"/>
              <a:gd name="T13" fmla="*/ 596359 h 3657600"/>
              <a:gd name="T14" fmla="*/ 4655637 w 5562600"/>
              <a:gd name="T15" fmla="*/ 3657600 h 3657600"/>
            </a:gdLst>
            <a:ahLst/>
            <a:cxnLst>
              <a:cxn ang="T8">
                <a:pos x="T0" y="T1"/>
              </a:cxn>
              <a:cxn ang="T9">
                <a:pos x="T2" y="T3"/>
              </a:cxn>
              <a:cxn ang="T10">
                <a:pos x="T4" y="T5"/>
              </a:cxn>
              <a:cxn ang="T11">
                <a:pos x="T6" y="T7"/>
              </a:cxn>
            </a:cxnLst>
            <a:rect l="T12" t="T13" r="T14" b="T15"/>
            <a:pathLst>
              <a:path w="5562600" h="3657600">
                <a:moveTo>
                  <a:pt x="0" y="3657600"/>
                </a:moveTo>
                <a:lnTo>
                  <a:pt x="1360444" y="0"/>
                </a:lnTo>
                <a:lnTo>
                  <a:pt x="4202156" y="0"/>
                </a:lnTo>
                <a:lnTo>
                  <a:pt x="5562600" y="3657600"/>
                </a:lnTo>
                <a:close/>
              </a:path>
            </a:pathLst>
          </a:custGeom>
          <a:gradFill rotWithShape="0">
            <a:gsLst>
              <a:gs pos="0">
                <a:srgbClr val="9AB5E4"/>
              </a:gs>
              <a:gs pos="50000">
                <a:srgbClr val="C2D1ED"/>
              </a:gs>
              <a:gs pos="100000">
                <a:srgbClr val="E1E8F5"/>
              </a:gs>
            </a:gsLst>
            <a:lin ang="5400000"/>
          </a:gradFill>
          <a:ln>
            <a:noFill/>
          </a:ln>
          <a:effectLst>
            <a:outerShdw blurRad="63500"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r">
              <a:defRPr/>
            </a:pPr>
            <a:endParaRPr lang="en-US" dirty="0">
              <a:solidFill>
                <a:srgbClr val="FFFFFF"/>
              </a:solidFill>
              <a:latin typeface="Calibri" charset="0"/>
              <a:cs typeface="Arial" charset="0"/>
            </a:endParaRPr>
          </a:p>
        </p:txBody>
      </p:sp>
      <p:sp>
        <p:nvSpPr>
          <p:cNvPr id="6" name="Trapezoid 10"/>
          <p:cNvSpPr>
            <a:spLocks noChangeArrowheads="1"/>
          </p:cNvSpPr>
          <p:nvPr userDrawn="1"/>
        </p:nvSpPr>
        <p:spPr bwMode="auto">
          <a:xfrm rot="16200000">
            <a:off x="4533900" y="1562100"/>
            <a:ext cx="5562600" cy="3657600"/>
          </a:xfrm>
          <a:custGeom>
            <a:avLst/>
            <a:gdLst>
              <a:gd name="T0" fmla="*/ 2781300 w 5562600"/>
              <a:gd name="T1" fmla="*/ 0 h 3657600"/>
              <a:gd name="T2" fmla="*/ 680222 w 5562600"/>
              <a:gd name="T3" fmla="*/ 1828800 h 3657600"/>
              <a:gd name="T4" fmla="*/ 2781300 w 5562600"/>
              <a:gd name="T5" fmla="*/ 3657600 h 3657600"/>
              <a:gd name="T6" fmla="*/ 4882378 w 5562600"/>
              <a:gd name="T7" fmla="*/ 1828800 h 3657600"/>
              <a:gd name="T8" fmla="*/ 17694720 60000 65536"/>
              <a:gd name="T9" fmla="*/ 11796480 60000 65536"/>
              <a:gd name="T10" fmla="*/ 5898240 60000 65536"/>
              <a:gd name="T11" fmla="*/ 0 60000 65536"/>
              <a:gd name="T12" fmla="*/ 906963 w 5562600"/>
              <a:gd name="T13" fmla="*/ 596359 h 3657600"/>
              <a:gd name="T14" fmla="*/ 4655637 w 5562600"/>
              <a:gd name="T15" fmla="*/ 3657600 h 3657600"/>
            </a:gdLst>
            <a:ahLst/>
            <a:cxnLst>
              <a:cxn ang="T8">
                <a:pos x="T0" y="T1"/>
              </a:cxn>
              <a:cxn ang="T9">
                <a:pos x="T2" y="T3"/>
              </a:cxn>
              <a:cxn ang="T10">
                <a:pos x="T4" y="T5"/>
              </a:cxn>
              <a:cxn ang="T11">
                <a:pos x="T6" y="T7"/>
              </a:cxn>
            </a:cxnLst>
            <a:rect l="T12" t="T13" r="T14" b="T15"/>
            <a:pathLst>
              <a:path w="5562600" h="3657600">
                <a:moveTo>
                  <a:pt x="0" y="3657600"/>
                </a:moveTo>
                <a:lnTo>
                  <a:pt x="1360444" y="0"/>
                </a:lnTo>
                <a:lnTo>
                  <a:pt x="4202156" y="0"/>
                </a:lnTo>
                <a:lnTo>
                  <a:pt x="5562600" y="3657600"/>
                </a:lnTo>
                <a:close/>
              </a:path>
            </a:pathLst>
          </a:custGeom>
          <a:gradFill rotWithShape="0">
            <a:gsLst>
              <a:gs pos="0">
                <a:srgbClr val="9AB5E4"/>
              </a:gs>
              <a:gs pos="50000">
                <a:srgbClr val="C2D1ED"/>
              </a:gs>
              <a:gs pos="100000">
                <a:srgbClr val="E1E8F5"/>
              </a:gs>
            </a:gsLst>
            <a:lin ang="5400000"/>
          </a:gradFill>
          <a:ln>
            <a:noFill/>
          </a:ln>
          <a:effectLst>
            <a:outerShdw blurRad="63500" dist="38100" dir="10800000" algn="r"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dirty="0">
              <a:solidFill>
                <a:srgbClr val="FFFFFF"/>
              </a:solidFill>
              <a:latin typeface="Calibri" charset="0"/>
              <a:cs typeface="Arial" charset="0"/>
            </a:endParaRPr>
          </a:p>
        </p:txBody>
      </p:sp>
      <p:sp>
        <p:nvSpPr>
          <p:cNvPr id="7" name="Trapezoid 12"/>
          <p:cNvSpPr>
            <a:spLocks noChangeArrowheads="1"/>
          </p:cNvSpPr>
          <p:nvPr userDrawn="1"/>
        </p:nvSpPr>
        <p:spPr bwMode="auto">
          <a:xfrm rot="5400000">
            <a:off x="-902494" y="3417094"/>
            <a:ext cx="3786188" cy="1676400"/>
          </a:xfrm>
          <a:custGeom>
            <a:avLst/>
            <a:gdLst>
              <a:gd name="T0" fmla="*/ 1893094 w 3786188"/>
              <a:gd name="T1" fmla="*/ 0 h 1676400"/>
              <a:gd name="T2" fmla="*/ 264259 w 3786188"/>
              <a:gd name="T3" fmla="*/ 838200 h 1676400"/>
              <a:gd name="T4" fmla="*/ 1893094 w 3786188"/>
              <a:gd name="T5" fmla="*/ 1676400 h 1676400"/>
              <a:gd name="T6" fmla="*/ 3521929 w 3786188"/>
              <a:gd name="T7" fmla="*/ 838200 h 1676400"/>
              <a:gd name="T8" fmla="*/ 17694720 60000 65536"/>
              <a:gd name="T9" fmla="*/ 11796480 60000 65536"/>
              <a:gd name="T10" fmla="*/ 5898240 60000 65536"/>
              <a:gd name="T11" fmla="*/ 0 60000 65536"/>
              <a:gd name="T12" fmla="*/ 352346 w 3786188"/>
              <a:gd name="T13" fmla="*/ 156007 h 1676400"/>
              <a:gd name="T14" fmla="*/ 3433842 w 3786188"/>
              <a:gd name="T15" fmla="*/ 1676400 h 1676400"/>
            </a:gdLst>
            <a:ahLst/>
            <a:cxnLst>
              <a:cxn ang="T8">
                <a:pos x="T0" y="T1"/>
              </a:cxn>
              <a:cxn ang="T9">
                <a:pos x="T2" y="T3"/>
              </a:cxn>
              <a:cxn ang="T10">
                <a:pos x="T4" y="T5"/>
              </a:cxn>
              <a:cxn ang="T11">
                <a:pos x="T6" y="T7"/>
              </a:cxn>
            </a:cxnLst>
            <a:rect l="T12" t="T13" r="T14" b="T15"/>
            <a:pathLst>
              <a:path w="3786188" h="1676400">
                <a:moveTo>
                  <a:pt x="0" y="1676400"/>
                </a:moveTo>
                <a:lnTo>
                  <a:pt x="528519" y="0"/>
                </a:lnTo>
                <a:lnTo>
                  <a:pt x="3257669" y="0"/>
                </a:lnTo>
                <a:lnTo>
                  <a:pt x="3786188" y="1676400"/>
                </a:lnTo>
                <a:lnTo>
                  <a:pt x="0" y="16764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dirty="0"/>
          </a:p>
        </p:txBody>
      </p:sp>
      <p:sp>
        <p:nvSpPr>
          <p:cNvPr id="8" name="Trapezoid 7"/>
          <p:cNvSpPr/>
          <p:nvPr userDrawn="1"/>
        </p:nvSpPr>
        <p:spPr>
          <a:xfrm rot="5400000">
            <a:off x="-533400" y="1981200"/>
            <a:ext cx="3048000" cy="1676400"/>
          </a:xfrm>
          <a:prstGeom prst="trapezoid">
            <a:avLst>
              <a:gd name="adj" fmla="val 31527"/>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9" name="Rectangle 8">
            <a:hlinkClick r:id="rId4" action="ppaction://hlinksldjump"/>
          </p:cNvPr>
          <p:cNvSpPr>
            <a:spLocks noChangeArrowheads="1"/>
          </p:cNvSpPr>
          <p:nvPr userDrawn="1"/>
        </p:nvSpPr>
        <p:spPr bwMode="auto">
          <a:xfrm>
            <a:off x="152400" y="1828800"/>
            <a:ext cx="1676400" cy="3657600"/>
          </a:xfrm>
          <a:prstGeom prst="rect">
            <a:avLst/>
          </a:prstGeom>
          <a:gradFill rotWithShape="0">
            <a:gsLst>
              <a:gs pos="0">
                <a:srgbClr val="376092"/>
              </a:gs>
              <a:gs pos="53999">
                <a:srgbClr val="17375E"/>
              </a:gs>
              <a:gs pos="53999">
                <a:srgbClr val="376092"/>
              </a:gs>
              <a:gs pos="100000">
                <a:srgbClr val="376092"/>
              </a:gs>
            </a:gsLst>
            <a:lin ang="5400000"/>
          </a:gradFill>
          <a:ln w="12700">
            <a:solidFill>
              <a:srgbClr val="385D8A"/>
            </a:solidFill>
            <a:miter lim="800000"/>
            <a:headEnd/>
            <a:tailEnd/>
          </a:ln>
          <a:effectLst>
            <a:outerShdw blurRad="63500" dist="38099" dir="4680030" sx="86000" sy="86000" algn="t" rotWithShape="0">
              <a:srgbClr val="000000">
                <a:alpha val="67999"/>
              </a:srgbClr>
            </a:outerShdw>
          </a:effectLst>
        </p:spPr>
        <p:txBody>
          <a:bodyPr anchor="ctr"/>
          <a:lstStyle/>
          <a:p>
            <a:pPr algn="ctr">
              <a:defRPr/>
            </a:pPr>
            <a:endParaRPr lang="en-US" dirty="0">
              <a:solidFill>
                <a:srgbClr val="FFFFFF"/>
              </a:solidFill>
              <a:latin typeface="Calibri" charset="0"/>
              <a:cs typeface="Arial" charset="0"/>
            </a:endParaRPr>
          </a:p>
        </p:txBody>
      </p:sp>
      <p:sp>
        <p:nvSpPr>
          <p:cNvPr id="10" name="Trapezoid 14"/>
          <p:cNvSpPr>
            <a:spLocks noChangeArrowheads="1"/>
          </p:cNvSpPr>
          <p:nvPr userDrawn="1"/>
        </p:nvSpPr>
        <p:spPr bwMode="auto">
          <a:xfrm rot="5400000" flipV="1">
            <a:off x="5650706" y="2883694"/>
            <a:ext cx="4852988" cy="1676400"/>
          </a:xfrm>
          <a:custGeom>
            <a:avLst/>
            <a:gdLst>
              <a:gd name="T0" fmla="*/ 2426494 w 4852988"/>
              <a:gd name="T1" fmla="*/ 0 h 1676400"/>
              <a:gd name="T2" fmla="*/ 255148 w 4852988"/>
              <a:gd name="T3" fmla="*/ 838200 h 1676400"/>
              <a:gd name="T4" fmla="*/ 2426494 w 4852988"/>
              <a:gd name="T5" fmla="*/ 1676400 h 1676400"/>
              <a:gd name="T6" fmla="*/ 4597840 w 4852988"/>
              <a:gd name="T7" fmla="*/ 838200 h 1676400"/>
              <a:gd name="T8" fmla="*/ 17694720 60000 65536"/>
              <a:gd name="T9" fmla="*/ 11796480 60000 65536"/>
              <a:gd name="T10" fmla="*/ 5898240 60000 65536"/>
              <a:gd name="T11" fmla="*/ 0 60000 65536"/>
              <a:gd name="T12" fmla="*/ 340197 w 4852988"/>
              <a:gd name="T13" fmla="*/ 117517 h 1676400"/>
              <a:gd name="T14" fmla="*/ 4512791 w 4852988"/>
              <a:gd name="T15" fmla="*/ 1676400 h 1676400"/>
            </a:gdLst>
            <a:ahLst/>
            <a:cxnLst>
              <a:cxn ang="T8">
                <a:pos x="T0" y="T1"/>
              </a:cxn>
              <a:cxn ang="T9">
                <a:pos x="T2" y="T3"/>
              </a:cxn>
              <a:cxn ang="T10">
                <a:pos x="T4" y="T5"/>
              </a:cxn>
              <a:cxn ang="T11">
                <a:pos x="T6" y="T7"/>
              </a:cxn>
            </a:cxnLst>
            <a:rect l="T12" t="T13" r="T14" b="T15"/>
            <a:pathLst>
              <a:path w="4852988" h="1676400">
                <a:moveTo>
                  <a:pt x="0" y="1676400"/>
                </a:moveTo>
                <a:lnTo>
                  <a:pt x="510296" y="0"/>
                </a:lnTo>
                <a:lnTo>
                  <a:pt x="4342692" y="0"/>
                </a:lnTo>
                <a:lnTo>
                  <a:pt x="4852988" y="1676400"/>
                </a:lnTo>
                <a:lnTo>
                  <a:pt x="0" y="16764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dirty="0"/>
          </a:p>
        </p:txBody>
      </p:sp>
      <p:sp>
        <p:nvSpPr>
          <p:cNvPr id="11" name="Trapezoid 10"/>
          <p:cNvSpPr/>
          <p:nvPr userDrawn="1"/>
        </p:nvSpPr>
        <p:spPr>
          <a:xfrm rot="5400000" flipV="1">
            <a:off x="6705600" y="1828800"/>
            <a:ext cx="2743200" cy="1676400"/>
          </a:xfrm>
          <a:prstGeom prst="trapezoid">
            <a:avLst>
              <a:gd name="adj" fmla="val 30440"/>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12" name="Rectangle 11">
            <a:hlinkClick r:id="rId5" action="ppaction://hlinksldjump"/>
          </p:cNvPr>
          <p:cNvSpPr>
            <a:spLocks noChangeArrowheads="1"/>
          </p:cNvSpPr>
          <p:nvPr userDrawn="1"/>
        </p:nvSpPr>
        <p:spPr bwMode="auto">
          <a:xfrm>
            <a:off x="7239000" y="1828800"/>
            <a:ext cx="1676400" cy="3657600"/>
          </a:xfrm>
          <a:prstGeom prst="rect">
            <a:avLst/>
          </a:prstGeom>
          <a:gradFill rotWithShape="0">
            <a:gsLst>
              <a:gs pos="0">
                <a:srgbClr val="376092"/>
              </a:gs>
              <a:gs pos="53999">
                <a:srgbClr val="17375E"/>
              </a:gs>
              <a:gs pos="53999">
                <a:srgbClr val="376092"/>
              </a:gs>
              <a:gs pos="100000">
                <a:srgbClr val="376092"/>
              </a:gs>
            </a:gsLst>
            <a:lin ang="5400000"/>
          </a:gradFill>
          <a:ln>
            <a:noFill/>
          </a:ln>
          <a:effectLst>
            <a:outerShdw blurRad="63500" dist="38099" dir="4680030" sx="86000" sy="86000" algn="t" rotWithShape="0">
              <a:srgbClr val="000000">
                <a:alpha val="67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defRPr/>
            </a:pPr>
            <a:endParaRPr lang="en-US" dirty="0">
              <a:solidFill>
                <a:srgbClr val="FFFFFF"/>
              </a:solidFill>
              <a:latin typeface="Calibri" charset="0"/>
              <a:cs typeface="Arial" charset="0"/>
            </a:endParaRPr>
          </a:p>
        </p:txBody>
      </p:sp>
      <p:sp>
        <p:nvSpPr>
          <p:cNvPr id="13" name="Trapezoid 16"/>
          <p:cNvSpPr>
            <a:spLocks noChangeArrowheads="1"/>
          </p:cNvSpPr>
          <p:nvPr userDrawn="1"/>
        </p:nvSpPr>
        <p:spPr bwMode="auto">
          <a:xfrm rot="5400000">
            <a:off x="1066800" y="3048000"/>
            <a:ext cx="3505200" cy="1219200"/>
          </a:xfrm>
          <a:custGeom>
            <a:avLst/>
            <a:gdLst>
              <a:gd name="T0" fmla="*/ 1752600 w 3505200"/>
              <a:gd name="T1" fmla="*/ 0 h 1219200"/>
              <a:gd name="T2" fmla="*/ 182661 w 3505200"/>
              <a:gd name="T3" fmla="*/ 609600 h 1219200"/>
              <a:gd name="T4" fmla="*/ 1752600 w 3505200"/>
              <a:gd name="T5" fmla="*/ 1219200 h 1219200"/>
              <a:gd name="T6" fmla="*/ 3322539 w 3505200"/>
              <a:gd name="T7" fmla="*/ 609600 h 1219200"/>
              <a:gd name="T8" fmla="*/ 17694720 60000 65536"/>
              <a:gd name="T9" fmla="*/ 11796480 60000 65536"/>
              <a:gd name="T10" fmla="*/ 5898240 60000 65536"/>
              <a:gd name="T11" fmla="*/ 0 60000 65536"/>
              <a:gd name="T12" fmla="*/ 243547 w 3505200"/>
              <a:gd name="T13" fmla="*/ 84712 h 1219200"/>
              <a:gd name="T14" fmla="*/ 3261653 w 3505200"/>
              <a:gd name="T15" fmla="*/ 1219200 h 1219200"/>
            </a:gdLst>
            <a:ahLst/>
            <a:cxnLst>
              <a:cxn ang="T8">
                <a:pos x="T0" y="T1"/>
              </a:cxn>
              <a:cxn ang="T9">
                <a:pos x="T2" y="T3"/>
              </a:cxn>
              <a:cxn ang="T10">
                <a:pos x="T4" y="T5"/>
              </a:cxn>
              <a:cxn ang="T11">
                <a:pos x="T6" y="T7"/>
              </a:cxn>
            </a:cxnLst>
            <a:rect l="T12" t="T13" r="T14" b="T15"/>
            <a:pathLst>
              <a:path w="3505200" h="1219200">
                <a:moveTo>
                  <a:pt x="0" y="1219200"/>
                </a:moveTo>
                <a:lnTo>
                  <a:pt x="365321" y="0"/>
                </a:lnTo>
                <a:lnTo>
                  <a:pt x="3139879" y="0"/>
                </a:lnTo>
                <a:lnTo>
                  <a:pt x="3505200" y="1219200"/>
                </a:lnTo>
                <a:lnTo>
                  <a:pt x="0" y="12192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dirty="0"/>
          </a:p>
        </p:txBody>
      </p:sp>
      <p:sp>
        <p:nvSpPr>
          <p:cNvPr id="14" name="Trapezoid 17"/>
          <p:cNvSpPr>
            <a:spLocks noChangeArrowheads="1"/>
          </p:cNvSpPr>
          <p:nvPr userDrawn="1"/>
        </p:nvSpPr>
        <p:spPr bwMode="auto">
          <a:xfrm rot="5400000" flipV="1">
            <a:off x="4648200" y="3048000"/>
            <a:ext cx="3505200" cy="1219200"/>
          </a:xfrm>
          <a:custGeom>
            <a:avLst/>
            <a:gdLst>
              <a:gd name="T0" fmla="*/ 1752600 w 3505200"/>
              <a:gd name="T1" fmla="*/ 0 h 1219200"/>
              <a:gd name="T2" fmla="*/ 192189 w 3505200"/>
              <a:gd name="T3" fmla="*/ 609600 h 1219200"/>
              <a:gd name="T4" fmla="*/ 1752600 w 3505200"/>
              <a:gd name="T5" fmla="*/ 1219200 h 1219200"/>
              <a:gd name="T6" fmla="*/ 3313011 w 3505200"/>
              <a:gd name="T7" fmla="*/ 609600 h 1219200"/>
              <a:gd name="T8" fmla="*/ 17694720 60000 65536"/>
              <a:gd name="T9" fmla="*/ 11796480 60000 65536"/>
              <a:gd name="T10" fmla="*/ 5898240 60000 65536"/>
              <a:gd name="T11" fmla="*/ 0 60000 65536"/>
              <a:gd name="T12" fmla="*/ 256251 w 3505200"/>
              <a:gd name="T13" fmla="*/ 89131 h 1219200"/>
              <a:gd name="T14" fmla="*/ 3248949 w 3505200"/>
              <a:gd name="T15" fmla="*/ 1219200 h 1219200"/>
            </a:gdLst>
            <a:ahLst/>
            <a:cxnLst>
              <a:cxn ang="T8">
                <a:pos x="T0" y="T1"/>
              </a:cxn>
              <a:cxn ang="T9">
                <a:pos x="T2" y="T3"/>
              </a:cxn>
              <a:cxn ang="T10">
                <a:pos x="T4" y="T5"/>
              </a:cxn>
              <a:cxn ang="T11">
                <a:pos x="T6" y="T7"/>
              </a:cxn>
            </a:cxnLst>
            <a:rect l="T12" t="T13" r="T14" b="T15"/>
            <a:pathLst>
              <a:path w="3505200" h="1219200">
                <a:moveTo>
                  <a:pt x="0" y="1219200"/>
                </a:moveTo>
                <a:lnTo>
                  <a:pt x="384377" y="0"/>
                </a:lnTo>
                <a:lnTo>
                  <a:pt x="3120823" y="0"/>
                </a:lnTo>
                <a:lnTo>
                  <a:pt x="3505200" y="1219200"/>
                </a:lnTo>
                <a:lnTo>
                  <a:pt x="0" y="12192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dirty="0"/>
          </a:p>
        </p:txBody>
      </p:sp>
      <p:sp>
        <p:nvSpPr>
          <p:cNvPr id="15" name="Trapezoid 14"/>
          <p:cNvSpPr/>
          <p:nvPr userDrawn="1"/>
        </p:nvSpPr>
        <p:spPr>
          <a:xfrm rot="5400000">
            <a:off x="1600200" y="2514600"/>
            <a:ext cx="2438400" cy="1219200"/>
          </a:xfrm>
          <a:prstGeom prst="trapezoid">
            <a:avLst>
              <a:gd name="adj" fmla="val 29964"/>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16" name="Rectangle 15">
            <a:hlinkClick r:id="rId6" action="ppaction://hlinksldjump"/>
          </p:cNvPr>
          <p:cNvSpPr>
            <a:spLocks noChangeArrowheads="1"/>
          </p:cNvSpPr>
          <p:nvPr userDrawn="1"/>
        </p:nvSpPr>
        <p:spPr bwMode="auto">
          <a:xfrm>
            <a:off x="2209800" y="2286000"/>
            <a:ext cx="1219200" cy="2613025"/>
          </a:xfrm>
          <a:prstGeom prst="rect">
            <a:avLst/>
          </a:prstGeom>
          <a:gradFill rotWithShape="0">
            <a:gsLst>
              <a:gs pos="0">
                <a:srgbClr val="376092"/>
              </a:gs>
              <a:gs pos="53999">
                <a:srgbClr val="17375E"/>
              </a:gs>
              <a:gs pos="53999">
                <a:srgbClr val="376092"/>
              </a:gs>
              <a:gs pos="100000">
                <a:srgbClr val="376092"/>
              </a:gs>
            </a:gsLst>
            <a:lin ang="5400000"/>
          </a:gradFill>
          <a:ln>
            <a:noFill/>
          </a:ln>
          <a:effectLst>
            <a:outerShdw blurRad="63500" dist="38099" dir="4680030" sx="86000" sy="86000" algn="t" rotWithShape="0">
              <a:srgbClr val="000000">
                <a:alpha val="67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defRPr/>
            </a:pPr>
            <a:endParaRPr lang="en-US" dirty="0">
              <a:solidFill>
                <a:srgbClr val="FFFFFF"/>
              </a:solidFill>
              <a:latin typeface="Calibri" charset="0"/>
              <a:cs typeface="Arial" charset="0"/>
            </a:endParaRPr>
          </a:p>
        </p:txBody>
      </p:sp>
      <p:sp>
        <p:nvSpPr>
          <p:cNvPr id="17" name="Trapezoid 16"/>
          <p:cNvSpPr/>
          <p:nvPr userDrawn="1"/>
        </p:nvSpPr>
        <p:spPr>
          <a:xfrm rot="5400000" flipV="1">
            <a:off x="5448300" y="2247900"/>
            <a:ext cx="1905000" cy="1219200"/>
          </a:xfrm>
          <a:prstGeom prst="trapezoid">
            <a:avLst>
              <a:gd name="adj" fmla="val 31527"/>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18" name="Rectangle 17">
            <a:hlinkClick r:id="rId7" action="ppaction://hlinksldjump"/>
          </p:cNvPr>
          <p:cNvSpPr>
            <a:spLocks noChangeArrowheads="1"/>
          </p:cNvSpPr>
          <p:nvPr userDrawn="1"/>
        </p:nvSpPr>
        <p:spPr bwMode="auto">
          <a:xfrm>
            <a:off x="5791200" y="2286000"/>
            <a:ext cx="1219200" cy="2667000"/>
          </a:xfrm>
          <a:prstGeom prst="rect">
            <a:avLst/>
          </a:prstGeom>
          <a:gradFill rotWithShape="0">
            <a:gsLst>
              <a:gs pos="0">
                <a:srgbClr val="376092"/>
              </a:gs>
              <a:gs pos="53999">
                <a:srgbClr val="17375E"/>
              </a:gs>
              <a:gs pos="53999">
                <a:srgbClr val="376092"/>
              </a:gs>
              <a:gs pos="100000">
                <a:srgbClr val="376092"/>
              </a:gs>
            </a:gsLst>
            <a:lin ang="5400000"/>
          </a:gradFill>
          <a:ln>
            <a:noFill/>
          </a:ln>
          <a:effectLst>
            <a:outerShdw blurRad="63500" dist="38099" dir="4680030" sx="86000" sy="86000" algn="t" rotWithShape="0">
              <a:srgbClr val="000000">
                <a:alpha val="67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defRPr/>
            </a:pPr>
            <a:endParaRPr lang="en-US" dirty="0">
              <a:solidFill>
                <a:srgbClr val="FFFFFF"/>
              </a:solidFill>
              <a:latin typeface="Calibri" charset="0"/>
              <a:cs typeface="Arial" charset="0"/>
            </a:endParaRPr>
          </a:p>
        </p:txBody>
      </p:sp>
    </p:spTree>
    <p:extLst>
      <p:ext uri="{BB962C8B-B14F-4D97-AF65-F5344CB8AC3E}">
        <p14:creationId xmlns:p14="http://schemas.microsoft.com/office/powerpoint/2010/main" val="91509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2133600"/>
          </a:xfrm>
          <a:prstGeom prst="rect">
            <a:avLst/>
          </a:prstGeom>
          <a:gradFill flip="none" rotWithShape="1">
            <a:gsLst>
              <a:gs pos="0">
                <a:schemeClr val="tx1"/>
              </a:gs>
              <a:gs pos="78000">
                <a:schemeClr val="tx2"/>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5" name="Rectangle 32"/>
          <p:cNvSpPr>
            <a:spLocks noChangeArrowheads="1"/>
          </p:cNvSpPr>
          <p:nvPr userDrawn="1"/>
        </p:nvSpPr>
        <p:spPr bwMode="auto">
          <a:xfrm>
            <a:off x="0" y="3886200"/>
            <a:ext cx="9144000" cy="2971800"/>
          </a:xfrm>
          <a:prstGeom prst="rect">
            <a:avLst/>
          </a:prstGeom>
          <a:blipFill dpi="0" rotWithShape="1">
            <a:blip r:embed="rId2"/>
            <a:srcRect/>
            <a:tile tx="0" ty="0" sx="100000" sy="100000" flip="none" algn="tl"/>
          </a:blipFill>
          <a:ln w="25400">
            <a:solidFill>
              <a:srgbClr val="385D8A"/>
            </a:solidFill>
            <a:miter lim="800000"/>
            <a:headEnd/>
            <a:tailEnd/>
          </a:ln>
        </p:spPr>
        <p:txBody>
          <a:bodyPr anchor="ctr"/>
          <a:lstStyle/>
          <a:p>
            <a:pPr algn="ctr"/>
            <a:endParaRPr lang="en-US" dirty="0">
              <a:solidFill>
                <a:srgbClr val="FFFFFF"/>
              </a:solidFill>
              <a:latin typeface="Calibri" charset="0"/>
            </a:endParaRPr>
          </a:p>
        </p:txBody>
      </p:sp>
      <p:sp>
        <p:nvSpPr>
          <p:cNvPr id="6" name="Flowchart: Alternate Process 28"/>
          <p:cNvSpPr/>
          <p:nvPr userDrawn="1"/>
        </p:nvSpPr>
        <p:spPr>
          <a:xfrm>
            <a:off x="2743200" y="381000"/>
            <a:ext cx="3657600" cy="60960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7" name="TextBox 6"/>
          <p:cNvSpPr txBox="1"/>
          <p:nvPr userDrawn="1"/>
        </p:nvSpPr>
        <p:spPr>
          <a:xfrm>
            <a:off x="2743200" y="381000"/>
            <a:ext cx="3657600" cy="336550"/>
          </a:xfrm>
          <a:prstGeom prst="rect">
            <a:avLst/>
          </a:prstGeom>
          <a:solidFill>
            <a:srgbClr val="000000">
              <a:alpha val="0"/>
            </a:srgbClr>
          </a:solid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US" sz="1600" b="1" dirty="0" smtClean="0">
                <a:latin typeface="Broadway" charset="0"/>
              </a:rPr>
              <a:t>Name of Museum</a:t>
            </a:r>
          </a:p>
        </p:txBody>
      </p:sp>
      <p:sp>
        <p:nvSpPr>
          <p:cNvPr id="8" name="Rectangle 39"/>
          <p:cNvSpPr>
            <a:spLocks noChangeArrowheads="1"/>
          </p:cNvSpPr>
          <p:nvPr userDrawn="1"/>
        </p:nvSpPr>
        <p:spPr bwMode="auto">
          <a:xfrm>
            <a:off x="0" y="3886200"/>
            <a:ext cx="9144000" cy="2971800"/>
          </a:xfrm>
          <a:prstGeom prst="rect">
            <a:avLst/>
          </a:prstGeom>
          <a:blipFill dpi="0" rotWithShape="1">
            <a:blip r:embed="rId2"/>
            <a:srcRect/>
            <a:tile tx="0" ty="0" sx="100000" sy="100000" flip="none" algn="tl"/>
          </a:blipFill>
          <a:ln w="25400">
            <a:solidFill>
              <a:srgbClr val="385D8A"/>
            </a:solidFill>
            <a:miter lim="800000"/>
            <a:headEnd/>
            <a:tailEnd/>
          </a:ln>
        </p:spPr>
        <p:txBody>
          <a:bodyPr anchor="ctr"/>
          <a:lstStyle/>
          <a:p>
            <a:pPr algn="ctr"/>
            <a:endParaRPr lang="en-US" dirty="0">
              <a:solidFill>
                <a:srgbClr val="FFFFFF"/>
              </a:solidFill>
              <a:latin typeface="Calibri" charset="0"/>
            </a:endParaRPr>
          </a:p>
        </p:txBody>
      </p:sp>
      <p:sp>
        <p:nvSpPr>
          <p:cNvPr id="9" name="Trapezoid 33"/>
          <p:cNvSpPr>
            <a:spLocks noChangeArrowheads="1"/>
          </p:cNvSpPr>
          <p:nvPr userDrawn="1"/>
        </p:nvSpPr>
        <p:spPr bwMode="auto">
          <a:xfrm rot="5400000">
            <a:off x="-1714500" y="1714500"/>
            <a:ext cx="6172200" cy="2743200"/>
          </a:xfrm>
          <a:custGeom>
            <a:avLst/>
            <a:gdLst>
              <a:gd name="T0" fmla="*/ 3086100 w 6172200"/>
              <a:gd name="T1" fmla="*/ 0 h 2743200"/>
              <a:gd name="T2" fmla="*/ 342900 w 6172200"/>
              <a:gd name="T3" fmla="*/ 1371600 h 2743200"/>
              <a:gd name="T4" fmla="*/ 3086100 w 6172200"/>
              <a:gd name="T5" fmla="*/ 2743200 h 2743200"/>
              <a:gd name="T6" fmla="*/ 5829300 w 6172200"/>
              <a:gd name="T7" fmla="*/ 1371600 h 2743200"/>
              <a:gd name="T8" fmla="*/ 17694720 60000 65536"/>
              <a:gd name="T9" fmla="*/ 11796480 60000 65536"/>
              <a:gd name="T10" fmla="*/ 5898240 60000 65536"/>
              <a:gd name="T11" fmla="*/ 0 60000 65536"/>
              <a:gd name="T12" fmla="*/ 457200 w 6172200"/>
              <a:gd name="T13" fmla="*/ 203200 h 2743200"/>
              <a:gd name="T14" fmla="*/ 5715000 w 6172200"/>
              <a:gd name="T15" fmla="*/ 2743200 h 2743200"/>
            </a:gdLst>
            <a:ahLst/>
            <a:cxnLst>
              <a:cxn ang="T8">
                <a:pos x="T0" y="T1"/>
              </a:cxn>
              <a:cxn ang="T9">
                <a:pos x="T2" y="T3"/>
              </a:cxn>
              <a:cxn ang="T10">
                <a:pos x="T4" y="T5"/>
              </a:cxn>
              <a:cxn ang="T11">
                <a:pos x="T6" y="T7"/>
              </a:cxn>
            </a:cxnLst>
            <a:rect l="T12" t="T13" r="T14" b="T15"/>
            <a:pathLst>
              <a:path w="6172200" h="2743200">
                <a:moveTo>
                  <a:pt x="0" y="2743200"/>
                </a:moveTo>
                <a:lnTo>
                  <a:pt x="685800" y="0"/>
                </a:lnTo>
                <a:lnTo>
                  <a:pt x="5486400" y="0"/>
                </a:lnTo>
                <a:lnTo>
                  <a:pt x="6172200" y="2743200"/>
                </a:lnTo>
                <a:close/>
              </a:path>
            </a:pathLst>
          </a:custGeom>
          <a:gradFill rotWithShape="0">
            <a:gsLst>
              <a:gs pos="0">
                <a:srgbClr val="9AB5E4"/>
              </a:gs>
              <a:gs pos="50000">
                <a:srgbClr val="C2D1ED"/>
              </a:gs>
              <a:gs pos="100000">
                <a:srgbClr val="E1E8F5"/>
              </a:gs>
            </a:gsLst>
            <a:lin ang="5400000"/>
          </a:gradFill>
          <a:ln>
            <a:noFill/>
          </a:ln>
          <a:effectLst>
            <a:outerShdw blurRad="63500" sx="98000" sy="98000" kx="-800375" algn="bl" rotWithShape="0">
              <a:srgbClr val="000000">
                <a:alpha val="50000"/>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rot="10800000" vert="eaVert" anchor="ctr"/>
          <a:lstStyle/>
          <a:p>
            <a:pPr algn="ctr">
              <a:defRPr/>
            </a:pPr>
            <a:endParaRPr lang="en-US" dirty="0">
              <a:solidFill>
                <a:srgbClr val="FFFFFF"/>
              </a:solidFill>
              <a:latin typeface="Calibri" charset="0"/>
              <a:cs typeface="Arial" charset="0"/>
            </a:endParaRPr>
          </a:p>
        </p:txBody>
      </p:sp>
      <p:sp>
        <p:nvSpPr>
          <p:cNvPr id="10" name="Trapezoid 35"/>
          <p:cNvSpPr>
            <a:spLocks noChangeArrowheads="1"/>
          </p:cNvSpPr>
          <p:nvPr userDrawn="1"/>
        </p:nvSpPr>
        <p:spPr bwMode="auto">
          <a:xfrm rot="16200000">
            <a:off x="4686300" y="1714500"/>
            <a:ext cx="6172200" cy="2743200"/>
          </a:xfrm>
          <a:custGeom>
            <a:avLst/>
            <a:gdLst>
              <a:gd name="T0" fmla="*/ 3086100 w 6172200"/>
              <a:gd name="T1" fmla="*/ 0 h 2743200"/>
              <a:gd name="T2" fmla="*/ 342900 w 6172200"/>
              <a:gd name="T3" fmla="*/ 1371600 h 2743200"/>
              <a:gd name="T4" fmla="*/ 3086100 w 6172200"/>
              <a:gd name="T5" fmla="*/ 2743200 h 2743200"/>
              <a:gd name="T6" fmla="*/ 5829300 w 6172200"/>
              <a:gd name="T7" fmla="*/ 1371600 h 2743200"/>
              <a:gd name="T8" fmla="*/ 17694720 60000 65536"/>
              <a:gd name="T9" fmla="*/ 11796480 60000 65536"/>
              <a:gd name="T10" fmla="*/ 5898240 60000 65536"/>
              <a:gd name="T11" fmla="*/ 0 60000 65536"/>
              <a:gd name="T12" fmla="*/ 457200 w 6172200"/>
              <a:gd name="T13" fmla="*/ 203200 h 2743200"/>
              <a:gd name="T14" fmla="*/ 5715000 w 6172200"/>
              <a:gd name="T15" fmla="*/ 2743200 h 2743200"/>
            </a:gdLst>
            <a:ahLst/>
            <a:cxnLst>
              <a:cxn ang="T8">
                <a:pos x="T0" y="T1"/>
              </a:cxn>
              <a:cxn ang="T9">
                <a:pos x="T2" y="T3"/>
              </a:cxn>
              <a:cxn ang="T10">
                <a:pos x="T4" y="T5"/>
              </a:cxn>
              <a:cxn ang="T11">
                <a:pos x="T6" y="T7"/>
              </a:cxn>
            </a:cxnLst>
            <a:rect l="T12" t="T13" r="T14" b="T15"/>
            <a:pathLst>
              <a:path w="6172200" h="2743200">
                <a:moveTo>
                  <a:pt x="0" y="2743200"/>
                </a:moveTo>
                <a:lnTo>
                  <a:pt x="685800" y="0"/>
                </a:lnTo>
                <a:lnTo>
                  <a:pt x="5486400" y="0"/>
                </a:lnTo>
                <a:lnTo>
                  <a:pt x="6172200" y="2743200"/>
                </a:lnTo>
                <a:close/>
              </a:path>
            </a:pathLst>
          </a:custGeom>
          <a:gradFill rotWithShape="0">
            <a:gsLst>
              <a:gs pos="0">
                <a:srgbClr val="9AB5E4"/>
              </a:gs>
              <a:gs pos="50000">
                <a:srgbClr val="C2D1ED"/>
              </a:gs>
              <a:gs pos="100000">
                <a:srgbClr val="E1E8F5"/>
              </a:gs>
            </a:gsLst>
            <a:lin ang="5400000"/>
          </a:gradFill>
          <a:ln>
            <a:noFill/>
          </a:ln>
          <a:effectLst>
            <a:outerShdw blurRad="63500" sx="98000" sy="98000" kx="800375" algn="br" rotWithShape="0">
              <a:srgbClr val="000000">
                <a:alpha val="64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eaVert" anchor="ctr"/>
          <a:lstStyle/>
          <a:p>
            <a:pPr algn="ctr">
              <a:defRPr/>
            </a:pPr>
            <a:endParaRPr lang="en-US" dirty="0">
              <a:solidFill>
                <a:srgbClr val="FFFFFF"/>
              </a:solidFill>
              <a:latin typeface="Calibri" charset="0"/>
              <a:cs typeface="Arial" charset="0"/>
            </a:endParaRPr>
          </a:p>
        </p:txBody>
      </p:sp>
      <p:sp>
        <p:nvSpPr>
          <p:cNvPr id="11" name="Rectangle 10"/>
          <p:cNvSpPr>
            <a:spLocks noChangeArrowheads="1"/>
          </p:cNvSpPr>
          <p:nvPr userDrawn="1"/>
        </p:nvSpPr>
        <p:spPr bwMode="auto">
          <a:xfrm>
            <a:off x="2743200" y="685800"/>
            <a:ext cx="3657600" cy="4800600"/>
          </a:xfrm>
          <a:prstGeom prst="rect">
            <a:avLst/>
          </a:prstGeom>
          <a:gradFill rotWithShape="0">
            <a:gsLst>
              <a:gs pos="0">
                <a:srgbClr val="9AB5E4"/>
              </a:gs>
              <a:gs pos="50000">
                <a:srgbClr val="C2D1ED"/>
              </a:gs>
              <a:gs pos="100000">
                <a:srgbClr val="E1E8F5"/>
              </a:gs>
            </a:gsLst>
            <a:lin ang="5400000"/>
          </a:gradFill>
          <a:ln>
            <a:noFill/>
          </a:ln>
          <a:effectLst>
            <a:outerShdw blurRad="63500" sx="97000" sy="97000" rotWithShape="0">
              <a:srgbClr val="000000">
                <a:alpha val="62000"/>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dirty="0">
              <a:solidFill>
                <a:srgbClr val="FFFFFF"/>
              </a:solidFill>
              <a:latin typeface="Calibri" charset="0"/>
              <a:cs typeface="Arial" charset="0"/>
            </a:endParaRPr>
          </a:p>
        </p:txBody>
      </p:sp>
      <p:cxnSp>
        <p:nvCxnSpPr>
          <p:cNvPr id="12" name="Straight Connector 11"/>
          <p:cNvCxnSpPr>
            <a:cxnSpLocks noChangeShapeType="1"/>
          </p:cNvCxnSpPr>
          <p:nvPr userDrawn="1"/>
        </p:nvCxnSpPr>
        <p:spPr bwMode="auto">
          <a:xfrm rot="10800000" flipV="1">
            <a:off x="6400800" y="76200"/>
            <a:ext cx="2743200" cy="685800"/>
          </a:xfrm>
          <a:prstGeom prst="line">
            <a:avLst/>
          </a:prstGeom>
          <a:noFill/>
          <a:ln w="9525">
            <a:solidFill>
              <a:srgbClr val="F2F2F2"/>
            </a:solidFill>
            <a:round/>
            <a:headEnd/>
            <a:tailEnd/>
          </a:ln>
          <a:effectLst>
            <a:outerShdw blurRad="63500" dist="63500" algn="t" rotWithShape="0">
              <a:srgbClr val="000000">
                <a:alpha val="42000"/>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userDrawn="1"/>
        </p:nvCxnSpPr>
        <p:spPr bwMode="auto">
          <a:xfrm rot="10800000">
            <a:off x="0" y="76200"/>
            <a:ext cx="2743200" cy="685800"/>
          </a:xfrm>
          <a:prstGeom prst="line">
            <a:avLst/>
          </a:prstGeom>
          <a:noFill/>
          <a:ln w="9525">
            <a:solidFill>
              <a:srgbClr val="F2F2F2"/>
            </a:solidFill>
            <a:round/>
            <a:headEnd/>
            <a:tailEnd/>
          </a:ln>
          <a:effectLst>
            <a:outerShdw blurRad="63500" dist="26940" dir="5400000" algn="t" rotWithShape="0">
              <a:srgbClr val="000000">
                <a:alpha val="42000"/>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userDrawn="1"/>
        </p:nvCxnSpPr>
        <p:spPr bwMode="auto">
          <a:xfrm rot="10800000">
            <a:off x="2743200" y="762000"/>
            <a:ext cx="3657600" cy="1588"/>
          </a:xfrm>
          <a:prstGeom prst="line">
            <a:avLst/>
          </a:prstGeom>
          <a:noFill/>
          <a:ln w="9525">
            <a:solidFill>
              <a:srgbClr val="F2F2F2"/>
            </a:solidFill>
            <a:round/>
            <a:headEnd/>
            <a:tailEnd/>
          </a:ln>
          <a:effectLst>
            <a:outerShdw blurRad="63500" dist="26940" dir="5400000" algn="t" rotWithShape="0">
              <a:srgbClr val="000000">
                <a:alpha val="42000"/>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userDrawn="1"/>
        </p:nvCxnSpPr>
        <p:spPr bwMode="auto">
          <a:xfrm rot="10800000" flipV="1">
            <a:off x="0" y="5410200"/>
            <a:ext cx="2743200" cy="685800"/>
          </a:xfrm>
          <a:prstGeom prst="line">
            <a:avLst/>
          </a:prstGeom>
          <a:noFill/>
          <a:ln w="9525">
            <a:solidFill>
              <a:srgbClr val="F2F2F2"/>
            </a:solidFill>
            <a:round/>
            <a:headEnd/>
            <a:tailEnd/>
          </a:ln>
          <a:effectLst>
            <a:outerShdw blurRad="63500" dist="26940" dir="5400000" algn="t" rotWithShape="0">
              <a:srgbClr val="000000">
                <a:alpha val="42000"/>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userDrawn="1"/>
        </p:nvCxnSpPr>
        <p:spPr bwMode="auto">
          <a:xfrm rot="10800000">
            <a:off x="6400800" y="5410200"/>
            <a:ext cx="2743200" cy="685800"/>
          </a:xfrm>
          <a:prstGeom prst="line">
            <a:avLst/>
          </a:prstGeom>
          <a:noFill/>
          <a:ln w="9525">
            <a:solidFill>
              <a:srgbClr val="F2F2F2"/>
            </a:solidFill>
            <a:round/>
            <a:headEnd/>
            <a:tailEnd/>
          </a:ln>
          <a:effectLst>
            <a:outerShdw blurRad="63500" dist="38100" dir="5400000" algn="t" rotWithShape="0">
              <a:srgbClr val="000000">
                <a:alpha val="42000"/>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userDrawn="1"/>
        </p:nvCxnSpPr>
        <p:spPr bwMode="auto">
          <a:xfrm rot="10800000">
            <a:off x="2743200" y="5408613"/>
            <a:ext cx="3657600" cy="1587"/>
          </a:xfrm>
          <a:prstGeom prst="line">
            <a:avLst/>
          </a:prstGeom>
          <a:noFill/>
          <a:ln w="9525">
            <a:solidFill>
              <a:srgbClr val="F2F2F2"/>
            </a:solidFill>
            <a:round/>
            <a:headEnd/>
            <a:tailEnd/>
          </a:ln>
          <a:effectLst>
            <a:outerShdw blurRad="63500" dist="26940" dir="5400000" algn="t" rotWithShape="0">
              <a:srgbClr val="000000">
                <a:alpha val="42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40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1905000"/>
          </a:xfrm>
          <a:prstGeom prst="rect">
            <a:avLst/>
          </a:prstGeom>
          <a:gradFill flip="none" rotWithShape="1">
            <a:gsLst>
              <a:gs pos="0">
                <a:schemeClr val="tx1"/>
              </a:gs>
              <a:gs pos="78000">
                <a:schemeClr val="tx2"/>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4" name="Rectangle 32"/>
          <p:cNvSpPr>
            <a:spLocks noChangeArrowheads="1"/>
          </p:cNvSpPr>
          <p:nvPr userDrawn="1"/>
        </p:nvSpPr>
        <p:spPr bwMode="auto">
          <a:xfrm>
            <a:off x="0" y="3886200"/>
            <a:ext cx="9144000" cy="2971800"/>
          </a:xfrm>
          <a:prstGeom prst="rect">
            <a:avLst/>
          </a:prstGeom>
          <a:blipFill dpi="0" rotWithShape="1">
            <a:blip r:embed="rId2"/>
            <a:srcRect/>
            <a:tile tx="0" ty="0" sx="100000" sy="100000" flip="none" algn="tl"/>
          </a:blipFill>
          <a:ln w="25400">
            <a:solidFill>
              <a:srgbClr val="385D8A"/>
            </a:solidFill>
            <a:miter lim="800000"/>
            <a:headEnd/>
            <a:tailEnd/>
          </a:ln>
        </p:spPr>
        <p:txBody>
          <a:bodyPr anchor="ctr"/>
          <a:lstStyle/>
          <a:p>
            <a:pPr algn="ctr"/>
            <a:endParaRPr lang="en-US" dirty="0">
              <a:solidFill>
                <a:srgbClr val="FFFFFF"/>
              </a:solidFill>
              <a:latin typeface="Calibri" charset="0"/>
            </a:endParaRPr>
          </a:p>
        </p:txBody>
      </p:sp>
      <p:sp>
        <p:nvSpPr>
          <p:cNvPr id="5" name="Rectangle 4"/>
          <p:cNvSpPr/>
          <p:nvPr userDrawn="1"/>
        </p:nvSpPr>
        <p:spPr>
          <a:xfrm>
            <a:off x="2819400" y="1905000"/>
            <a:ext cx="3657600" cy="3200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6" name="Trapezoid 35"/>
          <p:cNvSpPr>
            <a:spLocks noChangeArrowheads="1"/>
          </p:cNvSpPr>
          <p:nvPr userDrawn="1"/>
        </p:nvSpPr>
        <p:spPr bwMode="auto">
          <a:xfrm rot="5400000">
            <a:off x="-76200" y="2209800"/>
            <a:ext cx="5181600" cy="2590800"/>
          </a:xfrm>
          <a:custGeom>
            <a:avLst/>
            <a:gdLst>
              <a:gd name="T0" fmla="*/ 2590800 w 5181600"/>
              <a:gd name="T1" fmla="*/ 0 h 2590800"/>
              <a:gd name="T2" fmla="*/ 481824 w 5181600"/>
              <a:gd name="T3" fmla="*/ 1295400 h 2590800"/>
              <a:gd name="T4" fmla="*/ 2590800 w 5181600"/>
              <a:gd name="T5" fmla="*/ 2590800 h 2590800"/>
              <a:gd name="T6" fmla="*/ 4699776 w 5181600"/>
              <a:gd name="T7" fmla="*/ 1295400 h 2590800"/>
              <a:gd name="T8" fmla="*/ 17694720 60000 65536"/>
              <a:gd name="T9" fmla="*/ 11796480 60000 65536"/>
              <a:gd name="T10" fmla="*/ 5898240 60000 65536"/>
              <a:gd name="T11" fmla="*/ 0 60000 65536"/>
              <a:gd name="T12" fmla="*/ 642432 w 5181600"/>
              <a:gd name="T13" fmla="*/ 321216 h 2590800"/>
              <a:gd name="T14" fmla="*/ 4539168 w 5181600"/>
              <a:gd name="T15" fmla="*/ 2590800 h 2590800"/>
            </a:gdLst>
            <a:ahLst/>
            <a:cxnLst>
              <a:cxn ang="T8">
                <a:pos x="T0" y="T1"/>
              </a:cxn>
              <a:cxn ang="T9">
                <a:pos x="T2" y="T3"/>
              </a:cxn>
              <a:cxn ang="T10">
                <a:pos x="T4" y="T5"/>
              </a:cxn>
              <a:cxn ang="T11">
                <a:pos x="T6" y="T7"/>
              </a:cxn>
            </a:cxnLst>
            <a:rect l="T12" t="T13" r="T14" b="T15"/>
            <a:pathLst>
              <a:path w="5181600" h="2590800">
                <a:moveTo>
                  <a:pt x="0" y="2590800"/>
                </a:moveTo>
                <a:lnTo>
                  <a:pt x="963648" y="0"/>
                </a:lnTo>
                <a:lnTo>
                  <a:pt x="4217952" y="0"/>
                </a:lnTo>
                <a:lnTo>
                  <a:pt x="5181600" y="2590800"/>
                </a:lnTo>
                <a:close/>
              </a:path>
            </a:pathLst>
          </a:custGeom>
          <a:gradFill rotWithShape="0">
            <a:gsLst>
              <a:gs pos="0">
                <a:srgbClr val="9AB5E4"/>
              </a:gs>
              <a:gs pos="50000">
                <a:srgbClr val="C2D1ED"/>
              </a:gs>
              <a:gs pos="100000">
                <a:srgbClr val="E1E8F5"/>
              </a:gs>
            </a:gsLst>
            <a:lin ang="5400000"/>
          </a:gradFill>
          <a:ln>
            <a:noFill/>
          </a:ln>
          <a:effectLst>
            <a:outerShdw blurRad="63500"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dirty="0">
              <a:solidFill>
                <a:srgbClr val="FFFFFF"/>
              </a:solidFill>
              <a:latin typeface="Calibri" charset="0"/>
              <a:cs typeface="Arial" charset="0"/>
            </a:endParaRPr>
          </a:p>
        </p:txBody>
      </p:sp>
      <p:sp>
        <p:nvSpPr>
          <p:cNvPr id="7" name="Trapezoid 39"/>
          <p:cNvSpPr>
            <a:spLocks noChangeArrowheads="1"/>
          </p:cNvSpPr>
          <p:nvPr userDrawn="1"/>
        </p:nvSpPr>
        <p:spPr bwMode="auto">
          <a:xfrm rot="5400000">
            <a:off x="-2209800" y="2362200"/>
            <a:ext cx="6705600" cy="2286000"/>
          </a:xfrm>
          <a:custGeom>
            <a:avLst/>
            <a:gdLst>
              <a:gd name="T0" fmla="*/ 3352800 w 6705600"/>
              <a:gd name="T1" fmla="*/ 0 h 2286000"/>
              <a:gd name="T2" fmla="*/ 425139 w 6705600"/>
              <a:gd name="T3" fmla="*/ 1143000 h 2286000"/>
              <a:gd name="T4" fmla="*/ 3352800 w 6705600"/>
              <a:gd name="T5" fmla="*/ 2286000 h 2286000"/>
              <a:gd name="T6" fmla="*/ 6280461 w 6705600"/>
              <a:gd name="T7" fmla="*/ 1143000 h 2286000"/>
              <a:gd name="T8" fmla="*/ 17694720 60000 65536"/>
              <a:gd name="T9" fmla="*/ 11796480 60000 65536"/>
              <a:gd name="T10" fmla="*/ 5898240 60000 65536"/>
              <a:gd name="T11" fmla="*/ 0 60000 65536"/>
              <a:gd name="T12" fmla="*/ 566852 w 6705600"/>
              <a:gd name="T13" fmla="*/ 193245 h 2286000"/>
              <a:gd name="T14" fmla="*/ 6138748 w 6705600"/>
              <a:gd name="T15" fmla="*/ 2286000 h 2286000"/>
            </a:gdLst>
            <a:ahLst/>
            <a:cxnLst>
              <a:cxn ang="T8">
                <a:pos x="T0" y="T1"/>
              </a:cxn>
              <a:cxn ang="T9">
                <a:pos x="T2" y="T3"/>
              </a:cxn>
              <a:cxn ang="T10">
                <a:pos x="T4" y="T5"/>
              </a:cxn>
              <a:cxn ang="T11">
                <a:pos x="T6" y="T7"/>
              </a:cxn>
            </a:cxnLst>
            <a:rect l="T12" t="T13" r="T14" b="T15"/>
            <a:pathLst>
              <a:path w="6705600" h="2286000">
                <a:moveTo>
                  <a:pt x="0" y="2286000"/>
                </a:moveTo>
                <a:lnTo>
                  <a:pt x="850278" y="0"/>
                </a:lnTo>
                <a:lnTo>
                  <a:pt x="5855322" y="0"/>
                </a:lnTo>
                <a:lnTo>
                  <a:pt x="6705600" y="2286000"/>
                </a:lnTo>
                <a:close/>
              </a:path>
            </a:pathLst>
          </a:custGeom>
          <a:gradFill rotWithShape="0">
            <a:gsLst>
              <a:gs pos="0">
                <a:srgbClr val="9AB5E4"/>
              </a:gs>
              <a:gs pos="50000">
                <a:srgbClr val="C2D1ED"/>
              </a:gs>
              <a:gs pos="100000">
                <a:srgbClr val="E1E8F5"/>
              </a:gs>
            </a:gsLst>
            <a:lin ang="5400000"/>
          </a:gradFill>
          <a:ln>
            <a:noFill/>
          </a:ln>
          <a:effectLst>
            <a:outerShdw blurRad="63500"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dirty="0">
              <a:solidFill>
                <a:srgbClr val="FFFFFF"/>
              </a:solidFill>
              <a:latin typeface="Calibri" charset="0"/>
              <a:cs typeface="Arial" charset="0"/>
            </a:endParaRPr>
          </a:p>
        </p:txBody>
      </p:sp>
      <p:sp>
        <p:nvSpPr>
          <p:cNvPr id="8" name="Trapezoid 40"/>
          <p:cNvSpPr>
            <a:spLocks noChangeArrowheads="1"/>
          </p:cNvSpPr>
          <p:nvPr userDrawn="1"/>
        </p:nvSpPr>
        <p:spPr bwMode="auto">
          <a:xfrm rot="16200000">
            <a:off x="4495800" y="2209800"/>
            <a:ext cx="5181600" cy="2590800"/>
          </a:xfrm>
          <a:custGeom>
            <a:avLst/>
            <a:gdLst>
              <a:gd name="T0" fmla="*/ 2590800 w 5181600"/>
              <a:gd name="T1" fmla="*/ 0 h 2590800"/>
              <a:gd name="T2" fmla="*/ 481824 w 5181600"/>
              <a:gd name="T3" fmla="*/ 1295400 h 2590800"/>
              <a:gd name="T4" fmla="*/ 2590800 w 5181600"/>
              <a:gd name="T5" fmla="*/ 2590800 h 2590800"/>
              <a:gd name="T6" fmla="*/ 4699776 w 5181600"/>
              <a:gd name="T7" fmla="*/ 1295400 h 2590800"/>
              <a:gd name="T8" fmla="*/ 17694720 60000 65536"/>
              <a:gd name="T9" fmla="*/ 11796480 60000 65536"/>
              <a:gd name="T10" fmla="*/ 5898240 60000 65536"/>
              <a:gd name="T11" fmla="*/ 0 60000 65536"/>
              <a:gd name="T12" fmla="*/ 642432 w 5181600"/>
              <a:gd name="T13" fmla="*/ 321216 h 2590800"/>
              <a:gd name="T14" fmla="*/ 4539168 w 5181600"/>
              <a:gd name="T15" fmla="*/ 2590800 h 2590800"/>
            </a:gdLst>
            <a:ahLst/>
            <a:cxnLst>
              <a:cxn ang="T8">
                <a:pos x="T0" y="T1"/>
              </a:cxn>
              <a:cxn ang="T9">
                <a:pos x="T2" y="T3"/>
              </a:cxn>
              <a:cxn ang="T10">
                <a:pos x="T4" y="T5"/>
              </a:cxn>
              <a:cxn ang="T11">
                <a:pos x="T6" y="T7"/>
              </a:cxn>
            </a:cxnLst>
            <a:rect l="T12" t="T13" r="T14" b="T15"/>
            <a:pathLst>
              <a:path w="5181600" h="2590800">
                <a:moveTo>
                  <a:pt x="0" y="2590800"/>
                </a:moveTo>
                <a:lnTo>
                  <a:pt x="963648" y="0"/>
                </a:lnTo>
                <a:lnTo>
                  <a:pt x="4217952" y="0"/>
                </a:lnTo>
                <a:lnTo>
                  <a:pt x="5181600" y="2590800"/>
                </a:lnTo>
                <a:close/>
              </a:path>
            </a:pathLst>
          </a:custGeom>
          <a:gradFill rotWithShape="0">
            <a:gsLst>
              <a:gs pos="0">
                <a:srgbClr val="9AB5E4"/>
              </a:gs>
              <a:gs pos="50000">
                <a:srgbClr val="C2D1ED"/>
              </a:gs>
              <a:gs pos="100000">
                <a:srgbClr val="E1E8F5"/>
              </a:gs>
            </a:gsLst>
            <a:lin ang="5400000"/>
          </a:gradFill>
          <a:ln>
            <a:noFill/>
          </a:ln>
          <a:effectLst>
            <a:outerShdw blurRad="63500" dist="38100" dir="10800000" algn="r"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dirty="0">
              <a:solidFill>
                <a:srgbClr val="FFFFFF"/>
              </a:solidFill>
              <a:latin typeface="Calibri" charset="0"/>
              <a:cs typeface="Arial" charset="0"/>
            </a:endParaRPr>
          </a:p>
        </p:txBody>
      </p:sp>
      <p:sp>
        <p:nvSpPr>
          <p:cNvPr id="9" name="Trapezoid 41"/>
          <p:cNvSpPr>
            <a:spLocks noChangeArrowheads="1"/>
          </p:cNvSpPr>
          <p:nvPr userDrawn="1"/>
        </p:nvSpPr>
        <p:spPr bwMode="auto">
          <a:xfrm rot="16200000">
            <a:off x="4648200" y="2362200"/>
            <a:ext cx="6705600" cy="2286000"/>
          </a:xfrm>
          <a:custGeom>
            <a:avLst/>
            <a:gdLst>
              <a:gd name="T0" fmla="*/ 3352800 w 6705600"/>
              <a:gd name="T1" fmla="*/ 0 h 2286000"/>
              <a:gd name="T2" fmla="*/ 425139 w 6705600"/>
              <a:gd name="T3" fmla="*/ 1143000 h 2286000"/>
              <a:gd name="T4" fmla="*/ 3352800 w 6705600"/>
              <a:gd name="T5" fmla="*/ 2286000 h 2286000"/>
              <a:gd name="T6" fmla="*/ 6280461 w 6705600"/>
              <a:gd name="T7" fmla="*/ 1143000 h 2286000"/>
              <a:gd name="T8" fmla="*/ 17694720 60000 65536"/>
              <a:gd name="T9" fmla="*/ 11796480 60000 65536"/>
              <a:gd name="T10" fmla="*/ 5898240 60000 65536"/>
              <a:gd name="T11" fmla="*/ 0 60000 65536"/>
              <a:gd name="T12" fmla="*/ 566852 w 6705600"/>
              <a:gd name="T13" fmla="*/ 193245 h 2286000"/>
              <a:gd name="T14" fmla="*/ 6138748 w 6705600"/>
              <a:gd name="T15" fmla="*/ 2286000 h 2286000"/>
            </a:gdLst>
            <a:ahLst/>
            <a:cxnLst>
              <a:cxn ang="T8">
                <a:pos x="T0" y="T1"/>
              </a:cxn>
              <a:cxn ang="T9">
                <a:pos x="T2" y="T3"/>
              </a:cxn>
              <a:cxn ang="T10">
                <a:pos x="T4" y="T5"/>
              </a:cxn>
              <a:cxn ang="T11">
                <a:pos x="T6" y="T7"/>
              </a:cxn>
            </a:cxnLst>
            <a:rect l="T12" t="T13" r="T14" b="T15"/>
            <a:pathLst>
              <a:path w="6705600" h="2286000">
                <a:moveTo>
                  <a:pt x="0" y="2286000"/>
                </a:moveTo>
                <a:lnTo>
                  <a:pt x="850278" y="0"/>
                </a:lnTo>
                <a:lnTo>
                  <a:pt x="5855322" y="0"/>
                </a:lnTo>
                <a:lnTo>
                  <a:pt x="6705600" y="2286000"/>
                </a:lnTo>
                <a:close/>
              </a:path>
            </a:pathLst>
          </a:custGeom>
          <a:gradFill rotWithShape="0">
            <a:gsLst>
              <a:gs pos="0">
                <a:srgbClr val="9AB5E4"/>
              </a:gs>
              <a:gs pos="50000">
                <a:srgbClr val="C2D1ED"/>
              </a:gs>
              <a:gs pos="100000">
                <a:srgbClr val="E1E8F5"/>
              </a:gs>
            </a:gsLst>
            <a:lin ang="5400000"/>
          </a:gradFill>
          <a:ln>
            <a:noFill/>
          </a:ln>
          <a:effectLst>
            <a:outerShdw blurRad="63500" dist="38100" dir="10800000" algn="r"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dirty="0">
              <a:solidFill>
                <a:srgbClr val="FFFFFF"/>
              </a:solidFill>
              <a:latin typeface="Calibri" charset="0"/>
              <a:cs typeface="Arial" charset="0"/>
            </a:endParaRPr>
          </a:p>
        </p:txBody>
      </p:sp>
      <p:sp>
        <p:nvSpPr>
          <p:cNvPr id="10" name="Rectangle 9"/>
          <p:cNvSpPr/>
          <p:nvPr userDrawn="1"/>
        </p:nvSpPr>
        <p:spPr>
          <a:xfrm>
            <a:off x="4114800" y="2667000"/>
            <a:ext cx="1371600" cy="2590800"/>
          </a:xfrm>
          <a:prstGeom prst="rect">
            <a:avLst/>
          </a:prstGeom>
          <a:gradFill>
            <a:gsLst>
              <a:gs pos="0">
                <a:schemeClr val="accent1">
                  <a:lumMod val="50000"/>
                </a:schemeClr>
              </a:gs>
              <a:gs pos="39999">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11" name="Trapezoid 10"/>
          <p:cNvSpPr/>
          <p:nvPr userDrawn="1"/>
        </p:nvSpPr>
        <p:spPr>
          <a:xfrm rot="5400000">
            <a:off x="3086100" y="3695700"/>
            <a:ext cx="2438400" cy="381000"/>
          </a:xfrm>
          <a:prstGeom prst="trapezoid">
            <a:avLst>
              <a:gd name="adj" fmla="val 140715"/>
            </a:avLst>
          </a:prstGeom>
          <a:gradFill>
            <a:gsLst>
              <a:gs pos="0">
                <a:schemeClr val="accent1">
                  <a:lumMod val="75000"/>
                </a:schemeClr>
              </a:gs>
              <a:gs pos="39999">
                <a:schemeClr val="tx2">
                  <a:lumMod val="75000"/>
                </a:schemeClr>
              </a:gs>
              <a:gs pos="39999">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12" name="Trapezoid 11"/>
          <p:cNvSpPr/>
          <p:nvPr userDrawn="1"/>
        </p:nvSpPr>
        <p:spPr>
          <a:xfrm rot="5400000" flipV="1">
            <a:off x="4076700" y="3695700"/>
            <a:ext cx="2438400" cy="381000"/>
          </a:xfrm>
          <a:prstGeom prst="trapezoid">
            <a:avLst>
              <a:gd name="adj" fmla="val 140715"/>
            </a:avLst>
          </a:prstGeom>
          <a:gradFill>
            <a:gsLst>
              <a:gs pos="0">
                <a:schemeClr val="accent1">
                  <a:lumMod val="75000"/>
                </a:schemeClr>
              </a:gs>
              <a:gs pos="39999">
                <a:schemeClr val="tx2">
                  <a:lumMod val="75000"/>
                </a:schemeClr>
              </a:gs>
              <a:gs pos="39999">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13" name="Rectangle 12"/>
          <p:cNvSpPr/>
          <p:nvPr userDrawn="1"/>
        </p:nvSpPr>
        <p:spPr>
          <a:xfrm>
            <a:off x="4495800" y="3200400"/>
            <a:ext cx="609600" cy="1371600"/>
          </a:xfrm>
          <a:prstGeom prst="rect">
            <a:avLst/>
          </a:prstGeom>
          <a:solidFill>
            <a:schemeClr val="accent1"/>
          </a:solidFill>
          <a:ln w="12700">
            <a:solidFill>
              <a:schemeClr val="accent1">
                <a:shade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14" name="Rectangle 13"/>
          <p:cNvSpPr/>
          <p:nvPr userDrawn="1"/>
        </p:nvSpPr>
        <p:spPr>
          <a:xfrm>
            <a:off x="4572000" y="3276600"/>
            <a:ext cx="457200" cy="1295400"/>
          </a:xfrm>
          <a:prstGeom prst="rect">
            <a:avLst/>
          </a:prstGeom>
          <a:gradFill>
            <a:gsLst>
              <a:gs pos="0">
                <a:srgbClr val="000000"/>
              </a:gs>
              <a:gs pos="39999">
                <a:schemeClr val="tx2">
                  <a:lumMod val="50000"/>
                </a:schemeClr>
              </a:gs>
              <a:gs pos="39999">
                <a:schemeClr val="tx1"/>
              </a:gs>
            </a:gsLst>
            <a:lin ang="5400000" scaled="0"/>
          </a:gradFill>
          <a:ln w="444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Date Placeholder 2"/>
          <p:cNvSpPr>
            <a:spLocks noGrp="1"/>
          </p:cNvSpPr>
          <p:nvPr>
            <p:ph type="dt" sz="half" idx="10"/>
          </p:nvPr>
        </p:nvSpPr>
        <p:spPr/>
        <p:txBody>
          <a:bodyPr/>
          <a:lstStyle>
            <a:lvl1pPr>
              <a:defRPr smtClean="0"/>
            </a:lvl1pPr>
          </a:lstStyle>
          <a:p>
            <a:pPr>
              <a:defRPr/>
            </a:pPr>
            <a:fld id="{1143DC51-E350-7649-AA8D-2F8A62F48BDA}" type="datetimeFigureOut">
              <a:rPr lang="en-US"/>
              <a:pPr>
                <a:defRPr/>
              </a:pPr>
              <a:t>5/12/15</a:t>
            </a:fld>
            <a:endParaRPr lang="en-US" dirty="0"/>
          </a:p>
        </p:txBody>
      </p:sp>
      <p:sp>
        <p:nvSpPr>
          <p:cNvPr id="16" name="Footer Placeholder 3"/>
          <p:cNvSpPr>
            <a:spLocks noGrp="1"/>
          </p:cNvSpPr>
          <p:nvPr>
            <p:ph type="ftr" sz="quarter" idx="11"/>
          </p:nvPr>
        </p:nvSpPr>
        <p:spPr/>
        <p:txBody>
          <a:bodyPr/>
          <a:lstStyle>
            <a:lvl1pPr>
              <a:defRPr smtClean="0"/>
            </a:lvl1pPr>
          </a:lstStyle>
          <a:p>
            <a:pPr>
              <a:defRPr/>
            </a:pPr>
            <a:endParaRPr lang="en-US" dirty="0"/>
          </a:p>
        </p:txBody>
      </p:sp>
      <p:sp>
        <p:nvSpPr>
          <p:cNvPr id="17" name="Slide Number Placeholder 4"/>
          <p:cNvSpPr>
            <a:spLocks noGrp="1"/>
          </p:cNvSpPr>
          <p:nvPr>
            <p:ph type="sldNum" sz="quarter" idx="12"/>
          </p:nvPr>
        </p:nvSpPr>
        <p:spPr/>
        <p:txBody>
          <a:bodyPr/>
          <a:lstStyle>
            <a:lvl1pPr>
              <a:defRPr smtClean="0"/>
            </a:lvl1pPr>
          </a:lstStyle>
          <a:p>
            <a:pPr>
              <a:defRPr/>
            </a:pPr>
            <a:fld id="{3285DF06-2AE3-A742-8675-C0CD9DD82926}" type="slidenum">
              <a:rPr lang="en-US"/>
              <a:pPr>
                <a:defRPr/>
              </a:pPr>
              <a:t>‹#›</a:t>
            </a:fld>
            <a:endParaRPr lang="en-US" dirty="0"/>
          </a:p>
        </p:txBody>
      </p:sp>
    </p:spTree>
    <p:extLst>
      <p:ext uri="{BB962C8B-B14F-4D97-AF65-F5344CB8AC3E}">
        <p14:creationId xmlns:p14="http://schemas.microsoft.com/office/powerpoint/2010/main" val="2323614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9.xml"/><Relationship Id="rId9" Type="http://schemas.openxmlformats.org/officeDocument/2006/relationships/slide" Target="../slides/slide4.xml"/><Relationship Id="rId10" Type="http://schemas.openxmlformats.org/officeDocument/2006/relationships/slide" Target="../slides/slide6.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cs typeface="Arial" charset="0"/>
              </a:defRPr>
            </a:lvl1pPr>
          </a:lstStyle>
          <a:p>
            <a:pPr>
              <a:defRPr/>
            </a:pPr>
            <a:fld id="{930BBF72-90F9-BF46-9685-CF04667693C3}" type="datetimeFigureOut">
              <a:rPr lang="en-US"/>
              <a:pPr>
                <a:defRPr/>
              </a:pPr>
              <a:t>5/12/15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cs typeface="Arial" charset="0"/>
              </a:defRPr>
            </a:lvl1pPr>
          </a:lstStyle>
          <a:p>
            <a:pPr>
              <a:defRPr/>
            </a:pPr>
            <a:fld id="{D32F7369-67FD-994B-82FF-C4116A5CA01B}" type="slidenum">
              <a:rPr lang="en-US"/>
              <a:pPr>
                <a:defRPr/>
              </a:pPr>
              <a:t>‹#›</a:t>
            </a:fld>
            <a:endParaRPr lang="en-US" dirty="0"/>
          </a:p>
        </p:txBody>
      </p:sp>
      <p:sp>
        <p:nvSpPr>
          <p:cNvPr id="7" name="Rectangle 6"/>
          <p:cNvSpPr/>
          <p:nvPr userDrawn="1"/>
        </p:nvSpPr>
        <p:spPr>
          <a:xfrm>
            <a:off x="0" y="0"/>
            <a:ext cx="9144000" cy="2133600"/>
          </a:xfrm>
          <a:prstGeom prst="rect">
            <a:avLst/>
          </a:prstGeom>
          <a:gradFill flip="none" rotWithShape="1">
            <a:gsLst>
              <a:gs pos="0">
                <a:schemeClr val="tx1"/>
              </a:gs>
              <a:gs pos="78000">
                <a:schemeClr val="tx2"/>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1032" name="Rectangle 7"/>
          <p:cNvSpPr>
            <a:spLocks noChangeArrowheads="1"/>
          </p:cNvSpPr>
          <p:nvPr userDrawn="1"/>
        </p:nvSpPr>
        <p:spPr bwMode="auto">
          <a:xfrm>
            <a:off x="0" y="3886200"/>
            <a:ext cx="9144000" cy="2971800"/>
          </a:xfrm>
          <a:prstGeom prst="rect">
            <a:avLst/>
          </a:prstGeom>
          <a:blipFill dpi="0" rotWithShape="1">
            <a:blip r:embed="rId5"/>
            <a:srcRect/>
            <a:tile tx="0" ty="0" sx="100000" sy="100000" flip="none" algn="tl"/>
          </a:blipFill>
          <a:ln w="25400">
            <a:solidFill>
              <a:srgbClr val="385D8A"/>
            </a:solidFill>
            <a:miter lim="800000"/>
            <a:headEnd/>
            <a:tailEnd/>
          </a:ln>
        </p:spPr>
        <p:txBody>
          <a:bodyPr anchor="ctr"/>
          <a:lstStyle/>
          <a:p>
            <a:pPr algn="ctr"/>
            <a:endParaRPr lang="en-US" dirty="0">
              <a:solidFill>
                <a:srgbClr val="FFFFFF"/>
              </a:solidFill>
              <a:latin typeface="Calibri" charset="0"/>
            </a:endParaRPr>
          </a:p>
        </p:txBody>
      </p:sp>
      <p:sp>
        <p:nvSpPr>
          <p:cNvPr id="9" name="Rectangle 8">
            <a:hlinkClick r:id="rId6" action="ppaction://hlinksldjump"/>
          </p:cNvPr>
          <p:cNvSpPr>
            <a:spLocks noChangeArrowheads="1"/>
          </p:cNvSpPr>
          <p:nvPr userDrawn="1"/>
        </p:nvSpPr>
        <p:spPr bwMode="auto">
          <a:xfrm>
            <a:off x="3657600" y="1981200"/>
            <a:ext cx="1828800" cy="2819400"/>
          </a:xfrm>
          <a:prstGeom prst="rect">
            <a:avLst/>
          </a:prstGeom>
          <a:gradFill rotWithShape="0">
            <a:gsLst>
              <a:gs pos="0">
                <a:schemeClr val="tx2"/>
              </a:gs>
              <a:gs pos="50000">
                <a:schemeClr val="accent1"/>
              </a:gs>
              <a:gs pos="100000">
                <a:schemeClr val="tx2"/>
              </a:gs>
            </a:gsLst>
            <a:lin ang="5400000"/>
          </a:gradFill>
          <a:ln>
            <a:noFill/>
          </a:ln>
          <a:effectLst>
            <a:outerShdw blurRad="63500" sx="97000" sy="97000" rotWithShape="0">
              <a:srgbClr val="000000">
                <a:alpha val="62000"/>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dirty="0">
              <a:solidFill>
                <a:srgbClr val="FFFFFF"/>
              </a:solidFill>
              <a:latin typeface="Calibri" charset="0"/>
              <a:cs typeface="Arial" charset="0"/>
            </a:endParaRPr>
          </a:p>
        </p:txBody>
      </p:sp>
      <p:sp>
        <p:nvSpPr>
          <p:cNvPr id="10" name="Trapezoid 9"/>
          <p:cNvSpPr>
            <a:spLocks noChangeArrowheads="1"/>
          </p:cNvSpPr>
          <p:nvPr userDrawn="1"/>
        </p:nvSpPr>
        <p:spPr bwMode="auto">
          <a:xfrm rot="5400000">
            <a:off x="-952500" y="1562100"/>
            <a:ext cx="5562600" cy="3657600"/>
          </a:xfrm>
          <a:custGeom>
            <a:avLst/>
            <a:gdLst>
              <a:gd name="T0" fmla="*/ 2781300 w 5562600"/>
              <a:gd name="T1" fmla="*/ 0 h 3657600"/>
              <a:gd name="T2" fmla="*/ 680222 w 5562600"/>
              <a:gd name="T3" fmla="*/ 1828800 h 3657600"/>
              <a:gd name="T4" fmla="*/ 2781300 w 5562600"/>
              <a:gd name="T5" fmla="*/ 3657600 h 3657600"/>
              <a:gd name="T6" fmla="*/ 4882378 w 5562600"/>
              <a:gd name="T7" fmla="*/ 1828800 h 3657600"/>
              <a:gd name="T8" fmla="*/ 17694720 60000 65536"/>
              <a:gd name="T9" fmla="*/ 11796480 60000 65536"/>
              <a:gd name="T10" fmla="*/ 5898240 60000 65536"/>
              <a:gd name="T11" fmla="*/ 0 60000 65536"/>
              <a:gd name="T12" fmla="*/ 906963 w 5562600"/>
              <a:gd name="T13" fmla="*/ 596359 h 3657600"/>
              <a:gd name="T14" fmla="*/ 4655637 w 5562600"/>
              <a:gd name="T15" fmla="*/ 3657600 h 3657600"/>
            </a:gdLst>
            <a:ahLst/>
            <a:cxnLst>
              <a:cxn ang="T8">
                <a:pos x="T0" y="T1"/>
              </a:cxn>
              <a:cxn ang="T9">
                <a:pos x="T2" y="T3"/>
              </a:cxn>
              <a:cxn ang="T10">
                <a:pos x="T4" y="T5"/>
              </a:cxn>
              <a:cxn ang="T11">
                <a:pos x="T6" y="T7"/>
              </a:cxn>
            </a:cxnLst>
            <a:rect l="T12" t="T13" r="T14" b="T15"/>
            <a:pathLst>
              <a:path w="5562600" h="3657600">
                <a:moveTo>
                  <a:pt x="0" y="3657600"/>
                </a:moveTo>
                <a:lnTo>
                  <a:pt x="1360444" y="0"/>
                </a:lnTo>
                <a:lnTo>
                  <a:pt x="4202156" y="0"/>
                </a:lnTo>
                <a:lnTo>
                  <a:pt x="5562600" y="3657600"/>
                </a:lnTo>
                <a:close/>
              </a:path>
            </a:pathLst>
          </a:custGeom>
          <a:gradFill rotWithShape="0">
            <a:gsLst>
              <a:gs pos="0">
                <a:srgbClr val="9AB5E4"/>
              </a:gs>
              <a:gs pos="50000">
                <a:srgbClr val="C2D1ED"/>
              </a:gs>
              <a:gs pos="100000">
                <a:srgbClr val="E1E8F5"/>
              </a:gs>
            </a:gsLst>
            <a:lin ang="5400000"/>
          </a:gradFill>
          <a:ln>
            <a:noFill/>
          </a:ln>
          <a:effectLst>
            <a:outerShdw blurRad="63500"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r">
              <a:defRPr/>
            </a:pPr>
            <a:endParaRPr lang="en-US" dirty="0">
              <a:solidFill>
                <a:srgbClr val="FFFFFF"/>
              </a:solidFill>
              <a:latin typeface="Calibri" charset="0"/>
              <a:cs typeface="Arial" charset="0"/>
            </a:endParaRPr>
          </a:p>
        </p:txBody>
      </p:sp>
      <p:sp>
        <p:nvSpPr>
          <p:cNvPr id="11" name="Trapezoid 10"/>
          <p:cNvSpPr>
            <a:spLocks noChangeArrowheads="1"/>
          </p:cNvSpPr>
          <p:nvPr userDrawn="1"/>
        </p:nvSpPr>
        <p:spPr bwMode="auto">
          <a:xfrm rot="-5400000">
            <a:off x="4533900" y="1562100"/>
            <a:ext cx="5562600" cy="3657600"/>
          </a:xfrm>
          <a:custGeom>
            <a:avLst/>
            <a:gdLst>
              <a:gd name="T0" fmla="*/ 2781300 w 5562600"/>
              <a:gd name="T1" fmla="*/ 0 h 3657600"/>
              <a:gd name="T2" fmla="*/ 680222 w 5562600"/>
              <a:gd name="T3" fmla="*/ 1828800 h 3657600"/>
              <a:gd name="T4" fmla="*/ 2781300 w 5562600"/>
              <a:gd name="T5" fmla="*/ 3657600 h 3657600"/>
              <a:gd name="T6" fmla="*/ 4882378 w 5562600"/>
              <a:gd name="T7" fmla="*/ 1828800 h 3657600"/>
              <a:gd name="T8" fmla="*/ 17694720 60000 65536"/>
              <a:gd name="T9" fmla="*/ 11796480 60000 65536"/>
              <a:gd name="T10" fmla="*/ 5898240 60000 65536"/>
              <a:gd name="T11" fmla="*/ 0 60000 65536"/>
              <a:gd name="T12" fmla="*/ 906963 w 5562600"/>
              <a:gd name="T13" fmla="*/ 596359 h 3657600"/>
              <a:gd name="T14" fmla="*/ 4655637 w 5562600"/>
              <a:gd name="T15" fmla="*/ 3657600 h 3657600"/>
            </a:gdLst>
            <a:ahLst/>
            <a:cxnLst>
              <a:cxn ang="T8">
                <a:pos x="T0" y="T1"/>
              </a:cxn>
              <a:cxn ang="T9">
                <a:pos x="T2" y="T3"/>
              </a:cxn>
              <a:cxn ang="T10">
                <a:pos x="T4" y="T5"/>
              </a:cxn>
              <a:cxn ang="T11">
                <a:pos x="T6" y="T7"/>
              </a:cxn>
            </a:cxnLst>
            <a:rect l="T12" t="T13" r="T14" b="T15"/>
            <a:pathLst>
              <a:path w="5562600" h="3657600">
                <a:moveTo>
                  <a:pt x="0" y="3657600"/>
                </a:moveTo>
                <a:lnTo>
                  <a:pt x="1360444" y="0"/>
                </a:lnTo>
                <a:lnTo>
                  <a:pt x="4202156" y="0"/>
                </a:lnTo>
                <a:lnTo>
                  <a:pt x="5562600" y="3657600"/>
                </a:lnTo>
                <a:close/>
              </a:path>
            </a:pathLst>
          </a:custGeom>
          <a:gradFill rotWithShape="0">
            <a:gsLst>
              <a:gs pos="0">
                <a:srgbClr val="9AB5E4"/>
              </a:gs>
              <a:gs pos="50000">
                <a:srgbClr val="C2D1ED"/>
              </a:gs>
              <a:gs pos="100000">
                <a:srgbClr val="E1E8F5"/>
              </a:gs>
            </a:gsLst>
            <a:lin ang="5400000"/>
          </a:gradFill>
          <a:ln>
            <a:noFill/>
          </a:ln>
          <a:effectLst>
            <a:outerShdw blurRad="63500" dist="38100" dir="10800000" algn="r"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dirty="0">
              <a:solidFill>
                <a:srgbClr val="FFFFFF"/>
              </a:solidFill>
              <a:latin typeface="Calibri" charset="0"/>
              <a:cs typeface="Arial" charset="0"/>
            </a:endParaRPr>
          </a:p>
        </p:txBody>
      </p:sp>
      <p:sp>
        <p:nvSpPr>
          <p:cNvPr id="1036" name="Trapezoid 12"/>
          <p:cNvSpPr>
            <a:spLocks noChangeArrowheads="1"/>
          </p:cNvSpPr>
          <p:nvPr userDrawn="1"/>
        </p:nvSpPr>
        <p:spPr bwMode="auto">
          <a:xfrm rot="5400000">
            <a:off x="-902494" y="3417094"/>
            <a:ext cx="3786188" cy="1676400"/>
          </a:xfrm>
          <a:custGeom>
            <a:avLst/>
            <a:gdLst>
              <a:gd name="T0" fmla="*/ 1893094 w 3786188"/>
              <a:gd name="T1" fmla="*/ 0 h 1676400"/>
              <a:gd name="T2" fmla="*/ 264259 w 3786188"/>
              <a:gd name="T3" fmla="*/ 838200 h 1676400"/>
              <a:gd name="T4" fmla="*/ 1893094 w 3786188"/>
              <a:gd name="T5" fmla="*/ 1676400 h 1676400"/>
              <a:gd name="T6" fmla="*/ 3521929 w 3786188"/>
              <a:gd name="T7" fmla="*/ 838200 h 1676400"/>
              <a:gd name="T8" fmla="*/ 17694720 60000 65536"/>
              <a:gd name="T9" fmla="*/ 11796480 60000 65536"/>
              <a:gd name="T10" fmla="*/ 5898240 60000 65536"/>
              <a:gd name="T11" fmla="*/ 0 60000 65536"/>
              <a:gd name="T12" fmla="*/ 352346 w 3786188"/>
              <a:gd name="T13" fmla="*/ 156007 h 1676400"/>
              <a:gd name="T14" fmla="*/ 3433842 w 3786188"/>
              <a:gd name="T15" fmla="*/ 1676400 h 1676400"/>
            </a:gdLst>
            <a:ahLst/>
            <a:cxnLst>
              <a:cxn ang="T8">
                <a:pos x="T0" y="T1"/>
              </a:cxn>
              <a:cxn ang="T9">
                <a:pos x="T2" y="T3"/>
              </a:cxn>
              <a:cxn ang="T10">
                <a:pos x="T4" y="T5"/>
              </a:cxn>
              <a:cxn ang="T11">
                <a:pos x="T6" y="T7"/>
              </a:cxn>
            </a:cxnLst>
            <a:rect l="T12" t="T13" r="T14" b="T15"/>
            <a:pathLst>
              <a:path w="3786188" h="1676400">
                <a:moveTo>
                  <a:pt x="0" y="1676400"/>
                </a:moveTo>
                <a:lnTo>
                  <a:pt x="528519" y="0"/>
                </a:lnTo>
                <a:lnTo>
                  <a:pt x="3257669" y="0"/>
                </a:lnTo>
                <a:lnTo>
                  <a:pt x="3786188" y="1676400"/>
                </a:lnTo>
                <a:lnTo>
                  <a:pt x="0" y="1676400"/>
                </a:lnTo>
                <a:close/>
              </a:path>
            </a:pathLst>
          </a:custGeom>
          <a:blipFill dpi="0" rotWithShape="0">
            <a:blip r:embed="rId5"/>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dirty="0"/>
          </a:p>
        </p:txBody>
      </p:sp>
      <p:sp>
        <p:nvSpPr>
          <p:cNvPr id="27" name="Trapezoid 26"/>
          <p:cNvSpPr/>
          <p:nvPr userDrawn="1"/>
        </p:nvSpPr>
        <p:spPr>
          <a:xfrm rot="5400000">
            <a:off x="-533400" y="1981200"/>
            <a:ext cx="3048000" cy="1676400"/>
          </a:xfrm>
          <a:prstGeom prst="trapezoid">
            <a:avLst>
              <a:gd name="adj" fmla="val 31527"/>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14" name="Rectangle 13">
            <a:hlinkClick r:id="rId7" action="ppaction://hlinksldjump"/>
          </p:cNvPr>
          <p:cNvSpPr>
            <a:spLocks noChangeArrowheads="1"/>
          </p:cNvSpPr>
          <p:nvPr userDrawn="1"/>
        </p:nvSpPr>
        <p:spPr bwMode="auto">
          <a:xfrm>
            <a:off x="152400" y="1828800"/>
            <a:ext cx="1676400" cy="3657600"/>
          </a:xfrm>
          <a:prstGeom prst="rect">
            <a:avLst/>
          </a:prstGeom>
          <a:gradFill rotWithShape="0">
            <a:gsLst>
              <a:gs pos="0">
                <a:srgbClr val="376092"/>
              </a:gs>
              <a:gs pos="53999">
                <a:srgbClr val="17375E"/>
              </a:gs>
              <a:gs pos="53999">
                <a:srgbClr val="376092"/>
              </a:gs>
              <a:gs pos="100000">
                <a:srgbClr val="376092"/>
              </a:gs>
            </a:gsLst>
            <a:lin ang="5400000"/>
          </a:gradFill>
          <a:ln w="12700">
            <a:solidFill>
              <a:srgbClr val="385D8A"/>
            </a:solidFill>
            <a:miter lim="800000"/>
            <a:headEnd/>
            <a:tailEnd/>
          </a:ln>
          <a:effectLst>
            <a:outerShdw blurRad="63500" dist="38099" dir="4680030" sx="86000" sy="86000" algn="t" rotWithShape="0">
              <a:srgbClr val="000000">
                <a:alpha val="67999"/>
              </a:srgbClr>
            </a:outerShdw>
          </a:effectLst>
        </p:spPr>
        <p:txBody>
          <a:bodyPr anchor="ctr"/>
          <a:lstStyle/>
          <a:p>
            <a:pPr algn="ctr">
              <a:defRPr/>
            </a:pPr>
            <a:endParaRPr lang="en-US" dirty="0">
              <a:solidFill>
                <a:srgbClr val="FFFFFF"/>
              </a:solidFill>
              <a:latin typeface="Calibri" charset="0"/>
              <a:cs typeface="Arial" charset="0"/>
            </a:endParaRPr>
          </a:p>
        </p:txBody>
      </p:sp>
      <p:sp>
        <p:nvSpPr>
          <p:cNvPr id="1039" name="Trapezoid 14"/>
          <p:cNvSpPr>
            <a:spLocks noChangeArrowheads="1"/>
          </p:cNvSpPr>
          <p:nvPr userDrawn="1"/>
        </p:nvSpPr>
        <p:spPr bwMode="auto">
          <a:xfrm rot="5400000" flipV="1">
            <a:off x="5650706" y="2883694"/>
            <a:ext cx="4852988" cy="1676400"/>
          </a:xfrm>
          <a:custGeom>
            <a:avLst/>
            <a:gdLst>
              <a:gd name="T0" fmla="*/ 2426494 w 4852988"/>
              <a:gd name="T1" fmla="*/ 0 h 1676400"/>
              <a:gd name="T2" fmla="*/ 255148 w 4852988"/>
              <a:gd name="T3" fmla="*/ 838200 h 1676400"/>
              <a:gd name="T4" fmla="*/ 2426494 w 4852988"/>
              <a:gd name="T5" fmla="*/ 1676400 h 1676400"/>
              <a:gd name="T6" fmla="*/ 4597840 w 4852988"/>
              <a:gd name="T7" fmla="*/ 838200 h 1676400"/>
              <a:gd name="T8" fmla="*/ 17694720 60000 65536"/>
              <a:gd name="T9" fmla="*/ 11796480 60000 65536"/>
              <a:gd name="T10" fmla="*/ 5898240 60000 65536"/>
              <a:gd name="T11" fmla="*/ 0 60000 65536"/>
              <a:gd name="T12" fmla="*/ 340197 w 4852988"/>
              <a:gd name="T13" fmla="*/ 117517 h 1676400"/>
              <a:gd name="T14" fmla="*/ 4512791 w 4852988"/>
              <a:gd name="T15" fmla="*/ 1676400 h 1676400"/>
            </a:gdLst>
            <a:ahLst/>
            <a:cxnLst>
              <a:cxn ang="T8">
                <a:pos x="T0" y="T1"/>
              </a:cxn>
              <a:cxn ang="T9">
                <a:pos x="T2" y="T3"/>
              </a:cxn>
              <a:cxn ang="T10">
                <a:pos x="T4" y="T5"/>
              </a:cxn>
              <a:cxn ang="T11">
                <a:pos x="T6" y="T7"/>
              </a:cxn>
            </a:cxnLst>
            <a:rect l="T12" t="T13" r="T14" b="T15"/>
            <a:pathLst>
              <a:path w="4852988" h="1676400">
                <a:moveTo>
                  <a:pt x="0" y="1676400"/>
                </a:moveTo>
                <a:lnTo>
                  <a:pt x="510296" y="0"/>
                </a:lnTo>
                <a:lnTo>
                  <a:pt x="4342692" y="0"/>
                </a:lnTo>
                <a:lnTo>
                  <a:pt x="4852988" y="1676400"/>
                </a:lnTo>
                <a:lnTo>
                  <a:pt x="0" y="1676400"/>
                </a:lnTo>
                <a:close/>
              </a:path>
            </a:pathLst>
          </a:custGeom>
          <a:blipFill dpi="0" rotWithShape="0">
            <a:blip r:embed="rId5"/>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dirty="0"/>
          </a:p>
        </p:txBody>
      </p:sp>
      <p:sp>
        <p:nvSpPr>
          <p:cNvPr id="28" name="Trapezoid 27"/>
          <p:cNvSpPr/>
          <p:nvPr userDrawn="1"/>
        </p:nvSpPr>
        <p:spPr>
          <a:xfrm rot="5400000" flipV="1">
            <a:off x="6705600" y="1828800"/>
            <a:ext cx="2743200" cy="1676400"/>
          </a:xfrm>
          <a:prstGeom prst="trapezoid">
            <a:avLst>
              <a:gd name="adj" fmla="val 30440"/>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16" name="Rectangle 15">
            <a:hlinkClick r:id="rId8" action="ppaction://hlinksldjump"/>
          </p:cNvPr>
          <p:cNvSpPr>
            <a:spLocks noChangeArrowheads="1"/>
          </p:cNvSpPr>
          <p:nvPr userDrawn="1"/>
        </p:nvSpPr>
        <p:spPr bwMode="auto">
          <a:xfrm>
            <a:off x="7239000" y="1828800"/>
            <a:ext cx="1676400" cy="3657600"/>
          </a:xfrm>
          <a:prstGeom prst="rect">
            <a:avLst/>
          </a:prstGeom>
          <a:gradFill rotWithShape="0">
            <a:gsLst>
              <a:gs pos="0">
                <a:srgbClr val="376092"/>
              </a:gs>
              <a:gs pos="53999">
                <a:srgbClr val="17375E"/>
              </a:gs>
              <a:gs pos="53999">
                <a:srgbClr val="376092"/>
              </a:gs>
              <a:gs pos="100000">
                <a:srgbClr val="376092"/>
              </a:gs>
            </a:gsLst>
            <a:lin ang="5400000"/>
          </a:gradFill>
          <a:ln>
            <a:noFill/>
          </a:ln>
          <a:effectLst>
            <a:outerShdw blurRad="63500" dist="38099" dir="4680030" sx="86000" sy="86000" algn="t" rotWithShape="0">
              <a:srgbClr val="000000">
                <a:alpha val="67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defRPr/>
            </a:pPr>
            <a:endParaRPr lang="en-US" dirty="0">
              <a:solidFill>
                <a:srgbClr val="FFFFFF"/>
              </a:solidFill>
              <a:latin typeface="Calibri" charset="0"/>
              <a:cs typeface="Arial" charset="0"/>
            </a:endParaRPr>
          </a:p>
        </p:txBody>
      </p:sp>
      <p:sp>
        <p:nvSpPr>
          <p:cNvPr id="1042" name="Trapezoid 16"/>
          <p:cNvSpPr>
            <a:spLocks noChangeArrowheads="1"/>
          </p:cNvSpPr>
          <p:nvPr userDrawn="1"/>
        </p:nvSpPr>
        <p:spPr bwMode="auto">
          <a:xfrm rot="5400000">
            <a:off x="1066800" y="3048000"/>
            <a:ext cx="3505200" cy="1219200"/>
          </a:xfrm>
          <a:custGeom>
            <a:avLst/>
            <a:gdLst>
              <a:gd name="T0" fmla="*/ 1752600 w 3505200"/>
              <a:gd name="T1" fmla="*/ 0 h 1219200"/>
              <a:gd name="T2" fmla="*/ 182661 w 3505200"/>
              <a:gd name="T3" fmla="*/ 609600 h 1219200"/>
              <a:gd name="T4" fmla="*/ 1752600 w 3505200"/>
              <a:gd name="T5" fmla="*/ 1219200 h 1219200"/>
              <a:gd name="T6" fmla="*/ 3322539 w 3505200"/>
              <a:gd name="T7" fmla="*/ 609600 h 1219200"/>
              <a:gd name="T8" fmla="*/ 17694720 60000 65536"/>
              <a:gd name="T9" fmla="*/ 11796480 60000 65536"/>
              <a:gd name="T10" fmla="*/ 5898240 60000 65536"/>
              <a:gd name="T11" fmla="*/ 0 60000 65536"/>
              <a:gd name="T12" fmla="*/ 243547 w 3505200"/>
              <a:gd name="T13" fmla="*/ 84712 h 1219200"/>
              <a:gd name="T14" fmla="*/ 3261653 w 3505200"/>
              <a:gd name="T15" fmla="*/ 1219200 h 1219200"/>
            </a:gdLst>
            <a:ahLst/>
            <a:cxnLst>
              <a:cxn ang="T8">
                <a:pos x="T0" y="T1"/>
              </a:cxn>
              <a:cxn ang="T9">
                <a:pos x="T2" y="T3"/>
              </a:cxn>
              <a:cxn ang="T10">
                <a:pos x="T4" y="T5"/>
              </a:cxn>
              <a:cxn ang="T11">
                <a:pos x="T6" y="T7"/>
              </a:cxn>
            </a:cxnLst>
            <a:rect l="T12" t="T13" r="T14" b="T15"/>
            <a:pathLst>
              <a:path w="3505200" h="1219200">
                <a:moveTo>
                  <a:pt x="0" y="1219200"/>
                </a:moveTo>
                <a:lnTo>
                  <a:pt x="365321" y="0"/>
                </a:lnTo>
                <a:lnTo>
                  <a:pt x="3139879" y="0"/>
                </a:lnTo>
                <a:lnTo>
                  <a:pt x="3505200" y="1219200"/>
                </a:lnTo>
                <a:lnTo>
                  <a:pt x="0" y="1219200"/>
                </a:lnTo>
                <a:close/>
              </a:path>
            </a:pathLst>
          </a:custGeom>
          <a:blipFill dpi="0" rotWithShape="0">
            <a:blip r:embed="rId5"/>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dirty="0"/>
          </a:p>
        </p:txBody>
      </p:sp>
      <p:sp>
        <p:nvSpPr>
          <p:cNvPr id="1043" name="Trapezoid 17"/>
          <p:cNvSpPr>
            <a:spLocks noChangeArrowheads="1"/>
          </p:cNvSpPr>
          <p:nvPr userDrawn="1"/>
        </p:nvSpPr>
        <p:spPr bwMode="auto">
          <a:xfrm rot="5400000" flipV="1">
            <a:off x="4648200" y="3048000"/>
            <a:ext cx="3505200" cy="1219200"/>
          </a:xfrm>
          <a:custGeom>
            <a:avLst/>
            <a:gdLst>
              <a:gd name="T0" fmla="*/ 1752600 w 3505200"/>
              <a:gd name="T1" fmla="*/ 0 h 1219200"/>
              <a:gd name="T2" fmla="*/ 192189 w 3505200"/>
              <a:gd name="T3" fmla="*/ 609600 h 1219200"/>
              <a:gd name="T4" fmla="*/ 1752600 w 3505200"/>
              <a:gd name="T5" fmla="*/ 1219200 h 1219200"/>
              <a:gd name="T6" fmla="*/ 3313011 w 3505200"/>
              <a:gd name="T7" fmla="*/ 609600 h 1219200"/>
              <a:gd name="T8" fmla="*/ 17694720 60000 65536"/>
              <a:gd name="T9" fmla="*/ 11796480 60000 65536"/>
              <a:gd name="T10" fmla="*/ 5898240 60000 65536"/>
              <a:gd name="T11" fmla="*/ 0 60000 65536"/>
              <a:gd name="T12" fmla="*/ 256251 w 3505200"/>
              <a:gd name="T13" fmla="*/ 89131 h 1219200"/>
              <a:gd name="T14" fmla="*/ 3248949 w 3505200"/>
              <a:gd name="T15" fmla="*/ 1219200 h 1219200"/>
            </a:gdLst>
            <a:ahLst/>
            <a:cxnLst>
              <a:cxn ang="T8">
                <a:pos x="T0" y="T1"/>
              </a:cxn>
              <a:cxn ang="T9">
                <a:pos x="T2" y="T3"/>
              </a:cxn>
              <a:cxn ang="T10">
                <a:pos x="T4" y="T5"/>
              </a:cxn>
              <a:cxn ang="T11">
                <a:pos x="T6" y="T7"/>
              </a:cxn>
            </a:cxnLst>
            <a:rect l="T12" t="T13" r="T14" b="T15"/>
            <a:pathLst>
              <a:path w="3505200" h="1219200">
                <a:moveTo>
                  <a:pt x="0" y="1219200"/>
                </a:moveTo>
                <a:lnTo>
                  <a:pt x="384377" y="0"/>
                </a:lnTo>
                <a:lnTo>
                  <a:pt x="3120823" y="0"/>
                </a:lnTo>
                <a:lnTo>
                  <a:pt x="3505200" y="1219200"/>
                </a:lnTo>
                <a:lnTo>
                  <a:pt x="0" y="1219200"/>
                </a:lnTo>
                <a:close/>
              </a:path>
            </a:pathLst>
          </a:custGeom>
          <a:blipFill dpi="0" rotWithShape="0">
            <a:blip r:embed="rId5"/>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dirty="0"/>
          </a:p>
        </p:txBody>
      </p:sp>
      <p:sp>
        <p:nvSpPr>
          <p:cNvPr id="25" name="Trapezoid 24"/>
          <p:cNvSpPr/>
          <p:nvPr userDrawn="1"/>
        </p:nvSpPr>
        <p:spPr>
          <a:xfrm rot="5400000">
            <a:off x="1600200" y="2514600"/>
            <a:ext cx="2438400" cy="1219200"/>
          </a:xfrm>
          <a:prstGeom prst="trapezoid">
            <a:avLst>
              <a:gd name="adj" fmla="val 29964"/>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19" name="Rectangle 18">
            <a:hlinkClick r:id="rId9" action="ppaction://hlinksldjump"/>
          </p:cNvPr>
          <p:cNvSpPr>
            <a:spLocks noChangeArrowheads="1"/>
          </p:cNvSpPr>
          <p:nvPr userDrawn="1"/>
        </p:nvSpPr>
        <p:spPr bwMode="auto">
          <a:xfrm>
            <a:off x="2209800" y="2286000"/>
            <a:ext cx="1219200" cy="2613025"/>
          </a:xfrm>
          <a:prstGeom prst="rect">
            <a:avLst/>
          </a:prstGeom>
          <a:gradFill rotWithShape="0">
            <a:gsLst>
              <a:gs pos="0">
                <a:srgbClr val="376092"/>
              </a:gs>
              <a:gs pos="53999">
                <a:srgbClr val="17375E"/>
              </a:gs>
              <a:gs pos="53999">
                <a:srgbClr val="376092"/>
              </a:gs>
              <a:gs pos="100000">
                <a:srgbClr val="376092"/>
              </a:gs>
            </a:gsLst>
            <a:lin ang="5400000"/>
          </a:gradFill>
          <a:ln>
            <a:noFill/>
          </a:ln>
          <a:effectLst>
            <a:outerShdw blurRad="63500" dist="38099" dir="4680030" sx="86000" sy="86000" algn="t" rotWithShape="0">
              <a:srgbClr val="000000">
                <a:alpha val="67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defRPr/>
            </a:pPr>
            <a:endParaRPr lang="en-US" dirty="0">
              <a:solidFill>
                <a:srgbClr val="FFFFFF"/>
              </a:solidFill>
              <a:latin typeface="Calibri" charset="0"/>
              <a:cs typeface="Arial" charset="0"/>
            </a:endParaRPr>
          </a:p>
        </p:txBody>
      </p:sp>
      <p:sp>
        <p:nvSpPr>
          <p:cNvPr id="26" name="Trapezoid 25"/>
          <p:cNvSpPr/>
          <p:nvPr userDrawn="1"/>
        </p:nvSpPr>
        <p:spPr>
          <a:xfrm rot="5400000" flipV="1">
            <a:off x="5448300" y="2247900"/>
            <a:ext cx="1905000" cy="1219200"/>
          </a:xfrm>
          <a:prstGeom prst="trapezoid">
            <a:avLst>
              <a:gd name="adj" fmla="val 31527"/>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20" name="Rectangle 19">
            <a:hlinkClick r:id="rId10" action="ppaction://hlinksldjump"/>
          </p:cNvPr>
          <p:cNvSpPr>
            <a:spLocks noChangeArrowheads="1"/>
          </p:cNvSpPr>
          <p:nvPr userDrawn="1"/>
        </p:nvSpPr>
        <p:spPr bwMode="auto">
          <a:xfrm>
            <a:off x="5791200" y="2286000"/>
            <a:ext cx="1219200" cy="2667000"/>
          </a:xfrm>
          <a:prstGeom prst="rect">
            <a:avLst/>
          </a:prstGeom>
          <a:gradFill rotWithShape="0">
            <a:gsLst>
              <a:gs pos="0">
                <a:srgbClr val="376092"/>
              </a:gs>
              <a:gs pos="53999">
                <a:srgbClr val="17375E"/>
              </a:gs>
              <a:gs pos="53999">
                <a:srgbClr val="376092"/>
              </a:gs>
              <a:gs pos="100000">
                <a:srgbClr val="376092"/>
              </a:gs>
            </a:gsLst>
            <a:lin ang="5400000"/>
          </a:gradFill>
          <a:ln>
            <a:noFill/>
          </a:ln>
          <a:effectLst>
            <a:outerShdw blurRad="63500" dist="38099" dir="4680030" sx="86000" sy="86000" algn="t" rotWithShape="0">
              <a:srgbClr val="000000">
                <a:alpha val="67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defRPr/>
            </a:pPr>
            <a:endParaRPr lang="en-US" dirty="0">
              <a:solidFill>
                <a:srgbClr val="FFFFFF"/>
              </a:solidFill>
              <a:latin typeface="Calibri" charset="0"/>
              <a:cs typeface="Arial" charset="0"/>
            </a:endParaRPr>
          </a:p>
        </p:txBody>
      </p:sp>
      <p:sp>
        <p:nvSpPr>
          <p:cNvPr id="29" name="Flowchart: Alternate Process 28"/>
          <p:cNvSpPr/>
          <p:nvPr userDrawn="1"/>
        </p:nvSpPr>
        <p:spPr>
          <a:xfrm>
            <a:off x="2743200" y="381000"/>
            <a:ext cx="3657600" cy="60960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1049" name="TextBox 23"/>
          <p:cNvSpPr txBox="1">
            <a:spLocks noChangeArrowheads="1"/>
          </p:cNvSpPr>
          <p:nvPr userDrawn="1"/>
        </p:nvSpPr>
        <p:spPr bwMode="auto">
          <a:xfrm>
            <a:off x="2743200" y="381000"/>
            <a:ext cx="3657600" cy="5842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Broadway" charset="0"/>
              </a:rPr>
              <a:t>VIRTUAL MUSEUM OF</a:t>
            </a:r>
          </a:p>
          <a:p>
            <a:pPr algn="ctr" eaLnBrk="1" hangingPunct="1"/>
            <a:r>
              <a:rPr lang="en-US" sz="1600" b="1" dirty="0">
                <a:latin typeface="Broadway" charset="0"/>
              </a:rPr>
              <a:t> NATIVE AMERICAN WOMEN</a:t>
            </a:r>
          </a:p>
        </p:txBody>
      </p:sp>
      <p:sp>
        <p:nvSpPr>
          <p:cNvPr id="1050" name="TextBox 34"/>
          <p:cNvSpPr txBox="1">
            <a:spLocks noChangeArrowheads="1"/>
          </p:cNvSpPr>
          <p:nvPr userDrawn="1"/>
        </p:nvSpPr>
        <p:spPr bwMode="auto">
          <a:xfrm rot="978076">
            <a:off x="2346325" y="1879600"/>
            <a:ext cx="1066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dirty="0">
                <a:latin typeface="Broadway" charset="0"/>
              </a:rPr>
              <a:t>DAILY LIFE</a:t>
            </a:r>
          </a:p>
        </p:txBody>
      </p:sp>
      <p:sp>
        <p:nvSpPr>
          <p:cNvPr id="1051" name="TextBox 36"/>
          <p:cNvSpPr txBox="1">
            <a:spLocks noChangeArrowheads="1"/>
          </p:cNvSpPr>
          <p:nvPr userDrawn="1"/>
        </p:nvSpPr>
        <p:spPr bwMode="auto">
          <a:xfrm rot="-1054810">
            <a:off x="5537200" y="1881188"/>
            <a:ext cx="1543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dirty="0">
                <a:latin typeface="Broadway" charset="0"/>
              </a:rPr>
              <a:t>FAMOUS WOMEN</a:t>
            </a:r>
          </a:p>
        </p:txBody>
      </p:sp>
      <p:sp>
        <p:nvSpPr>
          <p:cNvPr id="1052" name="TextBox 31"/>
          <p:cNvSpPr txBox="1">
            <a:spLocks noChangeArrowheads="1"/>
          </p:cNvSpPr>
          <p:nvPr userDrawn="1"/>
        </p:nvSpPr>
        <p:spPr bwMode="auto">
          <a:xfrm rot="-1031073">
            <a:off x="7088188" y="1327150"/>
            <a:ext cx="1831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dirty="0">
                <a:latin typeface="Broadway" charset="0"/>
              </a:rPr>
              <a:t>MATRILINEAL TRIBES</a:t>
            </a:r>
          </a:p>
        </p:txBody>
      </p:sp>
      <p:sp>
        <p:nvSpPr>
          <p:cNvPr id="1053" name="TextBox 37"/>
          <p:cNvSpPr txBox="1">
            <a:spLocks noChangeArrowheads="1"/>
          </p:cNvSpPr>
          <p:nvPr userDrawn="1"/>
        </p:nvSpPr>
        <p:spPr bwMode="auto">
          <a:xfrm rot="978076">
            <a:off x="122238" y="1316038"/>
            <a:ext cx="1809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latin typeface="Broadway" charset="0"/>
              </a:rPr>
              <a:t>CREATION MYTHS</a:t>
            </a:r>
          </a:p>
        </p:txBody>
      </p:sp>
      <p:sp>
        <p:nvSpPr>
          <p:cNvPr id="1054" name="TextBox 38"/>
          <p:cNvSpPr txBox="1">
            <a:spLocks noChangeArrowheads="1"/>
          </p:cNvSpPr>
          <p:nvPr userDrawn="1"/>
        </p:nvSpPr>
        <p:spPr bwMode="auto">
          <a:xfrm>
            <a:off x="3810000" y="2057400"/>
            <a:ext cx="152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dirty="0">
                <a:latin typeface="Broadway" charset="0"/>
              </a:rPr>
              <a:t>CURATOR INFORMATION</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slide" Target="slide2.xml"/><Relationship Id="rId5" Type="http://schemas.openxmlformats.org/officeDocument/2006/relationships/slide" Target="slide7.xml"/><Relationship Id="rId6" Type="http://schemas.openxmlformats.org/officeDocument/2006/relationships/slide" Target="slide3.xml"/><Relationship Id="rId7" Type="http://schemas.openxmlformats.org/officeDocument/2006/relationships/slide" Target="slide4.xml"/><Relationship Id="rId8" Type="http://schemas.openxmlformats.org/officeDocument/2006/relationships/slide" Target="slide6.xml"/><Relationship Id="rId9" Type="http://schemas.openxmlformats.org/officeDocument/2006/relationships/slide" Target="slide5.xml"/><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slide" Target="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slide" Target="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slide" Target="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slide" Target="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slide" Target="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slide" Target="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slide" Target="slide6.xml"/><Relationship Id="rId1" Type="http://schemas.openxmlformats.org/officeDocument/2006/relationships/slideLayout" Target="../slideLayouts/slideLayout2.xml"/><Relationship Id="rId2" Type="http://schemas.openxmlformats.org/officeDocument/2006/relationships/hyperlink" Target="http://www.history.com/topics/american-civil-war/american-civil-war-history/videos/first-battle-of-bull-ru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slide" Target="slide6.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1" Type="http://schemas.openxmlformats.org/officeDocument/2006/relationships/slide" Target="slide23.xml"/><Relationship Id="rId12" Type="http://schemas.openxmlformats.org/officeDocument/2006/relationships/slide" Target="slide24.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 Id="rId4" Type="http://schemas.openxmlformats.org/officeDocument/2006/relationships/slide" Target="slide1.xml"/><Relationship Id="rId5" Type="http://schemas.openxmlformats.org/officeDocument/2006/relationships/hyperlink" Target="http://www.hatboro-horsham.org/4067362111456/FileLib/browse.asp?A=374&amp;BMDRN=2000&amp;BCOB=0&amp;C=51541" TargetMode="External"/><Relationship Id="rId6" Type="http://schemas.openxmlformats.org/officeDocument/2006/relationships/hyperlink" Target="http://www.keelers.com/christy" TargetMode="External"/><Relationship Id="rId7" Type="http://schemas.openxmlformats.org/officeDocument/2006/relationships/hyperlink" Target="http://christykeeler.com/EducationalVirtualMuseums.html" TargetMode="External"/><Relationship Id="rId8" Type="http://schemas.openxmlformats.org/officeDocument/2006/relationships/slide" Target="slide20.xml"/><Relationship Id="rId9" Type="http://schemas.openxmlformats.org/officeDocument/2006/relationships/slide" Target="slide21.xml"/><Relationship Id="rId10"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restandards.org/ELA-Literacy/RH/6-8/7/" TargetMode="External"/><Relationship Id="rId4" Type="http://schemas.openxmlformats.org/officeDocument/2006/relationships/hyperlink" Target="http://www.corestandards.org/ELA-Literacy/RH/6-8/10/" TargetMode="External"/><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hyperlink" Target="http://www.corestandards.org/ELA-Literacy/RH/6-8/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istory.com/topics/american-civil-war/american-civil-war-history/pictures/civil-war-artifacts/rifles-and-carbines-from-the-civil-war" TargetMode="External"/><Relationship Id="rId3" Type="http://schemas.openxmlformats.org/officeDocument/2006/relationships/slide" Target="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slide" Target="slide9.xml"/><Relationship Id="rId13" Type="http://schemas.openxmlformats.org/officeDocument/2006/relationships/image" Target="../media/image8.png"/><Relationship Id="rId1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slide" Target="slide10.xml"/><Relationship Id="rId4" Type="http://schemas.openxmlformats.org/officeDocument/2006/relationships/image" Target="../media/image4.png"/><Relationship Id="rId5" Type="http://schemas.openxmlformats.org/officeDocument/2006/relationships/slide" Target="slide4.xml"/><Relationship Id="rId6" Type="http://schemas.openxmlformats.org/officeDocument/2006/relationships/image" Target="../media/image5.png"/><Relationship Id="rId7" Type="http://schemas.openxmlformats.org/officeDocument/2006/relationships/slide" Target="slide12.xml"/><Relationship Id="rId8" Type="http://schemas.openxmlformats.org/officeDocument/2006/relationships/image" Target="../media/image6.png"/><Relationship Id="rId9" Type="http://schemas.openxmlformats.org/officeDocument/2006/relationships/slide" Target="slide1.xml"/><Relationship Id="rId10" Type="http://schemas.openxmlformats.org/officeDocument/2006/relationships/slide" Target="slide8.xml"/></Relationships>
</file>

<file path=ppt/slides/_rels/slide4.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g"/><Relationship Id="rId13" Type="http://schemas.openxmlformats.org/officeDocument/2006/relationships/slide" Target="slide13.xml"/><Relationship Id="rId1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slide" Target="slide10.xml"/><Relationship Id="rId4" Type="http://schemas.openxmlformats.org/officeDocument/2006/relationships/image" Target="../media/image4.png"/><Relationship Id="rId5" Type="http://schemas.openxmlformats.org/officeDocument/2006/relationships/slide" Target="slide4.xml"/><Relationship Id="rId6" Type="http://schemas.openxmlformats.org/officeDocument/2006/relationships/image" Target="../media/image10.png"/><Relationship Id="rId7" Type="http://schemas.openxmlformats.org/officeDocument/2006/relationships/slide" Target="slide12.xml"/><Relationship Id="rId8" Type="http://schemas.openxmlformats.org/officeDocument/2006/relationships/image" Target="../media/image6.png"/><Relationship Id="rId9" Type="http://schemas.openxmlformats.org/officeDocument/2006/relationships/slide" Target="slide1.xml"/><Relationship Id="rId10" Type="http://schemas.openxmlformats.org/officeDocument/2006/relationships/slide" Target="slide11.xml"/></Relationships>
</file>

<file path=ppt/slides/_rels/slide5.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slide" Target="slide15.xml"/><Relationship Id="rId13" Type="http://schemas.openxmlformats.org/officeDocument/2006/relationships/image" Target="../media/image15.png"/><Relationship Id="rId14" Type="http://schemas.openxmlformats.org/officeDocument/2006/relationships/slide" Target="slide16.xml"/><Relationship Id="rId1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slide" Target="slide10.xml"/><Relationship Id="rId4" Type="http://schemas.openxmlformats.org/officeDocument/2006/relationships/image" Target="../media/image4.png"/><Relationship Id="rId5" Type="http://schemas.openxmlformats.org/officeDocument/2006/relationships/slide" Target="slide4.xml"/><Relationship Id="rId6" Type="http://schemas.openxmlformats.org/officeDocument/2006/relationships/image" Target="../media/image10.png"/><Relationship Id="rId7" Type="http://schemas.openxmlformats.org/officeDocument/2006/relationships/slide" Target="slide12.xml"/><Relationship Id="rId8" Type="http://schemas.openxmlformats.org/officeDocument/2006/relationships/image" Target="../media/image6.png"/><Relationship Id="rId9" Type="http://schemas.openxmlformats.org/officeDocument/2006/relationships/slide" Target="slide1.xml"/><Relationship Id="rId10" Type="http://schemas.openxmlformats.org/officeDocument/2006/relationships/slide" Target="slide14.xml"/></Relationships>
</file>

<file path=ppt/slides/_rels/slide6.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slide" Target="slide18.xml"/><Relationship Id="rId13" Type="http://schemas.openxmlformats.org/officeDocument/2006/relationships/image" Target="../media/image18.png"/><Relationship Id="rId14" Type="http://schemas.openxmlformats.org/officeDocument/2006/relationships/slide" Target="slide19.xml"/><Relationship Id="rId1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slide" Target="slide10.xml"/><Relationship Id="rId4" Type="http://schemas.openxmlformats.org/officeDocument/2006/relationships/image" Target="../media/image4.png"/><Relationship Id="rId5" Type="http://schemas.openxmlformats.org/officeDocument/2006/relationships/slide" Target="slide4.xml"/><Relationship Id="rId6" Type="http://schemas.openxmlformats.org/officeDocument/2006/relationships/image" Target="../media/image10.png"/><Relationship Id="rId7" Type="http://schemas.openxmlformats.org/officeDocument/2006/relationships/slide" Target="slide12.xml"/><Relationship Id="rId8" Type="http://schemas.openxmlformats.org/officeDocument/2006/relationships/image" Target="../media/image6.png"/><Relationship Id="rId9" Type="http://schemas.openxmlformats.org/officeDocument/2006/relationships/slide" Target="slide1.xml"/><Relationship Id="rId10" Type="http://schemas.openxmlformats.org/officeDocument/2006/relationships/slide" Target="slide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slide" Target="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7"/>
          <p:cNvSpPr>
            <a:spLocks noGrp="1"/>
          </p:cNvSpPr>
          <p:nvPr>
            <p:ph type="ctrTitle" idx="4294967295"/>
          </p:nvPr>
        </p:nvSpPr>
        <p:spPr>
          <a:xfrm>
            <a:off x="2895600" y="5715000"/>
            <a:ext cx="1600200" cy="384175"/>
          </a:xfrm>
          <a:solidFill>
            <a:srgbClr val="FFFFFF"/>
          </a:solidFill>
          <a:ln>
            <a:solidFill>
              <a:srgbClr val="000000"/>
            </a:solidFill>
            <a:miter lim="800000"/>
            <a:headEnd/>
            <a:tailEnd/>
          </a:ln>
        </p:spPr>
        <p:txBody>
          <a:bodyPr/>
          <a:lstStyle/>
          <a:p>
            <a:pPr eaLnBrk="1" hangingPunct="1"/>
            <a:r>
              <a:rPr lang="en-US" sz="800" dirty="0">
                <a:latin typeface="Calibri" charset="0"/>
              </a:rPr>
              <a:t>Museum Entrance</a:t>
            </a:r>
          </a:p>
        </p:txBody>
      </p:sp>
      <p:sp>
        <p:nvSpPr>
          <p:cNvPr id="6" name="Rectangle 5">
            <a:hlinkClick r:id="rId3" action="ppaction://hlinksldjump"/>
          </p:cNvPr>
          <p:cNvSpPr/>
          <p:nvPr/>
        </p:nvSpPr>
        <p:spPr>
          <a:xfrm>
            <a:off x="2819400" y="5105400"/>
            <a:ext cx="3587917" cy="1310970"/>
          </a:xfrm>
          <a:prstGeom prst="rect">
            <a:avLst/>
          </a:prstGeom>
          <a:ln>
            <a:noFill/>
          </a:ln>
          <a:effectLst/>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Oval 10"/>
          <p:cNvSpPr/>
          <p:nvPr/>
        </p:nvSpPr>
        <p:spPr>
          <a:xfrm>
            <a:off x="3956852" y="5468979"/>
            <a:ext cx="1310971" cy="413991"/>
          </a:xfrm>
          <a:prstGeom prst="ellipse">
            <a:avLst/>
          </a:prstGeom>
          <a:scene3d>
            <a:camera prst="perspectiveRelaxed" fov="2700000"/>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a:hlinkClick r:id="rId4" action="ppaction://hlinksldjump"/>
          </p:cNvPr>
          <p:cNvSpPr>
            <a:spLocks noChangeArrowheads="1"/>
          </p:cNvSpPr>
          <p:nvPr/>
        </p:nvSpPr>
        <p:spPr bwMode="auto">
          <a:xfrm>
            <a:off x="3657600" y="1981200"/>
            <a:ext cx="1828800" cy="2819400"/>
          </a:xfrm>
          <a:prstGeom prst="rect">
            <a:avLst/>
          </a:prstGeom>
          <a:gradFill rotWithShape="0">
            <a:gsLst>
              <a:gs pos="0">
                <a:schemeClr val="tx2"/>
              </a:gs>
              <a:gs pos="50000">
                <a:schemeClr val="accent1"/>
              </a:gs>
              <a:gs pos="100000">
                <a:schemeClr val="tx2"/>
              </a:gs>
            </a:gsLst>
            <a:lin ang="5400000"/>
          </a:gradFill>
          <a:ln>
            <a:noFill/>
          </a:ln>
          <a:effectLst>
            <a:outerShdw blurRad="63500" sx="97000" sy="97000" rotWithShape="0">
              <a:srgbClr val="000000">
                <a:alpha val="62000"/>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dirty="0">
              <a:solidFill>
                <a:srgbClr val="FFFFFF"/>
              </a:solidFill>
              <a:latin typeface="Calibri" charset="0"/>
              <a:cs typeface="Arial" charset="0"/>
            </a:endParaRPr>
          </a:p>
        </p:txBody>
      </p:sp>
      <p:sp>
        <p:nvSpPr>
          <p:cNvPr id="7" name="Rectangle 6">
            <a:hlinkClick r:id="rId3" action="ppaction://hlinksldjump"/>
          </p:cNvPr>
          <p:cNvSpPr/>
          <p:nvPr/>
        </p:nvSpPr>
        <p:spPr>
          <a:xfrm>
            <a:off x="2745437" y="5925388"/>
            <a:ext cx="3733799"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FFFF8F"/>
                </a:solidFill>
                <a:latin typeface="Arial Narrow" charset="0"/>
                <a:ea typeface="ＭＳ Ｐゴシック" charset="0"/>
                <a:cs typeface="Arial" charset="0"/>
                <a:hlinkClick r:id="rId5" action="ppaction://hlinksldjump"/>
              </a:rPr>
              <a:t>Emancipation</a:t>
            </a:r>
          </a:p>
          <a:p>
            <a:pPr algn="ctr">
              <a:defRPr/>
            </a:pPr>
            <a:r>
              <a:rPr lang="en-US" b="1" dirty="0" smtClean="0">
                <a:solidFill>
                  <a:srgbClr val="FFFF8F"/>
                </a:solidFill>
                <a:latin typeface="Arial Narrow" charset="0"/>
                <a:ea typeface="ＭＳ Ｐゴシック" charset="0"/>
                <a:cs typeface="Arial" charset="0"/>
                <a:hlinkClick r:id="rId5" action="ppaction://hlinksldjump"/>
              </a:rPr>
              <a:t>Proclamation</a:t>
            </a:r>
            <a:endParaRPr lang="en-US" b="1" dirty="0">
              <a:solidFill>
                <a:srgbClr val="FFFF8F"/>
              </a:solidFill>
              <a:latin typeface="Arial Narrow" charset="0"/>
              <a:ea typeface="ＭＳ Ｐゴシック" charset="0"/>
              <a:cs typeface="Arial" charset="0"/>
            </a:endParaRPr>
          </a:p>
        </p:txBody>
      </p:sp>
      <p:sp>
        <p:nvSpPr>
          <p:cNvPr id="16" name="Pentagon 15">
            <a:hlinkClick r:id="rId6" action="ppaction://hlinksldjump"/>
          </p:cNvPr>
          <p:cNvSpPr/>
          <p:nvPr/>
        </p:nvSpPr>
        <p:spPr>
          <a:xfrm flipH="1">
            <a:off x="304800" y="3200400"/>
            <a:ext cx="1371600" cy="685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FF8F"/>
                </a:solidFill>
                <a:latin typeface="Arial Narrow" charset="0"/>
                <a:ea typeface="ＭＳ Ｐゴシック" charset="0"/>
                <a:cs typeface="Arial" charset="0"/>
              </a:rPr>
              <a:t>The North</a:t>
            </a:r>
          </a:p>
        </p:txBody>
      </p:sp>
      <p:sp>
        <p:nvSpPr>
          <p:cNvPr id="17" name="Pentagon 16">
            <a:hlinkClick r:id="rId7" action="ppaction://hlinksldjump"/>
          </p:cNvPr>
          <p:cNvSpPr/>
          <p:nvPr/>
        </p:nvSpPr>
        <p:spPr>
          <a:xfrm flipH="1">
            <a:off x="2286000" y="3276600"/>
            <a:ext cx="10668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rgbClr val="FFFF8F"/>
                </a:solidFill>
                <a:latin typeface="Arial Narrow" charset="0"/>
                <a:ea typeface="ＭＳ Ｐゴシック" charset="0"/>
                <a:cs typeface="Arial" charset="0"/>
              </a:rPr>
              <a:t>The South</a:t>
            </a:r>
          </a:p>
        </p:txBody>
      </p:sp>
      <p:sp>
        <p:nvSpPr>
          <p:cNvPr id="18" name="Pentagon 17">
            <a:hlinkClick r:id="rId8" action="ppaction://hlinksldjump"/>
          </p:cNvPr>
          <p:cNvSpPr/>
          <p:nvPr/>
        </p:nvSpPr>
        <p:spPr>
          <a:xfrm>
            <a:off x="7391400" y="3352800"/>
            <a:ext cx="1447800" cy="685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FF8F"/>
                </a:solidFill>
                <a:latin typeface="Arial Narrow" charset="0"/>
                <a:ea typeface="ＭＳ Ｐゴシック" charset="0"/>
                <a:cs typeface="Arial" charset="0"/>
              </a:rPr>
              <a:t>Famous Battles </a:t>
            </a:r>
          </a:p>
        </p:txBody>
      </p:sp>
      <p:sp>
        <p:nvSpPr>
          <p:cNvPr id="19" name="Pentagon 18">
            <a:hlinkClick r:id="rId9" action="ppaction://hlinksldjump"/>
          </p:cNvPr>
          <p:cNvSpPr/>
          <p:nvPr/>
        </p:nvSpPr>
        <p:spPr>
          <a:xfrm>
            <a:off x="5867400" y="3276600"/>
            <a:ext cx="10668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rgbClr val="FFFF8F"/>
                </a:solidFill>
                <a:latin typeface="Arial Narrow" charset="0"/>
                <a:ea typeface="ＭＳ Ｐゴシック" charset="0"/>
                <a:cs typeface="Arial" charset="0"/>
              </a:rPr>
              <a:t>African American Involvement</a:t>
            </a:r>
            <a:endParaRPr lang="en-US" sz="1000" b="1" dirty="0">
              <a:solidFill>
                <a:srgbClr val="FFFF8F"/>
              </a:solidFill>
              <a:latin typeface="Arial Narrow" charset="0"/>
              <a:ea typeface="ＭＳ Ｐゴシック" charset="0"/>
              <a:cs typeface="Arial" charset="0"/>
            </a:endParaRPr>
          </a:p>
        </p:txBody>
      </p:sp>
      <p:sp>
        <p:nvSpPr>
          <p:cNvPr id="29" name="Flowchart: Alternate Process 28"/>
          <p:cNvSpPr/>
          <p:nvPr/>
        </p:nvSpPr>
        <p:spPr>
          <a:xfrm>
            <a:off x="2743200" y="381000"/>
            <a:ext cx="3657600" cy="60960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latin typeface="Calibri" charset="0"/>
                <a:ea typeface="ＭＳ Ｐゴシック" charset="0"/>
                <a:cs typeface="Arial" charset="0"/>
              </a:rPr>
              <a:t>The War of Rebellion:</a:t>
            </a:r>
          </a:p>
          <a:p>
            <a:pPr algn="ctr">
              <a:defRPr/>
            </a:pPr>
            <a:r>
              <a:rPr lang="en-US" dirty="0" smtClean="0">
                <a:solidFill>
                  <a:schemeClr val="tx1"/>
                </a:solidFill>
                <a:latin typeface="Calibri" charset="0"/>
                <a:ea typeface="ＭＳ Ｐゴシック" charset="0"/>
                <a:cs typeface="Arial" charset="0"/>
              </a:rPr>
              <a:t>An Exploration of the U.S. </a:t>
            </a:r>
            <a:r>
              <a:rPr lang="en-US" dirty="0">
                <a:solidFill>
                  <a:schemeClr val="tx1"/>
                </a:solidFill>
                <a:latin typeface="Calibri" charset="0"/>
                <a:ea typeface="ＭＳ Ｐゴシック" charset="0"/>
                <a:cs typeface="Arial" charset="0"/>
              </a:rPr>
              <a:t>Civil War</a:t>
            </a:r>
          </a:p>
        </p:txBody>
      </p:sp>
      <p:sp>
        <p:nvSpPr>
          <p:cNvPr id="20" name="Horizontal Scroll 19">
            <a:hlinkClick r:id="rId4" action="ppaction://hlinksldjump"/>
          </p:cNvPr>
          <p:cNvSpPr>
            <a:spLocks noChangeArrowheads="1"/>
          </p:cNvSpPr>
          <p:nvPr/>
        </p:nvSpPr>
        <p:spPr bwMode="auto">
          <a:xfrm>
            <a:off x="3753239" y="2002971"/>
            <a:ext cx="1600200" cy="1295400"/>
          </a:xfrm>
          <a:prstGeom prst="horizontalScroll">
            <a:avLst>
              <a:gd name="adj" fmla="val 12500"/>
            </a:avLst>
          </a:prstGeom>
          <a:solidFill>
            <a:srgbClr val="C4BD97"/>
          </a:solidFill>
          <a:ln w="12700">
            <a:solidFill>
              <a:srgbClr val="595959"/>
            </a:solidFill>
            <a:round/>
            <a:headEnd/>
            <a:tailEnd/>
          </a:ln>
          <a:effectLst>
            <a:outerShdw blurRad="63500" dist="38100" dir="5400000" algn="t" rotWithShape="0">
              <a:srgbClr val="000000">
                <a:alpha val="39999"/>
              </a:srgbClr>
            </a:outerShdw>
          </a:effectLst>
        </p:spPr>
        <p:txBody>
          <a:bodyPr anchor="ctr"/>
          <a:lstStyle/>
          <a:p>
            <a:pPr algn="ctr">
              <a:defRPr/>
            </a:pPr>
            <a:r>
              <a:rPr lang="en-US" sz="1100" b="1" i="1" dirty="0" smtClean="0">
                <a:solidFill>
                  <a:schemeClr val="tx2">
                    <a:lumMod val="60000"/>
                    <a:lumOff val="40000"/>
                  </a:schemeClr>
                </a:solidFill>
                <a:latin typeface="Calibri" charset="0"/>
                <a:cs typeface="Arial" charset="0"/>
              </a:rPr>
              <a:t>Curator Room </a:t>
            </a:r>
            <a:r>
              <a:rPr lang="en-US" sz="1100" b="1" dirty="0" smtClean="0">
                <a:latin typeface="Calibri" charset="0"/>
                <a:cs typeface="Arial" charset="0"/>
              </a:rPr>
              <a:t>Curators: Katie </a:t>
            </a:r>
            <a:r>
              <a:rPr lang="en-US" sz="1100" b="1" dirty="0">
                <a:latin typeface="Calibri" charset="0"/>
                <a:cs typeface="Arial" charset="0"/>
              </a:rPr>
              <a:t>Carson, Katelyn Waller, </a:t>
            </a:r>
            <a:r>
              <a:rPr lang="en-US" sz="1100" b="1" dirty="0" smtClean="0">
                <a:latin typeface="Calibri" charset="0"/>
                <a:cs typeface="Arial" charset="0"/>
              </a:rPr>
              <a:t>Janessa </a:t>
            </a:r>
            <a:r>
              <a:rPr lang="en-US" sz="1100" b="1" dirty="0">
                <a:latin typeface="Calibri" charset="0"/>
                <a:cs typeface="Arial" charset="0"/>
              </a:rPr>
              <a:t>George</a:t>
            </a:r>
          </a:p>
        </p:txBody>
      </p:sp>
      <p:sp>
        <p:nvSpPr>
          <p:cNvPr id="5137" name="AutoShape 17">
            <a:hlinkClick r:id="rId5" action="ppaction://hlinksldjump"/>
          </p:cNvPr>
          <p:cNvSpPr>
            <a:spLocks noChangeArrowheads="1"/>
          </p:cNvSpPr>
          <p:nvPr/>
        </p:nvSpPr>
        <p:spPr bwMode="auto">
          <a:xfrm>
            <a:off x="4191000" y="4800600"/>
            <a:ext cx="762000" cy="914400"/>
          </a:xfrm>
          <a:prstGeom prst="cube">
            <a:avLst>
              <a:gd name="adj" fmla="val 11667"/>
            </a:avLst>
          </a:prstGeom>
          <a:blipFill dpi="0" rotWithShape="1">
            <a:blip r:embed="rId10" cstate="email">
              <a:extLst>
                <a:ext uri="{28A0092B-C50C-407E-A947-70E740481C1C}">
                  <a14:useLocalDpi xmlns:a14="http://schemas.microsoft.com/office/drawing/2010/main" val="0"/>
                </a:ext>
              </a:extLst>
            </a:blip>
            <a:srcRect/>
            <a:stretch>
              <a:fillRect/>
            </a:stretch>
          </a:blipFill>
          <a:ln w="9525">
            <a:solidFill>
              <a:schemeClr val="tx1"/>
            </a:solidFill>
            <a:miter lim="800000"/>
            <a:headEnd/>
            <a:tailEnd/>
          </a:ln>
          <a:effectLst/>
          <a:extLst/>
        </p:spPr>
        <p:txBody>
          <a:bodyPr wrap="none" anchor="ctr"/>
          <a:lstStyle/>
          <a:p>
            <a:pPr algn="ctr">
              <a:defRPr/>
            </a:pPr>
            <a:endParaRPr lang="en-US" sz="1400" dirty="0">
              <a:cs typeface="Arial"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0115"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0116" name="Text Box 4"/>
          <p:cNvSpPr txBox="1">
            <a:spLocks noChangeArrowheads="1"/>
          </p:cNvSpPr>
          <p:nvPr/>
        </p:nvSpPr>
        <p:spPr bwMode="auto">
          <a:xfrm>
            <a:off x="914400" y="2286000"/>
            <a:ext cx="73914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285750" indent="-285750">
              <a:spcBef>
                <a:spcPct val="50000"/>
              </a:spcBef>
              <a:buFont typeface="Arial"/>
              <a:buChar char="•"/>
              <a:defRPr/>
            </a:pPr>
            <a:r>
              <a:rPr lang="en-US" dirty="0" smtClean="0">
                <a:solidFill>
                  <a:schemeClr val="bg1"/>
                </a:solidFill>
                <a:cs typeface="Arial" charset="0"/>
              </a:rPr>
              <a:t>By </a:t>
            </a:r>
            <a:r>
              <a:rPr lang="en-US" dirty="0">
                <a:solidFill>
                  <a:schemeClr val="bg1"/>
                </a:solidFill>
                <a:cs typeface="Arial" charset="0"/>
              </a:rPr>
              <a:t>1860, 90 percent of the nation's manufacturing output came from northern states.</a:t>
            </a:r>
          </a:p>
          <a:p>
            <a:pPr marL="285750" indent="-285750">
              <a:spcBef>
                <a:spcPct val="50000"/>
              </a:spcBef>
              <a:buFont typeface="Arial"/>
              <a:buChar char="•"/>
              <a:defRPr/>
            </a:pPr>
            <a:r>
              <a:rPr lang="en-US" dirty="0" smtClean="0">
                <a:solidFill>
                  <a:schemeClr val="bg1"/>
                </a:solidFill>
                <a:cs typeface="Arial" charset="0"/>
              </a:rPr>
              <a:t>In </a:t>
            </a:r>
            <a:r>
              <a:rPr lang="en-US" dirty="0">
                <a:solidFill>
                  <a:schemeClr val="bg1"/>
                </a:solidFill>
                <a:cs typeface="Arial" charset="0"/>
              </a:rPr>
              <a:t>1860, the North manufactured 97 percent of the country's firearms, 96 percent of its railroad locomotives, 94 percent of its cloth, 93 percent of its pig iron, and over 90 percent of its boots and shoes. The North had twice the density of railroads per square mile</a:t>
            </a:r>
            <a:r>
              <a:rPr lang="en-US" dirty="0" smtClean="0">
                <a:solidFill>
                  <a:schemeClr val="bg1"/>
                </a:solidFill>
                <a:cs typeface="Arial" charset="0"/>
              </a:rPr>
              <a:t>.</a:t>
            </a:r>
          </a:p>
          <a:p>
            <a:pPr marL="285750" indent="-285750">
              <a:spcBef>
                <a:spcPct val="50000"/>
              </a:spcBef>
              <a:buFont typeface="Arial"/>
              <a:buChar char="•"/>
              <a:defRPr/>
            </a:pPr>
            <a:r>
              <a:rPr lang="en-US" dirty="0" smtClean="0">
                <a:solidFill>
                  <a:schemeClr val="bg1"/>
                </a:solidFill>
                <a:cs typeface="Arial" charset="0"/>
              </a:rPr>
              <a:t>The </a:t>
            </a:r>
            <a:r>
              <a:rPr lang="en-US" dirty="0">
                <a:solidFill>
                  <a:schemeClr val="bg1"/>
                </a:solidFill>
                <a:cs typeface="Arial" charset="0"/>
              </a:rPr>
              <a:t>North produced 17 times more cotton and woolen textiles than the South, 30 times more leather goods, 20 times more pig iron, and 32 times more firearms. The North produced 3,200 firearms to every 100 produced in the South. </a:t>
            </a:r>
          </a:p>
        </p:txBody>
      </p:sp>
      <p:sp>
        <p:nvSpPr>
          <p:cNvPr id="90117"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1509" name="Rectangle 6"/>
          <p:cNvSpPr>
            <a:spLocks noGrp="1" noChangeArrowheads="1"/>
          </p:cNvSpPr>
          <p:nvPr>
            <p:ph type="title" idx="4294967295"/>
          </p:nvPr>
        </p:nvSpPr>
        <p:spPr>
          <a:xfrm>
            <a:off x="609600" y="762000"/>
            <a:ext cx="5257800" cy="762000"/>
          </a:xfrm>
          <a:noFill/>
        </p:spPr>
        <p:txBody>
          <a:bodyPr anchor="t"/>
          <a:lstStyle/>
          <a:p>
            <a:r>
              <a:rPr lang="en-US" sz="4000" dirty="0" smtClean="0">
                <a:solidFill>
                  <a:schemeClr val="bg1"/>
                </a:solidFill>
                <a:latin typeface="Calibri" charset="0"/>
              </a:rPr>
              <a:t>Manufactured Products</a:t>
            </a:r>
            <a:endParaRPr lang="en-US" sz="4000" dirty="0">
              <a:solidFill>
                <a:schemeClr val="bg1"/>
              </a:solidFill>
              <a:latin typeface="Calibri" charset="0"/>
            </a:endParaRPr>
          </a:p>
        </p:txBody>
      </p:sp>
      <p:sp>
        <p:nvSpPr>
          <p:cNvPr id="90119" name="Rectangle 7"/>
          <p:cNvSpPr>
            <a:spLocks noChangeArrowheads="1"/>
          </p:cNvSpPr>
          <p:nvPr/>
        </p:nvSpPr>
        <p:spPr bwMode="auto">
          <a:xfrm>
            <a:off x="6019800" y="304800"/>
            <a:ext cx="2819400" cy="16002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cs typeface="Arial" charset="0"/>
            </a:endParaRPr>
          </a:p>
        </p:txBody>
      </p:sp>
      <p:sp>
        <p:nvSpPr>
          <p:cNvPr id="90120"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blurRad="63500" dist="80822" dir="1168242" sx="125000" sy="125000" algn="br" rotWithShape="0">
                    <a:srgbClr val="4D1715">
                      <a:alpha val="74998"/>
                    </a:srgbClr>
                  </a:outerShdw>
                </a:effectLst>
              </a14:hiddenEffects>
            </a:ext>
          </a:extLst>
        </p:spPr>
        <p:txBody>
          <a:bodyPr wrap="none" anchor="ctr"/>
          <a:lstStyle/>
          <a:p>
            <a:pPr algn="ctr">
              <a:defRPr/>
            </a:pPr>
            <a:r>
              <a:rPr lang="en-US" sz="1400">
                <a:cs typeface="Arial" charset="0"/>
              </a:rPr>
              <a:t>Back to Room 1</a:t>
            </a:r>
          </a:p>
        </p:txBody>
      </p:sp>
      <p:pic>
        <p:nvPicPr>
          <p:cNvPr id="2" name="Picture 1"/>
          <p:cNvPicPr>
            <a:picLocks noChangeAspect="1"/>
          </p:cNvPicPr>
          <p:nvPr/>
        </p:nvPicPr>
        <p:blipFill>
          <a:blip r:embed="rId3"/>
          <a:stretch>
            <a:fillRect/>
          </a:stretch>
        </p:blipFill>
        <p:spPr>
          <a:xfrm>
            <a:off x="6172200" y="457200"/>
            <a:ext cx="2508945" cy="130281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1139"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1140" name="Text Box 4"/>
          <p:cNvSpPr txBox="1">
            <a:spLocks noChangeArrowheads="1"/>
          </p:cNvSpPr>
          <p:nvPr/>
        </p:nvSpPr>
        <p:spPr bwMode="auto">
          <a:xfrm>
            <a:off x="838200" y="2669738"/>
            <a:ext cx="73914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smtClean="0">
                <a:solidFill>
                  <a:schemeClr val="bg1"/>
                </a:solidFill>
                <a:cs typeface="Arial" charset="0"/>
              </a:rPr>
              <a:t>This </a:t>
            </a:r>
            <a:r>
              <a:rPr lang="en-US" dirty="0">
                <a:solidFill>
                  <a:schemeClr val="bg1"/>
                </a:solidFill>
                <a:cs typeface="Arial" charset="0"/>
              </a:rPr>
              <a:t>is a photo of famous Confederate general “Stonewall” Jackson. Thomas J. Jackson was born on January 21, 1824, and died on May 10, 1863. He is the most well known Civil War general after Robert E. Lee. Jackson is said to be one of the best tactical commanders in United States history. Jackson earned his nickname “Stonewall” during the first battle of Bull Run. It is said that during battle Southern general Barnard Bee shouted: “"There is Jackson standing like a stone wall. Let us determine to die here, and we will conquer. Rally behind the Virginians!", and thus the name “Stonewall” stuck.</a:t>
            </a:r>
          </a:p>
        </p:txBody>
      </p:sp>
      <p:sp>
        <p:nvSpPr>
          <p:cNvPr id="91141"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3" name="Rectangle 6"/>
          <p:cNvSpPr>
            <a:spLocks noGrp="1" noChangeArrowheads="1"/>
          </p:cNvSpPr>
          <p:nvPr>
            <p:ph type="title" idx="4294967295"/>
          </p:nvPr>
        </p:nvSpPr>
        <p:spPr>
          <a:xfrm>
            <a:off x="609600" y="762000"/>
            <a:ext cx="5257800" cy="762000"/>
          </a:xfrm>
          <a:noFill/>
        </p:spPr>
        <p:txBody>
          <a:bodyPr anchor="t"/>
          <a:lstStyle/>
          <a:p>
            <a:pPr algn="l"/>
            <a:r>
              <a:rPr lang="en-US" sz="4000" dirty="0" smtClean="0">
                <a:solidFill>
                  <a:schemeClr val="bg1"/>
                </a:solidFill>
                <a:latin typeface="Calibri" charset="0"/>
              </a:rPr>
              <a:t>Stonewall Jackson</a:t>
            </a:r>
            <a:endParaRPr lang="en-US" dirty="0">
              <a:solidFill>
                <a:schemeClr val="bg1"/>
              </a:solidFill>
              <a:latin typeface="Calibri" charset="0"/>
            </a:endParaRPr>
          </a:p>
        </p:txBody>
      </p:sp>
      <p:sp>
        <p:nvSpPr>
          <p:cNvPr id="91143" name="Rectangle 7"/>
          <p:cNvSpPr>
            <a:spLocks noChangeArrowheads="1"/>
          </p:cNvSpPr>
          <p:nvPr/>
        </p:nvSpPr>
        <p:spPr bwMode="auto">
          <a:xfrm>
            <a:off x="6629400" y="381000"/>
            <a:ext cx="2133600" cy="1524000"/>
          </a:xfrm>
          <a:prstGeom prst="rect">
            <a:avLst/>
          </a:prstGeom>
          <a:blipFill dpi="0" rotWithShape="1">
            <a:blip r:embed="rId2" cstate="email">
              <a:extLst>
                <a:ext uri="{28A0092B-C50C-407E-A947-70E740481C1C}">
                  <a14:useLocalDpi xmlns:a14="http://schemas.microsoft.com/office/drawing/2010/main" val="0"/>
                </a:ext>
              </a:extLst>
            </a:blip>
            <a:srcRect/>
            <a:stretch>
              <a:fillRect/>
            </a:stretch>
          </a:blipFill>
          <a:ln w="76200">
            <a:solidFill>
              <a:srgbClr val="C4BD97"/>
            </a:solidFill>
            <a:miter lim="800000"/>
            <a:headEnd/>
            <a:tailEnd/>
          </a:ln>
          <a:effectLst/>
          <a:extLst/>
        </p:spPr>
        <p:txBody>
          <a:bodyPr wrap="none" anchor="ctr"/>
          <a:lstStyle/>
          <a:p>
            <a:pPr algn="ctr">
              <a:defRPr/>
            </a:pPr>
            <a:endParaRPr lang="en-US" dirty="0">
              <a:cs typeface="Arial" charset="0"/>
            </a:endParaRPr>
          </a:p>
        </p:txBody>
      </p:sp>
      <p:sp>
        <p:nvSpPr>
          <p:cNvPr id="91144" name="AutoShape 8">
            <a:hlinkClick r:id="rId3"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blurRad="63500" dist="80822" dir="1168242" sx="125000" sy="125000" algn="br" rotWithShape="0">
                    <a:srgbClr val="4D1715">
                      <a:alpha val="74998"/>
                    </a:srgbClr>
                  </a:outerShdw>
                </a:effectLst>
              </a14:hiddenEffects>
            </a:ext>
          </a:extLst>
        </p:spPr>
        <p:txBody>
          <a:bodyPr wrap="none" anchor="ctr"/>
          <a:lstStyle/>
          <a:p>
            <a:pPr algn="ctr">
              <a:defRPr/>
            </a:pPr>
            <a:r>
              <a:rPr lang="en-US" sz="1400">
                <a:cs typeface="Arial" charset="0"/>
              </a:rPr>
              <a:t>Back to Room 2</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2163" name="AutoShape 3"/>
          <p:cNvSpPr>
            <a:spLocks noChangeArrowheads="1"/>
          </p:cNvSpPr>
          <p:nvPr/>
        </p:nvSpPr>
        <p:spPr bwMode="auto">
          <a:xfrm>
            <a:off x="76200" y="1905000"/>
            <a:ext cx="8991600" cy="4188008"/>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2164" name="Text Box 4"/>
          <p:cNvSpPr txBox="1">
            <a:spLocks noChangeArrowheads="1"/>
          </p:cNvSpPr>
          <p:nvPr/>
        </p:nvSpPr>
        <p:spPr bwMode="auto">
          <a:xfrm>
            <a:off x="342900" y="1984191"/>
            <a:ext cx="8801100"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smtClean="0">
                <a:solidFill>
                  <a:schemeClr val="bg1"/>
                </a:solidFill>
                <a:cs typeface="Arial" charset="0"/>
              </a:rPr>
              <a:t>The first issue of paper money released by the Confederate </a:t>
            </a:r>
            <a:r>
              <a:rPr lang="en-US" dirty="0">
                <a:solidFill>
                  <a:schemeClr val="bg1"/>
                </a:solidFill>
                <a:cs typeface="Arial" charset="0"/>
              </a:rPr>
              <a:t>States of America </a:t>
            </a:r>
            <a:r>
              <a:rPr lang="en-US" dirty="0" smtClean="0">
                <a:solidFill>
                  <a:schemeClr val="bg1"/>
                </a:solidFill>
                <a:cs typeface="Arial" charset="0"/>
              </a:rPr>
              <a:t>took place in </a:t>
            </a:r>
            <a:r>
              <a:rPr lang="en-US" dirty="0">
                <a:solidFill>
                  <a:schemeClr val="bg1"/>
                </a:solidFill>
                <a:cs typeface="Arial" charset="0"/>
              </a:rPr>
              <a:t>April, </a:t>
            </a:r>
            <a:r>
              <a:rPr lang="en-US" dirty="0" smtClean="0">
                <a:solidFill>
                  <a:schemeClr val="bg1"/>
                </a:solidFill>
                <a:cs typeface="Arial" charset="0"/>
              </a:rPr>
              <a:t>1861. Unlike today’s money they were Demand Notes meaning they were non-interest bearing.</a:t>
            </a:r>
            <a:endParaRPr lang="en-US" dirty="0">
              <a:solidFill>
                <a:schemeClr val="bg1"/>
              </a:solidFill>
              <a:cs typeface="Arial" charset="0"/>
            </a:endParaRPr>
          </a:p>
          <a:p>
            <a:pPr>
              <a:spcBef>
                <a:spcPct val="50000"/>
              </a:spcBef>
              <a:defRPr/>
            </a:pPr>
            <a:r>
              <a:rPr lang="en-US" dirty="0">
                <a:solidFill>
                  <a:schemeClr val="bg1"/>
                </a:solidFill>
                <a:cs typeface="Arial" charset="0"/>
              </a:rPr>
              <a:t>The </a:t>
            </a:r>
            <a:r>
              <a:rPr lang="en-US" dirty="0" smtClean="0">
                <a:solidFill>
                  <a:schemeClr val="bg1"/>
                </a:solidFill>
                <a:cs typeface="Arial" charset="0"/>
              </a:rPr>
              <a:t>Confederacy never issued coins due to the scarcity of metal. As a compromise 70 different paper notes were issued between 1861-1865. The total </a:t>
            </a:r>
            <a:r>
              <a:rPr lang="en-US" dirty="0">
                <a:solidFill>
                  <a:schemeClr val="bg1"/>
                </a:solidFill>
                <a:cs typeface="Arial" charset="0"/>
              </a:rPr>
              <a:t>amount of currency issued </a:t>
            </a:r>
            <a:r>
              <a:rPr lang="en-US" dirty="0" smtClean="0">
                <a:solidFill>
                  <a:schemeClr val="bg1"/>
                </a:solidFill>
                <a:cs typeface="Arial" charset="0"/>
              </a:rPr>
              <a:t>in this time </a:t>
            </a:r>
            <a:r>
              <a:rPr lang="en-US" dirty="0">
                <a:solidFill>
                  <a:schemeClr val="bg1"/>
                </a:solidFill>
                <a:cs typeface="Arial" charset="0"/>
              </a:rPr>
              <a:t>totaled $1.7 billion. </a:t>
            </a:r>
            <a:endParaRPr lang="en-US" dirty="0" smtClean="0">
              <a:solidFill>
                <a:schemeClr val="bg1"/>
              </a:solidFill>
              <a:cs typeface="Arial" charset="0"/>
            </a:endParaRPr>
          </a:p>
          <a:p>
            <a:pPr>
              <a:spcBef>
                <a:spcPct val="50000"/>
              </a:spcBef>
              <a:defRPr/>
            </a:pPr>
            <a:r>
              <a:rPr lang="en-US" dirty="0" smtClean="0">
                <a:solidFill>
                  <a:schemeClr val="bg1"/>
                </a:solidFill>
                <a:cs typeface="Arial" charset="0"/>
              </a:rPr>
              <a:t>Confederate notes are designed with pictures </a:t>
            </a:r>
            <a:r>
              <a:rPr lang="en-US" dirty="0">
                <a:solidFill>
                  <a:schemeClr val="bg1"/>
                </a:solidFill>
                <a:cs typeface="Arial" charset="0"/>
              </a:rPr>
              <a:t>of mythological Greek gods and </a:t>
            </a:r>
            <a:r>
              <a:rPr lang="en-US" dirty="0" smtClean="0">
                <a:solidFill>
                  <a:schemeClr val="bg1"/>
                </a:solidFill>
                <a:cs typeface="Arial" charset="0"/>
              </a:rPr>
              <a:t>goddesses. </a:t>
            </a:r>
            <a:r>
              <a:rPr lang="en-US" dirty="0">
                <a:solidFill>
                  <a:schemeClr val="bg1"/>
                </a:solidFill>
                <a:cs typeface="Arial" charset="0"/>
              </a:rPr>
              <a:t>Images of slaves, ships, railroad trains, animals, state </a:t>
            </a:r>
            <a:r>
              <a:rPr lang="en-US" dirty="0" smtClean="0">
                <a:solidFill>
                  <a:schemeClr val="bg1"/>
                </a:solidFill>
                <a:cs typeface="Arial" charset="0"/>
              </a:rPr>
              <a:t>capitols </a:t>
            </a:r>
            <a:r>
              <a:rPr lang="en-US" dirty="0">
                <a:solidFill>
                  <a:schemeClr val="bg1"/>
                </a:solidFill>
                <a:cs typeface="Arial" charset="0"/>
              </a:rPr>
              <a:t>were also used.</a:t>
            </a:r>
          </a:p>
          <a:p>
            <a:pPr>
              <a:spcBef>
                <a:spcPct val="50000"/>
              </a:spcBef>
              <a:defRPr/>
            </a:pPr>
            <a:r>
              <a:rPr lang="en-US" dirty="0" smtClean="0">
                <a:solidFill>
                  <a:schemeClr val="bg1"/>
                </a:solidFill>
                <a:cs typeface="Arial" charset="0"/>
              </a:rPr>
              <a:t>At first after the Civil </a:t>
            </a:r>
            <a:r>
              <a:rPr lang="en-US" dirty="0">
                <a:solidFill>
                  <a:schemeClr val="bg1"/>
                </a:solidFill>
                <a:cs typeface="Arial" charset="0"/>
              </a:rPr>
              <a:t>War, Confederate currency was </a:t>
            </a:r>
            <a:r>
              <a:rPr lang="en-US" dirty="0" smtClean="0">
                <a:solidFill>
                  <a:schemeClr val="bg1"/>
                </a:solidFill>
                <a:cs typeface="Arial" charset="0"/>
              </a:rPr>
              <a:t>accepted for exchange and had </a:t>
            </a:r>
            <a:r>
              <a:rPr lang="en-US" dirty="0">
                <a:solidFill>
                  <a:schemeClr val="bg1"/>
                </a:solidFill>
                <a:cs typeface="Arial" charset="0"/>
              </a:rPr>
              <a:t>high purchasing power. </a:t>
            </a:r>
            <a:r>
              <a:rPr lang="en-US" dirty="0" smtClean="0">
                <a:solidFill>
                  <a:schemeClr val="bg1"/>
                </a:solidFill>
                <a:cs typeface="Arial" charset="0"/>
              </a:rPr>
              <a:t>Soon after, Confederate </a:t>
            </a:r>
            <a:r>
              <a:rPr lang="en-US" dirty="0">
                <a:solidFill>
                  <a:schemeClr val="bg1"/>
                </a:solidFill>
                <a:cs typeface="Arial" charset="0"/>
              </a:rPr>
              <a:t>currency became </a:t>
            </a:r>
            <a:r>
              <a:rPr lang="en-US" dirty="0" smtClean="0">
                <a:solidFill>
                  <a:schemeClr val="bg1"/>
                </a:solidFill>
                <a:cs typeface="Arial" charset="0"/>
              </a:rPr>
              <a:t>valueless. </a:t>
            </a:r>
            <a:r>
              <a:rPr lang="en-US" dirty="0">
                <a:solidFill>
                  <a:schemeClr val="bg1"/>
                </a:solidFill>
                <a:cs typeface="Arial" charset="0"/>
              </a:rPr>
              <a:t>Some notes were destroyed as waste paper, some were hoarded out of sentiment or futile hope, and some were preserved as curios. </a:t>
            </a:r>
          </a:p>
        </p:txBody>
      </p:sp>
      <p:sp>
        <p:nvSpPr>
          <p:cNvPr id="92165" name="AutoShape 5"/>
          <p:cNvSpPr>
            <a:spLocks noChangeArrowheads="1"/>
          </p:cNvSpPr>
          <p:nvPr/>
        </p:nvSpPr>
        <p:spPr bwMode="auto">
          <a:xfrm>
            <a:off x="381000" y="651588"/>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3557" name="Rectangle 6"/>
          <p:cNvSpPr>
            <a:spLocks noGrp="1" noChangeArrowheads="1"/>
          </p:cNvSpPr>
          <p:nvPr>
            <p:ph type="title" idx="4294967295"/>
          </p:nvPr>
        </p:nvSpPr>
        <p:spPr>
          <a:xfrm>
            <a:off x="609600" y="762000"/>
            <a:ext cx="5257800" cy="762000"/>
          </a:xfrm>
          <a:noFill/>
        </p:spPr>
        <p:txBody>
          <a:bodyPr anchor="t"/>
          <a:lstStyle/>
          <a:p>
            <a:pPr algn="l"/>
            <a:r>
              <a:rPr lang="en-US" sz="4000" dirty="0" smtClean="0">
                <a:solidFill>
                  <a:schemeClr val="bg1"/>
                </a:solidFill>
                <a:latin typeface="Calibri" charset="0"/>
              </a:rPr>
              <a:t>Confederate Money</a:t>
            </a:r>
            <a:endParaRPr lang="en-US" dirty="0">
              <a:solidFill>
                <a:schemeClr val="bg1"/>
              </a:solidFill>
              <a:latin typeface="Calibri" charset="0"/>
            </a:endParaRPr>
          </a:p>
        </p:txBody>
      </p:sp>
      <p:sp>
        <p:nvSpPr>
          <p:cNvPr id="92167" name="Rectangle 7"/>
          <p:cNvSpPr>
            <a:spLocks noChangeArrowheads="1"/>
          </p:cNvSpPr>
          <p:nvPr/>
        </p:nvSpPr>
        <p:spPr bwMode="auto">
          <a:xfrm>
            <a:off x="6629400" y="228600"/>
            <a:ext cx="2133600" cy="1524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76200">
            <a:solidFill>
              <a:srgbClr val="C4BD97"/>
            </a:solidFill>
            <a:miter lim="800000"/>
            <a:headEnd/>
            <a:tailEnd/>
          </a:ln>
          <a:effectLst/>
          <a:extLst/>
        </p:spPr>
        <p:txBody>
          <a:bodyPr wrap="none" anchor="ctr"/>
          <a:lstStyle/>
          <a:p>
            <a:pPr algn="ctr">
              <a:defRPr/>
            </a:pPr>
            <a:endParaRPr lang="en-US" dirty="0">
              <a:cs typeface="Arial" charset="0"/>
            </a:endParaRPr>
          </a:p>
        </p:txBody>
      </p:sp>
      <p:sp>
        <p:nvSpPr>
          <p:cNvPr id="92168" name="AutoShape 8">
            <a:hlinkClick r:id="rId3"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blurRad="63500" dist="80822" dir="1168242" sx="125000" sy="125000" algn="br" rotWithShape="0">
                    <a:srgbClr val="4D1715">
                      <a:alpha val="74998"/>
                    </a:srgbClr>
                  </a:outerShdw>
                </a:effectLst>
              </a14:hiddenEffects>
            </a:ext>
          </a:extLst>
        </p:spPr>
        <p:txBody>
          <a:bodyPr wrap="none" anchor="ctr"/>
          <a:lstStyle/>
          <a:p>
            <a:pPr algn="ctr">
              <a:defRPr/>
            </a:pPr>
            <a:r>
              <a:rPr lang="en-US" sz="1400">
                <a:cs typeface="Arial" charset="0"/>
              </a:rPr>
              <a:t>Back to Room 2</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3187" name="AutoShape 3"/>
          <p:cNvSpPr>
            <a:spLocks noChangeArrowheads="1"/>
          </p:cNvSpPr>
          <p:nvPr/>
        </p:nvSpPr>
        <p:spPr bwMode="auto">
          <a:xfrm>
            <a:off x="381000" y="1828799"/>
            <a:ext cx="8382000" cy="4323517"/>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3188" name="Text Box 4"/>
          <p:cNvSpPr txBox="1">
            <a:spLocks noChangeArrowheads="1"/>
          </p:cNvSpPr>
          <p:nvPr/>
        </p:nvSpPr>
        <p:spPr bwMode="auto">
          <a:xfrm>
            <a:off x="762000" y="1905000"/>
            <a:ext cx="73914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smtClean="0">
                <a:solidFill>
                  <a:schemeClr val="bg1"/>
                </a:solidFill>
              </a:rPr>
              <a:t>The </a:t>
            </a:r>
            <a:r>
              <a:rPr lang="en-US" dirty="0">
                <a:solidFill>
                  <a:schemeClr val="bg1"/>
                </a:solidFill>
              </a:rPr>
              <a:t>typical uniform of the Confederate soldier was a forage or slouch hat, gray or butternut wool shell jacket, gray, butternut, or blue trousers, and brogans. </a:t>
            </a:r>
            <a:endParaRPr lang="en-US" dirty="0" smtClean="0">
              <a:solidFill>
                <a:schemeClr val="bg1"/>
              </a:solidFill>
            </a:endParaRPr>
          </a:p>
          <a:p>
            <a:pPr>
              <a:spcBef>
                <a:spcPct val="50000"/>
              </a:spcBef>
              <a:defRPr/>
            </a:pPr>
            <a:r>
              <a:rPr lang="en-US" dirty="0" smtClean="0">
                <a:solidFill>
                  <a:schemeClr val="bg1"/>
                </a:solidFill>
              </a:rPr>
              <a:t>- Forage caps differed in:</a:t>
            </a:r>
          </a:p>
          <a:p>
            <a:pPr marL="742950" lvl="1" indent="-285750">
              <a:spcBef>
                <a:spcPct val="50000"/>
              </a:spcBef>
              <a:buFontTx/>
              <a:buChar char="-"/>
              <a:defRPr/>
            </a:pPr>
            <a:r>
              <a:rPr lang="en-US" dirty="0" smtClean="0">
                <a:solidFill>
                  <a:schemeClr val="bg1"/>
                </a:solidFill>
              </a:rPr>
              <a:t>Color</a:t>
            </a:r>
          </a:p>
          <a:p>
            <a:pPr marL="742950" lvl="1" indent="-285750">
              <a:spcBef>
                <a:spcPct val="50000"/>
              </a:spcBef>
              <a:buFontTx/>
              <a:buChar char="-"/>
              <a:defRPr/>
            </a:pPr>
            <a:r>
              <a:rPr lang="en-US" dirty="0" smtClean="0">
                <a:solidFill>
                  <a:schemeClr val="bg1"/>
                </a:solidFill>
              </a:rPr>
              <a:t>Material</a:t>
            </a:r>
          </a:p>
          <a:p>
            <a:pPr marL="742950" lvl="1" indent="-285750">
              <a:spcBef>
                <a:spcPct val="50000"/>
              </a:spcBef>
              <a:buFontTx/>
              <a:buChar char="-"/>
              <a:defRPr/>
            </a:pPr>
            <a:r>
              <a:rPr lang="en-US" dirty="0" smtClean="0">
                <a:solidFill>
                  <a:schemeClr val="bg1"/>
                </a:solidFill>
              </a:rPr>
              <a:t>Marking dependent on rank</a:t>
            </a:r>
          </a:p>
          <a:p>
            <a:pPr>
              <a:spcBef>
                <a:spcPct val="50000"/>
              </a:spcBef>
              <a:defRPr/>
            </a:pPr>
            <a:r>
              <a:rPr lang="en-US" dirty="0" smtClean="0">
                <a:solidFill>
                  <a:schemeClr val="bg1"/>
                </a:solidFill>
              </a:rPr>
              <a:t>- </a:t>
            </a:r>
            <a:r>
              <a:rPr lang="en-US" dirty="0">
                <a:solidFill>
                  <a:schemeClr val="bg1"/>
                </a:solidFill>
              </a:rPr>
              <a:t>Brogan: a heavy, ankle-high shoe or boot</a:t>
            </a:r>
            <a:endParaRPr lang="en-US" dirty="0" smtClean="0">
              <a:solidFill>
                <a:schemeClr val="bg1"/>
              </a:solidFill>
            </a:endParaRPr>
          </a:p>
          <a:p>
            <a:pPr>
              <a:spcBef>
                <a:spcPct val="50000"/>
              </a:spcBef>
              <a:defRPr/>
            </a:pPr>
            <a:r>
              <a:rPr lang="en-US" dirty="0" smtClean="0">
                <a:solidFill>
                  <a:schemeClr val="bg1"/>
                </a:solidFill>
              </a:rPr>
              <a:t>A </a:t>
            </a:r>
            <a:r>
              <a:rPr lang="en-US" dirty="0">
                <a:solidFill>
                  <a:schemeClr val="bg1"/>
                </a:solidFill>
              </a:rPr>
              <a:t>haversack was used to carry personal items. Confederate soldiers usually traveled lighter than their Union counterparts; instead of a knapsack, they typically carried their bedding rolled in their blanket and slung across one shoulder.</a:t>
            </a:r>
            <a:endParaRPr lang="en-US" dirty="0">
              <a:solidFill>
                <a:schemeClr val="bg1"/>
              </a:solidFill>
              <a:cs typeface="Arial" charset="0"/>
            </a:endParaRPr>
          </a:p>
        </p:txBody>
      </p:sp>
      <p:sp>
        <p:nvSpPr>
          <p:cNvPr id="93189" name="AutoShape 5"/>
          <p:cNvSpPr>
            <a:spLocks noChangeArrowheads="1"/>
          </p:cNvSpPr>
          <p:nvPr/>
        </p:nvSpPr>
        <p:spPr bwMode="auto">
          <a:xfrm>
            <a:off x="381000" y="3810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4581" name="Rectangle 6"/>
          <p:cNvSpPr>
            <a:spLocks noGrp="1" noChangeArrowheads="1"/>
          </p:cNvSpPr>
          <p:nvPr>
            <p:ph type="title" idx="4294967295"/>
          </p:nvPr>
        </p:nvSpPr>
        <p:spPr>
          <a:xfrm>
            <a:off x="609600" y="533400"/>
            <a:ext cx="5257800" cy="762000"/>
          </a:xfrm>
          <a:noFill/>
        </p:spPr>
        <p:txBody>
          <a:bodyPr anchor="t"/>
          <a:lstStyle/>
          <a:p>
            <a:pPr algn="l"/>
            <a:r>
              <a:rPr lang="en-US" sz="4000" dirty="0" smtClean="0">
                <a:solidFill>
                  <a:schemeClr val="bg1"/>
                </a:solidFill>
                <a:latin typeface="Calibri" charset="0"/>
              </a:rPr>
              <a:t>Confederate Uniform</a:t>
            </a:r>
            <a:endParaRPr lang="en-US" dirty="0">
              <a:solidFill>
                <a:schemeClr val="bg1"/>
              </a:solidFill>
              <a:latin typeface="Calibri" charset="0"/>
            </a:endParaRPr>
          </a:p>
        </p:txBody>
      </p:sp>
      <p:sp>
        <p:nvSpPr>
          <p:cNvPr id="93191" name="Rectangle 7"/>
          <p:cNvSpPr>
            <a:spLocks noChangeArrowheads="1"/>
          </p:cNvSpPr>
          <p:nvPr/>
        </p:nvSpPr>
        <p:spPr bwMode="auto">
          <a:xfrm>
            <a:off x="6629400" y="152400"/>
            <a:ext cx="2133600" cy="1524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76200">
            <a:solidFill>
              <a:srgbClr val="C4BD97"/>
            </a:solidFill>
            <a:miter lim="800000"/>
            <a:headEnd/>
            <a:tailEnd/>
          </a:ln>
          <a:effectLst/>
          <a:extLst/>
        </p:spPr>
        <p:txBody>
          <a:bodyPr wrap="none" anchor="ctr"/>
          <a:lstStyle/>
          <a:p>
            <a:pPr algn="ctr">
              <a:defRPr/>
            </a:pPr>
            <a:endParaRPr lang="en-US" dirty="0">
              <a:cs typeface="Arial" charset="0"/>
            </a:endParaRPr>
          </a:p>
        </p:txBody>
      </p:sp>
      <p:sp>
        <p:nvSpPr>
          <p:cNvPr id="93192" name="AutoShape 8">
            <a:hlinkClick r:id="rId3"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blurRad="63500" dist="80822" dir="1168242" sx="125000" sy="125000" algn="br" rotWithShape="0">
                    <a:srgbClr val="4D1715">
                      <a:alpha val="74998"/>
                    </a:srgbClr>
                  </a:outerShdw>
                </a:effectLst>
              </a14:hiddenEffects>
            </a:ext>
          </a:extLst>
        </p:spPr>
        <p:txBody>
          <a:bodyPr wrap="none" anchor="ctr"/>
          <a:lstStyle/>
          <a:p>
            <a:pPr algn="ctr">
              <a:defRPr/>
            </a:pPr>
            <a:r>
              <a:rPr lang="en-US" sz="1400">
                <a:cs typeface="Arial" charset="0"/>
              </a:rPr>
              <a:t>Back to Room 2</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4211" name="AutoShape 3"/>
          <p:cNvSpPr>
            <a:spLocks noChangeArrowheads="1"/>
          </p:cNvSpPr>
          <p:nvPr/>
        </p:nvSpPr>
        <p:spPr bwMode="auto">
          <a:xfrm>
            <a:off x="0" y="1600200"/>
            <a:ext cx="9144000" cy="46482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4212" name="Text Box 4"/>
          <p:cNvSpPr txBox="1">
            <a:spLocks noChangeArrowheads="1"/>
          </p:cNvSpPr>
          <p:nvPr/>
        </p:nvSpPr>
        <p:spPr bwMode="auto">
          <a:xfrm>
            <a:off x="381000" y="1609725"/>
            <a:ext cx="8839200" cy="799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700" dirty="0" smtClean="0">
                <a:solidFill>
                  <a:schemeClr val="bg1"/>
                </a:solidFill>
                <a:cs typeface="Arial" charset="0"/>
              </a:rPr>
              <a:t>The </a:t>
            </a:r>
            <a:r>
              <a:rPr lang="en-US" sz="1700" dirty="0">
                <a:solidFill>
                  <a:schemeClr val="bg1"/>
                </a:solidFill>
                <a:cs typeface="Arial" charset="0"/>
              </a:rPr>
              <a:t>Underground </a:t>
            </a:r>
            <a:r>
              <a:rPr lang="en-US" sz="1700" dirty="0" smtClean="0">
                <a:solidFill>
                  <a:schemeClr val="bg1"/>
                </a:solidFill>
                <a:cs typeface="Arial" charset="0"/>
              </a:rPr>
              <a:t>Railroad was </a:t>
            </a:r>
            <a:r>
              <a:rPr lang="en-US" sz="1700" dirty="0">
                <a:solidFill>
                  <a:schemeClr val="bg1"/>
                </a:solidFill>
                <a:cs typeface="Arial" charset="0"/>
              </a:rPr>
              <a:t>a vast network of people who helped fugitive slaves escape to the North and to </a:t>
            </a:r>
            <a:r>
              <a:rPr lang="en-US" sz="1700" dirty="0" smtClean="0">
                <a:solidFill>
                  <a:schemeClr val="bg1"/>
                </a:solidFill>
                <a:cs typeface="Arial" charset="0"/>
              </a:rPr>
              <a:t>Canada. It was not an actual railway or </a:t>
            </a:r>
            <a:r>
              <a:rPr lang="en-US" sz="1700" dirty="0">
                <a:solidFill>
                  <a:schemeClr val="bg1"/>
                </a:solidFill>
                <a:cs typeface="Arial" charset="0"/>
              </a:rPr>
              <a:t>run by </a:t>
            </a:r>
            <a:r>
              <a:rPr lang="en-US" sz="1700" dirty="0" smtClean="0">
                <a:solidFill>
                  <a:schemeClr val="bg1"/>
                </a:solidFill>
                <a:cs typeface="Arial" charset="0"/>
              </a:rPr>
              <a:t>an organization. It </a:t>
            </a:r>
            <a:r>
              <a:rPr lang="en-US" sz="1700" dirty="0">
                <a:solidFill>
                  <a:schemeClr val="bg1"/>
                </a:solidFill>
                <a:cs typeface="Arial" charset="0"/>
              </a:rPr>
              <a:t>consisted of many </a:t>
            </a:r>
            <a:r>
              <a:rPr lang="en-US" sz="1700" dirty="0" smtClean="0">
                <a:solidFill>
                  <a:schemeClr val="bg1"/>
                </a:solidFill>
                <a:cs typeface="Arial" charset="0"/>
              </a:rPr>
              <a:t>individuals, some whites </a:t>
            </a:r>
            <a:r>
              <a:rPr lang="en-US" sz="1700" dirty="0">
                <a:solidFill>
                  <a:schemeClr val="bg1"/>
                </a:solidFill>
                <a:cs typeface="Arial" charset="0"/>
              </a:rPr>
              <a:t>but </a:t>
            </a:r>
            <a:r>
              <a:rPr lang="en-US" sz="1700" dirty="0" smtClean="0">
                <a:solidFill>
                  <a:schemeClr val="bg1"/>
                </a:solidFill>
                <a:cs typeface="Arial" charset="0"/>
              </a:rPr>
              <a:t>predominantly black. Those involved were only aware </a:t>
            </a:r>
            <a:r>
              <a:rPr lang="en-US" sz="1700" dirty="0">
                <a:solidFill>
                  <a:schemeClr val="bg1"/>
                </a:solidFill>
                <a:cs typeface="Arial" charset="0"/>
              </a:rPr>
              <a:t>of the local efforts to aid fugitives and not of the overall operation. </a:t>
            </a:r>
            <a:r>
              <a:rPr lang="en-US" sz="1700" dirty="0" smtClean="0">
                <a:solidFill>
                  <a:schemeClr val="bg1"/>
                </a:solidFill>
                <a:cs typeface="Arial" charset="0"/>
              </a:rPr>
              <a:t>This effectively </a:t>
            </a:r>
            <a:r>
              <a:rPr lang="en-US" sz="1700" dirty="0">
                <a:solidFill>
                  <a:schemeClr val="bg1"/>
                </a:solidFill>
                <a:cs typeface="Arial" charset="0"/>
              </a:rPr>
              <a:t>moved hundreds of slaves northward each </a:t>
            </a:r>
            <a:r>
              <a:rPr lang="en-US" sz="1700" dirty="0" smtClean="0">
                <a:solidFill>
                  <a:schemeClr val="bg1"/>
                </a:solidFill>
                <a:cs typeface="Arial" charset="0"/>
              </a:rPr>
              <a:t>year.</a:t>
            </a:r>
          </a:p>
          <a:p>
            <a:pPr>
              <a:spcBef>
                <a:spcPct val="50000"/>
              </a:spcBef>
              <a:defRPr/>
            </a:pPr>
            <a:r>
              <a:rPr lang="en-US" sz="1700" dirty="0">
                <a:solidFill>
                  <a:schemeClr val="bg1"/>
                </a:solidFill>
                <a:cs typeface="Arial" charset="0"/>
              </a:rPr>
              <a:t>The system </a:t>
            </a:r>
            <a:r>
              <a:rPr lang="en-US" sz="1700" dirty="0" smtClean="0">
                <a:solidFill>
                  <a:schemeClr val="bg1"/>
                </a:solidFill>
                <a:cs typeface="Arial" charset="0"/>
              </a:rPr>
              <a:t>used </a:t>
            </a:r>
            <a:r>
              <a:rPr lang="en-US" sz="1700" dirty="0">
                <a:solidFill>
                  <a:schemeClr val="bg1"/>
                </a:solidFill>
                <a:cs typeface="Arial" charset="0"/>
              </a:rPr>
              <a:t>terms </a:t>
            </a:r>
            <a:r>
              <a:rPr lang="en-US" sz="1700" dirty="0" smtClean="0">
                <a:solidFill>
                  <a:schemeClr val="bg1"/>
                </a:solidFill>
                <a:cs typeface="Arial" charset="0"/>
              </a:rPr>
              <a:t>from railroading</a:t>
            </a:r>
            <a:r>
              <a:rPr lang="en-US" sz="1700" dirty="0">
                <a:solidFill>
                  <a:schemeClr val="bg1"/>
                </a:solidFill>
                <a:cs typeface="Arial" charset="0"/>
              </a:rPr>
              <a:t>: the homes </a:t>
            </a:r>
            <a:r>
              <a:rPr lang="en-US" sz="1700" dirty="0" smtClean="0">
                <a:solidFill>
                  <a:schemeClr val="bg1"/>
                </a:solidFill>
                <a:cs typeface="Arial" charset="0"/>
              </a:rPr>
              <a:t>where </a:t>
            </a:r>
            <a:r>
              <a:rPr lang="en-US" sz="1700" dirty="0">
                <a:solidFill>
                  <a:schemeClr val="bg1"/>
                </a:solidFill>
                <a:cs typeface="Arial" charset="0"/>
              </a:rPr>
              <a:t>fugitives would </a:t>
            </a:r>
            <a:r>
              <a:rPr lang="en-US" sz="1700" dirty="0" smtClean="0">
                <a:solidFill>
                  <a:schemeClr val="bg1"/>
                </a:solidFill>
                <a:cs typeface="Arial" charset="0"/>
              </a:rPr>
              <a:t>rest/eat </a:t>
            </a:r>
            <a:r>
              <a:rPr lang="en-US" sz="1700" dirty="0">
                <a:solidFill>
                  <a:schemeClr val="bg1"/>
                </a:solidFill>
                <a:cs typeface="Arial" charset="0"/>
              </a:rPr>
              <a:t>were called "stations" and "depots" and were run by "</a:t>
            </a:r>
            <a:r>
              <a:rPr lang="en-US" sz="1700" dirty="0" smtClean="0">
                <a:solidFill>
                  <a:schemeClr val="bg1"/>
                </a:solidFill>
                <a:cs typeface="Arial" charset="0"/>
              </a:rPr>
              <a:t>stationmasters." Those </a:t>
            </a:r>
            <a:r>
              <a:rPr lang="en-US" sz="1700" dirty="0">
                <a:solidFill>
                  <a:schemeClr val="bg1"/>
                </a:solidFill>
                <a:cs typeface="Arial" charset="0"/>
              </a:rPr>
              <a:t>who contributed </a:t>
            </a:r>
            <a:r>
              <a:rPr lang="en-US" sz="1700" dirty="0" smtClean="0">
                <a:solidFill>
                  <a:schemeClr val="bg1"/>
                </a:solidFill>
                <a:cs typeface="Arial" charset="0"/>
              </a:rPr>
              <a:t>money/goods </a:t>
            </a:r>
            <a:r>
              <a:rPr lang="en-US" sz="1700" dirty="0">
                <a:solidFill>
                  <a:schemeClr val="bg1"/>
                </a:solidFill>
                <a:cs typeface="Arial" charset="0"/>
              </a:rPr>
              <a:t>were "stockholders," and the "conductor" was </a:t>
            </a:r>
            <a:r>
              <a:rPr lang="en-US" sz="1700" dirty="0" smtClean="0">
                <a:solidFill>
                  <a:schemeClr val="bg1"/>
                </a:solidFill>
                <a:cs typeface="Arial" charset="0"/>
              </a:rPr>
              <a:t>who moved fugitives </a:t>
            </a:r>
            <a:r>
              <a:rPr lang="en-US" sz="1700" dirty="0">
                <a:solidFill>
                  <a:schemeClr val="bg1"/>
                </a:solidFill>
                <a:cs typeface="Arial" charset="0"/>
              </a:rPr>
              <a:t>from one station to the next. </a:t>
            </a:r>
          </a:p>
          <a:p>
            <a:pPr>
              <a:spcBef>
                <a:spcPct val="50000"/>
              </a:spcBef>
              <a:defRPr/>
            </a:pPr>
            <a:r>
              <a:rPr lang="en-US" sz="1700" dirty="0">
                <a:solidFill>
                  <a:schemeClr val="bg1"/>
                </a:solidFill>
                <a:cs typeface="Arial" charset="0"/>
              </a:rPr>
              <a:t>For </a:t>
            </a:r>
            <a:r>
              <a:rPr lang="en-US" sz="1700" dirty="0" smtClean="0">
                <a:solidFill>
                  <a:schemeClr val="bg1"/>
                </a:solidFill>
                <a:cs typeface="Arial" charset="0"/>
              </a:rPr>
              <a:t>a runaway it was not easy</a:t>
            </a:r>
            <a:r>
              <a:rPr lang="en-US" sz="1700" dirty="0">
                <a:solidFill>
                  <a:schemeClr val="bg1"/>
                </a:solidFill>
                <a:cs typeface="Arial" charset="0"/>
              </a:rPr>
              <a:t>. The first </a:t>
            </a:r>
            <a:r>
              <a:rPr lang="en-US" sz="1700" dirty="0" smtClean="0">
                <a:solidFill>
                  <a:schemeClr val="bg1"/>
                </a:solidFill>
                <a:cs typeface="Arial" charset="0"/>
              </a:rPr>
              <a:t>figuring how to escape </a:t>
            </a:r>
            <a:r>
              <a:rPr lang="en-US" sz="1700" dirty="0">
                <a:solidFill>
                  <a:schemeClr val="bg1"/>
                </a:solidFill>
                <a:cs typeface="Arial" charset="0"/>
              </a:rPr>
              <a:t>from the slaveholder. </a:t>
            </a:r>
            <a:r>
              <a:rPr lang="en-US" sz="1700" dirty="0" smtClean="0">
                <a:solidFill>
                  <a:schemeClr val="bg1"/>
                </a:solidFill>
                <a:cs typeface="Arial" charset="0"/>
              </a:rPr>
              <a:t>The </a:t>
            </a:r>
            <a:r>
              <a:rPr lang="en-US" sz="1700" dirty="0">
                <a:solidFill>
                  <a:schemeClr val="bg1"/>
                </a:solidFill>
                <a:cs typeface="Arial" charset="0"/>
              </a:rPr>
              <a:t>fugitives would move at </a:t>
            </a:r>
            <a:r>
              <a:rPr lang="en-US" sz="1700" dirty="0" smtClean="0">
                <a:solidFill>
                  <a:schemeClr val="bg1"/>
                </a:solidFill>
                <a:cs typeface="Arial" charset="0"/>
              </a:rPr>
              <a:t>night traveling </a:t>
            </a:r>
            <a:r>
              <a:rPr lang="en-US" sz="1700" dirty="0">
                <a:solidFill>
                  <a:schemeClr val="bg1"/>
                </a:solidFill>
                <a:cs typeface="Arial" charset="0"/>
              </a:rPr>
              <a:t>between </a:t>
            </a:r>
            <a:r>
              <a:rPr lang="en-US" sz="1700" dirty="0" smtClean="0">
                <a:solidFill>
                  <a:schemeClr val="bg1"/>
                </a:solidFill>
                <a:cs typeface="Arial" charset="0"/>
              </a:rPr>
              <a:t>10-20 miles. They </a:t>
            </a:r>
            <a:r>
              <a:rPr lang="en-US" sz="1700" dirty="0">
                <a:solidFill>
                  <a:schemeClr val="bg1"/>
                </a:solidFill>
                <a:cs typeface="Arial" charset="0"/>
              </a:rPr>
              <a:t>would rest and </a:t>
            </a:r>
            <a:r>
              <a:rPr lang="en-US" sz="1700" dirty="0" smtClean="0">
                <a:solidFill>
                  <a:schemeClr val="bg1"/>
                </a:solidFill>
                <a:cs typeface="Arial" charset="0"/>
              </a:rPr>
              <a:t>eat, while </a:t>
            </a:r>
            <a:r>
              <a:rPr lang="en-US" sz="1700" dirty="0">
                <a:solidFill>
                  <a:schemeClr val="bg1"/>
                </a:solidFill>
                <a:cs typeface="Arial" charset="0"/>
              </a:rPr>
              <a:t>they waited, </a:t>
            </a:r>
            <a:r>
              <a:rPr lang="en-US" sz="1700" dirty="0" smtClean="0">
                <a:solidFill>
                  <a:schemeClr val="bg1"/>
                </a:solidFill>
                <a:cs typeface="Arial" charset="0"/>
              </a:rPr>
              <a:t>for messages to be </a:t>
            </a:r>
            <a:r>
              <a:rPr lang="en-US" sz="1700" dirty="0">
                <a:solidFill>
                  <a:schemeClr val="bg1"/>
                </a:solidFill>
                <a:cs typeface="Arial" charset="0"/>
              </a:rPr>
              <a:t>sent to the next </a:t>
            </a:r>
            <a:r>
              <a:rPr lang="en-US" sz="1700" dirty="0" smtClean="0">
                <a:solidFill>
                  <a:schemeClr val="bg1"/>
                </a:solidFill>
                <a:cs typeface="Arial" charset="0"/>
              </a:rPr>
              <a:t>station.</a:t>
            </a:r>
          </a:p>
          <a:p>
            <a:pPr>
              <a:spcBef>
                <a:spcPct val="50000"/>
              </a:spcBef>
              <a:defRPr/>
            </a:pPr>
            <a:r>
              <a:rPr lang="en-US" sz="1700" dirty="0" smtClean="0">
                <a:solidFill>
                  <a:schemeClr val="bg1"/>
                </a:solidFill>
                <a:cs typeface="Arial" charset="0"/>
              </a:rPr>
              <a:t>The </a:t>
            </a:r>
            <a:r>
              <a:rPr lang="en-US" sz="1700" dirty="0">
                <a:solidFill>
                  <a:schemeClr val="bg1"/>
                </a:solidFill>
                <a:cs typeface="Arial" charset="0"/>
              </a:rPr>
              <a:t>Underground Railroad </a:t>
            </a:r>
            <a:r>
              <a:rPr lang="en-US" sz="1700" dirty="0" smtClean="0">
                <a:solidFill>
                  <a:schemeClr val="bg1"/>
                </a:solidFill>
                <a:cs typeface="Arial" charset="0"/>
              </a:rPr>
              <a:t>hard </a:t>
            </a:r>
            <a:r>
              <a:rPr lang="en-US" sz="1700" dirty="0">
                <a:solidFill>
                  <a:schemeClr val="bg1"/>
                </a:solidFill>
                <a:cs typeface="Arial" charset="0"/>
              </a:rPr>
              <a:t>many notable participants, including John Fairfield in Ohio, the son of a slaveholding family, who made many daring rescues, Levi Coffin, a Quaker who assisted more than 3,000 slaves, and Harriet Tubman, who made 19 trips into the South and escorted over 300 slaves to freedom.</a:t>
            </a:r>
            <a:endParaRPr lang="en-US" sz="1700" dirty="0" smtClean="0">
              <a:solidFill>
                <a:schemeClr val="bg1"/>
              </a:solidFill>
              <a:cs typeface="Arial" charset="0"/>
            </a:endParaRPr>
          </a:p>
          <a:p>
            <a:pPr>
              <a:spcBef>
                <a:spcPct val="50000"/>
              </a:spcBef>
              <a:defRPr/>
            </a:pPr>
            <a:endParaRPr lang="en-US" dirty="0">
              <a:cs typeface="Arial" charset="0"/>
            </a:endParaRPr>
          </a:p>
          <a:p>
            <a:pPr>
              <a:spcBef>
                <a:spcPct val="50000"/>
              </a:spcBef>
              <a:defRPr/>
            </a:pPr>
            <a:endParaRPr lang="en-US" dirty="0" smtClean="0">
              <a:cs typeface="Arial" charset="0"/>
            </a:endParaRPr>
          </a:p>
          <a:p>
            <a:pPr>
              <a:spcBef>
                <a:spcPct val="50000"/>
              </a:spcBef>
              <a:defRPr/>
            </a:pPr>
            <a:endParaRPr lang="en-US" dirty="0">
              <a:cs typeface="Arial" charset="0"/>
            </a:endParaRPr>
          </a:p>
          <a:p>
            <a:pPr>
              <a:spcBef>
                <a:spcPct val="50000"/>
              </a:spcBef>
              <a:defRPr/>
            </a:pPr>
            <a:endParaRPr lang="en-US" dirty="0" smtClean="0">
              <a:cs typeface="Arial" charset="0"/>
            </a:endParaRPr>
          </a:p>
          <a:p>
            <a:pPr>
              <a:spcBef>
                <a:spcPct val="50000"/>
              </a:spcBef>
              <a:defRPr/>
            </a:pPr>
            <a:endParaRPr lang="en-US" dirty="0">
              <a:cs typeface="Arial" charset="0"/>
            </a:endParaRPr>
          </a:p>
          <a:p>
            <a:pPr>
              <a:spcBef>
                <a:spcPct val="50000"/>
              </a:spcBef>
              <a:defRPr/>
            </a:pPr>
            <a:endParaRPr lang="en-US" dirty="0" smtClean="0">
              <a:cs typeface="Arial" charset="0"/>
            </a:endParaRPr>
          </a:p>
          <a:p>
            <a:pPr>
              <a:spcBef>
                <a:spcPct val="50000"/>
              </a:spcBef>
              <a:defRPr/>
            </a:pPr>
            <a:endParaRPr lang="en-US" dirty="0">
              <a:cs typeface="Arial" charset="0"/>
            </a:endParaRPr>
          </a:p>
          <a:p>
            <a:pPr>
              <a:spcBef>
                <a:spcPct val="50000"/>
              </a:spcBef>
              <a:defRPr/>
            </a:pPr>
            <a:endParaRPr lang="en-US" dirty="0">
              <a:cs typeface="Arial" charset="0"/>
            </a:endParaRPr>
          </a:p>
        </p:txBody>
      </p:sp>
      <p:sp>
        <p:nvSpPr>
          <p:cNvPr id="94213" name="AutoShape 5"/>
          <p:cNvSpPr>
            <a:spLocks noChangeArrowheads="1"/>
          </p:cNvSpPr>
          <p:nvPr/>
        </p:nvSpPr>
        <p:spPr bwMode="auto">
          <a:xfrm>
            <a:off x="381000" y="24765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5605" name="Rectangle 6"/>
          <p:cNvSpPr>
            <a:spLocks noGrp="1" noChangeArrowheads="1"/>
          </p:cNvSpPr>
          <p:nvPr>
            <p:ph type="title" idx="4294967295"/>
          </p:nvPr>
        </p:nvSpPr>
        <p:spPr>
          <a:xfrm>
            <a:off x="609600" y="400050"/>
            <a:ext cx="5257800" cy="762000"/>
          </a:xfrm>
          <a:noFill/>
        </p:spPr>
        <p:txBody>
          <a:bodyPr anchor="t"/>
          <a:lstStyle/>
          <a:p>
            <a:pPr algn="l"/>
            <a:r>
              <a:rPr lang="en-US" sz="4000" dirty="0" smtClean="0">
                <a:solidFill>
                  <a:schemeClr val="bg1"/>
                </a:solidFill>
                <a:latin typeface="Calibri" charset="0"/>
              </a:rPr>
              <a:t>Underground Railroad</a:t>
            </a:r>
            <a:endParaRPr lang="en-US" dirty="0">
              <a:solidFill>
                <a:schemeClr val="bg1"/>
              </a:solidFill>
              <a:latin typeface="Calibri" charset="0"/>
            </a:endParaRPr>
          </a:p>
        </p:txBody>
      </p:sp>
      <p:sp>
        <p:nvSpPr>
          <p:cNvPr id="94215" name="Rectangle 7"/>
          <p:cNvSpPr>
            <a:spLocks noChangeArrowheads="1"/>
          </p:cNvSpPr>
          <p:nvPr/>
        </p:nvSpPr>
        <p:spPr bwMode="auto">
          <a:xfrm>
            <a:off x="6705600" y="19050"/>
            <a:ext cx="2133600" cy="1524000"/>
          </a:xfrm>
          <a:prstGeom prst="rect">
            <a:avLst/>
          </a:prstGeom>
          <a:blipFill dpi="0" rotWithShape="1">
            <a:blip r:embed="rId2" cstate="email">
              <a:extLst>
                <a:ext uri="{28A0092B-C50C-407E-A947-70E740481C1C}">
                  <a14:useLocalDpi xmlns:a14="http://schemas.microsoft.com/office/drawing/2010/main" val="0"/>
                </a:ext>
              </a:extLst>
            </a:blip>
            <a:srcRect/>
            <a:stretch>
              <a:fillRect/>
            </a:stretch>
          </a:blipFill>
          <a:ln w="76200">
            <a:solidFill>
              <a:srgbClr val="C4BD97"/>
            </a:solidFill>
            <a:miter lim="800000"/>
            <a:headEnd/>
            <a:tailEnd/>
          </a:ln>
          <a:effectLst/>
          <a:extLst/>
        </p:spPr>
        <p:txBody>
          <a:bodyPr wrap="none" anchor="ctr"/>
          <a:lstStyle/>
          <a:p>
            <a:pPr algn="ctr">
              <a:defRPr/>
            </a:pPr>
            <a:endParaRPr lang="en-US" dirty="0">
              <a:cs typeface="Arial" charset="0"/>
            </a:endParaRPr>
          </a:p>
        </p:txBody>
      </p:sp>
      <p:sp>
        <p:nvSpPr>
          <p:cNvPr id="94216" name="AutoShape 8">
            <a:hlinkClick r:id="rId3"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blurRad="63500" dist="80822" dir="1168242" sx="125000" sy="125000" algn="br" rotWithShape="0">
                    <a:srgbClr val="4D1715">
                      <a:alpha val="74998"/>
                    </a:srgbClr>
                  </a:outerShdw>
                </a:effectLst>
              </a14:hiddenEffects>
            </a:ext>
          </a:extLst>
        </p:spPr>
        <p:txBody>
          <a:bodyPr wrap="none" anchor="ctr"/>
          <a:lstStyle/>
          <a:p>
            <a:pPr algn="ctr">
              <a:defRPr/>
            </a:pPr>
            <a:r>
              <a:rPr lang="en-US" sz="1400">
                <a:cs typeface="Arial" charset="0"/>
              </a:rPr>
              <a:t>Back to Room 3</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5235" name="AutoShape 3"/>
          <p:cNvSpPr>
            <a:spLocks noChangeArrowheads="1"/>
          </p:cNvSpPr>
          <p:nvPr/>
        </p:nvSpPr>
        <p:spPr bwMode="auto">
          <a:xfrm>
            <a:off x="152400" y="1752600"/>
            <a:ext cx="8839200" cy="4419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5236" name="Text Box 4"/>
          <p:cNvSpPr txBox="1">
            <a:spLocks noChangeArrowheads="1"/>
          </p:cNvSpPr>
          <p:nvPr/>
        </p:nvSpPr>
        <p:spPr bwMode="auto">
          <a:xfrm>
            <a:off x="457200" y="1828800"/>
            <a:ext cx="8305800" cy="784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smtClean="0">
                <a:solidFill>
                  <a:schemeClr val="bg1"/>
                </a:solidFill>
                <a:cs typeface="Arial" charset="0"/>
              </a:rPr>
              <a:t>When </a:t>
            </a:r>
            <a:r>
              <a:rPr lang="en-US" dirty="0">
                <a:solidFill>
                  <a:schemeClr val="bg1"/>
                </a:solidFill>
                <a:cs typeface="Arial" charset="0"/>
              </a:rPr>
              <a:t>the American Civil War began in April 1861,young men volunteered by the thousands to make sure that they did not miss out on the war. </a:t>
            </a:r>
          </a:p>
          <a:p>
            <a:pPr>
              <a:spcBef>
                <a:spcPct val="50000"/>
              </a:spcBef>
              <a:defRPr/>
            </a:pPr>
            <a:r>
              <a:rPr lang="en-US" dirty="0">
                <a:solidFill>
                  <a:schemeClr val="bg1"/>
                </a:solidFill>
                <a:cs typeface="Arial" charset="0"/>
              </a:rPr>
              <a:t>The turnout was so much greater than expected that the major problem facing the War  was not the enlistment, but rather procurement of food, clothing, and armaments to sustain them. It was not until 1863 that African Americans were permitted to join the military.</a:t>
            </a:r>
          </a:p>
          <a:p>
            <a:pPr>
              <a:spcBef>
                <a:spcPct val="50000"/>
              </a:spcBef>
              <a:defRPr/>
            </a:pPr>
            <a:r>
              <a:rPr lang="en-US" dirty="0">
                <a:solidFill>
                  <a:schemeClr val="bg1"/>
                </a:solidFill>
                <a:cs typeface="Arial" charset="0"/>
              </a:rPr>
              <a:t> Propaganda like that pictured encouraged their  enlistment and as the war progressed, one in 10 soldiers was African American. </a:t>
            </a:r>
            <a:r>
              <a:rPr lang="en-US" dirty="0" smtClean="0">
                <a:solidFill>
                  <a:schemeClr val="bg1"/>
                </a:solidFill>
                <a:cs typeface="Arial" charset="0"/>
              </a:rPr>
              <a:t>They tended to serve in </a:t>
            </a:r>
            <a:r>
              <a:rPr lang="en-US" dirty="0">
                <a:solidFill>
                  <a:schemeClr val="bg1"/>
                </a:solidFill>
                <a:cs typeface="Arial" charset="0"/>
              </a:rPr>
              <a:t>artillery and infantry. There were nearly 80 black commissioned </a:t>
            </a:r>
            <a:r>
              <a:rPr lang="en-US" dirty="0" smtClean="0">
                <a:solidFill>
                  <a:schemeClr val="bg1"/>
                </a:solidFill>
                <a:cs typeface="Arial" charset="0"/>
              </a:rPr>
              <a:t>officers. By </a:t>
            </a:r>
            <a:r>
              <a:rPr lang="en-US" dirty="0">
                <a:solidFill>
                  <a:schemeClr val="bg1"/>
                </a:solidFill>
                <a:cs typeface="Arial" charset="0"/>
              </a:rPr>
              <a:t>the end of the Civil War, roughly 179,000 had served. Nearly 40,000 </a:t>
            </a:r>
            <a:r>
              <a:rPr lang="en-US" dirty="0" smtClean="0">
                <a:solidFill>
                  <a:schemeClr val="bg1"/>
                </a:solidFill>
                <a:cs typeface="Arial" charset="0"/>
              </a:rPr>
              <a:t>African American soldiers </a:t>
            </a:r>
            <a:r>
              <a:rPr lang="en-US" dirty="0">
                <a:solidFill>
                  <a:schemeClr val="bg1"/>
                </a:solidFill>
                <a:cs typeface="Arial" charset="0"/>
              </a:rPr>
              <a:t>died,30,000 of those being from infection or disease. </a:t>
            </a:r>
          </a:p>
          <a:p>
            <a:pPr>
              <a:spcBef>
                <a:spcPct val="50000"/>
              </a:spcBef>
              <a:defRPr/>
            </a:pPr>
            <a:r>
              <a:rPr lang="en-US" dirty="0" smtClean="0">
                <a:solidFill>
                  <a:schemeClr val="bg1"/>
                </a:solidFill>
                <a:cs typeface="Arial" charset="0"/>
              </a:rPr>
              <a:t>As they suffered </a:t>
            </a:r>
            <a:r>
              <a:rPr lang="en-US" dirty="0">
                <a:solidFill>
                  <a:schemeClr val="bg1"/>
                </a:solidFill>
                <a:cs typeface="Arial" charset="0"/>
              </a:rPr>
              <a:t>prejudice against them, black units were not used in combat as much. Regardless, the soldiers served with distinction, and by war's end, 16 black soldiers had been awarded the Medal of Honor for their valor.</a:t>
            </a:r>
          </a:p>
          <a:p>
            <a:pPr>
              <a:spcBef>
                <a:spcPct val="50000"/>
              </a:spcBef>
              <a:defRPr/>
            </a:pPr>
            <a:endParaRPr lang="en-US" dirty="0">
              <a:cs typeface="Arial" charset="0"/>
            </a:endParaRPr>
          </a:p>
          <a:p>
            <a:pPr>
              <a:spcBef>
                <a:spcPct val="50000"/>
              </a:spcBef>
              <a:defRPr/>
            </a:pPr>
            <a:endParaRPr lang="en-US" dirty="0" smtClean="0">
              <a:cs typeface="Arial" charset="0"/>
            </a:endParaRPr>
          </a:p>
          <a:p>
            <a:pPr>
              <a:spcBef>
                <a:spcPct val="50000"/>
              </a:spcBef>
              <a:defRPr/>
            </a:pPr>
            <a:endParaRPr lang="en-US" dirty="0">
              <a:cs typeface="Arial" charset="0"/>
            </a:endParaRPr>
          </a:p>
          <a:p>
            <a:pPr>
              <a:spcBef>
                <a:spcPct val="50000"/>
              </a:spcBef>
              <a:defRPr/>
            </a:pPr>
            <a:endParaRPr lang="en-US" dirty="0" smtClean="0">
              <a:cs typeface="Arial" charset="0"/>
            </a:endParaRPr>
          </a:p>
          <a:p>
            <a:pPr>
              <a:spcBef>
                <a:spcPct val="50000"/>
              </a:spcBef>
              <a:defRPr/>
            </a:pPr>
            <a:endParaRPr lang="en-US" dirty="0">
              <a:cs typeface="Arial" charset="0"/>
            </a:endParaRPr>
          </a:p>
          <a:p>
            <a:pPr>
              <a:spcBef>
                <a:spcPct val="50000"/>
              </a:spcBef>
              <a:defRPr/>
            </a:pPr>
            <a:endParaRPr lang="en-US" dirty="0" smtClean="0">
              <a:cs typeface="Arial" charset="0"/>
            </a:endParaRPr>
          </a:p>
          <a:p>
            <a:pPr>
              <a:spcBef>
                <a:spcPct val="50000"/>
              </a:spcBef>
              <a:defRPr/>
            </a:pPr>
            <a:endParaRPr lang="en-US" dirty="0">
              <a:cs typeface="Arial" charset="0"/>
            </a:endParaRPr>
          </a:p>
          <a:p>
            <a:pPr>
              <a:spcBef>
                <a:spcPct val="50000"/>
              </a:spcBef>
              <a:defRPr/>
            </a:pPr>
            <a:endParaRPr lang="en-US" dirty="0">
              <a:cs typeface="Arial" charset="0"/>
            </a:endParaRPr>
          </a:p>
        </p:txBody>
      </p:sp>
      <p:sp>
        <p:nvSpPr>
          <p:cNvPr id="95237" name="AutoShape 5"/>
          <p:cNvSpPr>
            <a:spLocks noChangeArrowheads="1"/>
          </p:cNvSpPr>
          <p:nvPr/>
        </p:nvSpPr>
        <p:spPr bwMode="auto">
          <a:xfrm>
            <a:off x="381000" y="3810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6629" name="Rectangle 6"/>
          <p:cNvSpPr>
            <a:spLocks noGrp="1" noChangeArrowheads="1"/>
          </p:cNvSpPr>
          <p:nvPr>
            <p:ph type="title" idx="4294967295"/>
          </p:nvPr>
        </p:nvSpPr>
        <p:spPr>
          <a:xfrm>
            <a:off x="609600" y="533400"/>
            <a:ext cx="5257800" cy="762000"/>
          </a:xfrm>
          <a:noFill/>
        </p:spPr>
        <p:txBody>
          <a:bodyPr anchor="t"/>
          <a:lstStyle/>
          <a:p>
            <a:pPr algn="l"/>
            <a:r>
              <a:rPr lang="en-US" sz="4000" dirty="0" smtClean="0">
                <a:solidFill>
                  <a:schemeClr val="bg1"/>
                </a:solidFill>
                <a:latin typeface="Calibri" charset="0"/>
              </a:rPr>
              <a:t>Recruitment Poster</a:t>
            </a:r>
            <a:endParaRPr lang="en-US" dirty="0">
              <a:solidFill>
                <a:schemeClr val="bg1"/>
              </a:solidFill>
              <a:latin typeface="Calibri" charset="0"/>
            </a:endParaRPr>
          </a:p>
        </p:txBody>
      </p:sp>
      <p:sp>
        <p:nvSpPr>
          <p:cNvPr id="95239" name="Rectangle 7"/>
          <p:cNvSpPr>
            <a:spLocks noChangeArrowheads="1"/>
          </p:cNvSpPr>
          <p:nvPr/>
        </p:nvSpPr>
        <p:spPr bwMode="auto">
          <a:xfrm>
            <a:off x="6629400" y="76200"/>
            <a:ext cx="2133600" cy="1524000"/>
          </a:xfrm>
          <a:prstGeom prst="rect">
            <a:avLst/>
          </a:prstGeom>
          <a:blipFill dpi="0" rotWithShape="1">
            <a:blip r:embed="rId2" cstate="email">
              <a:extLst>
                <a:ext uri="{28A0092B-C50C-407E-A947-70E740481C1C}">
                  <a14:useLocalDpi xmlns:a14="http://schemas.microsoft.com/office/drawing/2010/main" val="0"/>
                </a:ext>
              </a:extLst>
            </a:blip>
            <a:srcRect/>
            <a:stretch>
              <a:fillRect/>
            </a:stretch>
          </a:blipFill>
          <a:ln w="76200">
            <a:solidFill>
              <a:srgbClr val="C4BD97"/>
            </a:solidFill>
            <a:miter lim="800000"/>
            <a:headEnd/>
            <a:tailEnd/>
          </a:ln>
          <a:effectLst/>
          <a:extLst/>
        </p:spPr>
        <p:txBody>
          <a:bodyPr wrap="none" anchor="ctr"/>
          <a:lstStyle/>
          <a:p>
            <a:pPr algn="ctr">
              <a:defRPr/>
            </a:pPr>
            <a:endParaRPr lang="en-US" dirty="0">
              <a:cs typeface="Arial" charset="0"/>
            </a:endParaRPr>
          </a:p>
        </p:txBody>
      </p:sp>
      <p:sp>
        <p:nvSpPr>
          <p:cNvPr id="95240" name="AutoShape 8">
            <a:hlinkClick r:id="rId3"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blurRad="63500" dist="80822" dir="1168242" sx="125000" sy="125000" algn="br" rotWithShape="0">
                    <a:srgbClr val="4D1715">
                      <a:alpha val="74998"/>
                    </a:srgbClr>
                  </a:outerShdw>
                </a:effectLst>
              </a14:hiddenEffects>
            </a:ext>
          </a:extLst>
        </p:spPr>
        <p:txBody>
          <a:bodyPr wrap="none" anchor="ctr"/>
          <a:lstStyle/>
          <a:p>
            <a:pPr algn="ctr">
              <a:defRPr/>
            </a:pPr>
            <a:r>
              <a:rPr lang="en-US" sz="1400" dirty="0">
                <a:cs typeface="Arial" charset="0"/>
              </a:rPr>
              <a:t>Back to Room 3</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96259" name="AutoShape 3"/>
          <p:cNvSpPr>
            <a:spLocks noChangeArrowheads="1"/>
          </p:cNvSpPr>
          <p:nvPr/>
        </p:nvSpPr>
        <p:spPr bwMode="auto">
          <a:xfrm>
            <a:off x="0" y="1676400"/>
            <a:ext cx="9144000" cy="474345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96260" name="Text Box 4"/>
          <p:cNvSpPr txBox="1">
            <a:spLocks noChangeArrowheads="1"/>
          </p:cNvSpPr>
          <p:nvPr/>
        </p:nvSpPr>
        <p:spPr bwMode="auto">
          <a:xfrm>
            <a:off x="209550" y="1819275"/>
            <a:ext cx="8839200" cy="72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700" dirty="0" smtClean="0">
                <a:solidFill>
                  <a:schemeClr val="bg1"/>
                </a:solidFill>
                <a:cs typeface="Arial" charset="0"/>
              </a:rPr>
              <a:t>William </a:t>
            </a:r>
            <a:r>
              <a:rPr lang="en-US" sz="1700" dirty="0">
                <a:solidFill>
                  <a:schemeClr val="bg1"/>
                </a:solidFill>
                <a:cs typeface="Arial" charset="0"/>
              </a:rPr>
              <a:t>Carney was born a slave on February 29, </a:t>
            </a:r>
            <a:r>
              <a:rPr lang="en-US" sz="1700" dirty="0" smtClean="0">
                <a:solidFill>
                  <a:schemeClr val="bg1"/>
                </a:solidFill>
                <a:cs typeface="Arial" charset="0"/>
              </a:rPr>
              <a:t>1840. His </a:t>
            </a:r>
            <a:r>
              <a:rPr lang="en-US" sz="1700" dirty="0">
                <a:solidFill>
                  <a:schemeClr val="bg1"/>
                </a:solidFill>
                <a:cs typeface="Arial" charset="0"/>
              </a:rPr>
              <a:t>father, </a:t>
            </a:r>
            <a:r>
              <a:rPr lang="en-US" sz="1700" dirty="0" smtClean="0">
                <a:solidFill>
                  <a:schemeClr val="bg1"/>
                </a:solidFill>
                <a:cs typeface="Arial" charset="0"/>
              </a:rPr>
              <a:t>escaped </a:t>
            </a:r>
            <a:r>
              <a:rPr lang="en-US" sz="1700" dirty="0">
                <a:solidFill>
                  <a:schemeClr val="bg1"/>
                </a:solidFill>
                <a:cs typeface="Arial" charset="0"/>
              </a:rPr>
              <a:t>slavery through the underground railroad. </a:t>
            </a:r>
            <a:r>
              <a:rPr lang="en-US" sz="1700" dirty="0" smtClean="0">
                <a:solidFill>
                  <a:schemeClr val="bg1"/>
                </a:solidFill>
                <a:cs typeface="Arial" charset="0"/>
              </a:rPr>
              <a:t>William </a:t>
            </a:r>
            <a:r>
              <a:rPr lang="en-US" sz="1700" dirty="0">
                <a:solidFill>
                  <a:schemeClr val="bg1"/>
                </a:solidFill>
                <a:cs typeface="Arial" charset="0"/>
              </a:rPr>
              <a:t>Carney learned to read and write at the age of 15. </a:t>
            </a:r>
            <a:r>
              <a:rPr lang="en-US" sz="1700" dirty="0" smtClean="0">
                <a:solidFill>
                  <a:schemeClr val="bg1"/>
                </a:solidFill>
                <a:cs typeface="Arial" charset="0"/>
              </a:rPr>
              <a:t>William </a:t>
            </a:r>
            <a:r>
              <a:rPr lang="en-US" sz="1700" dirty="0">
                <a:solidFill>
                  <a:schemeClr val="bg1"/>
                </a:solidFill>
                <a:cs typeface="Arial" charset="0"/>
              </a:rPr>
              <a:t>Carney gave up on being a </a:t>
            </a:r>
            <a:r>
              <a:rPr lang="en-US" sz="1700" dirty="0" smtClean="0">
                <a:solidFill>
                  <a:schemeClr val="bg1"/>
                </a:solidFill>
                <a:cs typeface="Arial" charset="0"/>
              </a:rPr>
              <a:t>minister and instead decided </a:t>
            </a:r>
            <a:r>
              <a:rPr lang="en-US" sz="1700" dirty="0">
                <a:solidFill>
                  <a:schemeClr val="bg1"/>
                </a:solidFill>
                <a:cs typeface="Arial" charset="0"/>
              </a:rPr>
              <a:t>to join the army. This career had a great impact on his life. </a:t>
            </a:r>
            <a:endParaRPr lang="en-US" sz="1700" dirty="0" smtClean="0">
              <a:solidFill>
                <a:schemeClr val="bg1"/>
              </a:solidFill>
              <a:cs typeface="Arial" charset="0"/>
            </a:endParaRPr>
          </a:p>
          <a:p>
            <a:pPr>
              <a:spcBef>
                <a:spcPct val="50000"/>
              </a:spcBef>
              <a:defRPr/>
            </a:pPr>
            <a:r>
              <a:rPr lang="en-US" sz="1700" dirty="0">
                <a:solidFill>
                  <a:schemeClr val="bg1"/>
                </a:solidFill>
                <a:cs typeface="Arial" charset="0"/>
              </a:rPr>
              <a:t>At the age of 23 William </a:t>
            </a:r>
            <a:r>
              <a:rPr lang="en-US" sz="1700" dirty="0" smtClean="0">
                <a:solidFill>
                  <a:schemeClr val="bg1"/>
                </a:solidFill>
                <a:cs typeface="Arial" charset="0"/>
              </a:rPr>
              <a:t>joined </a:t>
            </a:r>
            <a:r>
              <a:rPr lang="en-US" sz="1700" dirty="0">
                <a:solidFill>
                  <a:schemeClr val="bg1"/>
                </a:solidFill>
                <a:cs typeface="Arial" charset="0"/>
              </a:rPr>
              <a:t>the Morgan Guards which became </a:t>
            </a:r>
            <a:r>
              <a:rPr lang="en-US" sz="1700" dirty="0" smtClean="0">
                <a:solidFill>
                  <a:schemeClr val="bg1"/>
                </a:solidFill>
                <a:cs typeface="Arial" charset="0"/>
              </a:rPr>
              <a:t>part of </a:t>
            </a:r>
            <a:r>
              <a:rPr lang="en-US" sz="1700" dirty="0">
                <a:solidFill>
                  <a:schemeClr val="bg1"/>
                </a:solidFill>
                <a:cs typeface="Arial" charset="0"/>
              </a:rPr>
              <a:t>the 54th Massachusetts regiment. The battle </a:t>
            </a:r>
            <a:r>
              <a:rPr lang="en-US" sz="1700" dirty="0" smtClean="0">
                <a:solidFill>
                  <a:schemeClr val="bg1"/>
                </a:solidFill>
                <a:cs typeface="Arial" charset="0"/>
              </a:rPr>
              <a:t>William is </a:t>
            </a:r>
            <a:r>
              <a:rPr lang="en-US" sz="1700" dirty="0">
                <a:solidFill>
                  <a:schemeClr val="bg1"/>
                </a:solidFill>
                <a:cs typeface="Arial" charset="0"/>
              </a:rPr>
              <a:t>known for is the Battle of Fort Wagner. During this battle William Carney had risked his life. When the colored sergeant who was holding the flag was shot down, William Carney went to grab a hold of it. </a:t>
            </a:r>
            <a:r>
              <a:rPr lang="en-US" sz="1700" dirty="0" smtClean="0">
                <a:solidFill>
                  <a:schemeClr val="bg1"/>
                </a:solidFill>
                <a:cs typeface="Arial" charset="0"/>
              </a:rPr>
              <a:t>As he was </a:t>
            </a:r>
            <a:r>
              <a:rPr lang="en-US" sz="1700" dirty="0">
                <a:solidFill>
                  <a:schemeClr val="bg1"/>
                </a:solidFill>
                <a:cs typeface="Arial" charset="0"/>
              </a:rPr>
              <a:t>heading to the parapet to plant the flag, </a:t>
            </a:r>
            <a:r>
              <a:rPr lang="en-US" sz="1700" dirty="0" smtClean="0">
                <a:solidFill>
                  <a:schemeClr val="bg1"/>
                </a:solidFill>
                <a:cs typeface="Arial" charset="0"/>
              </a:rPr>
              <a:t>he </a:t>
            </a:r>
            <a:r>
              <a:rPr lang="en-US" sz="1700" dirty="0">
                <a:solidFill>
                  <a:schemeClr val="bg1"/>
                </a:solidFill>
                <a:cs typeface="Arial" charset="0"/>
              </a:rPr>
              <a:t>was shot in the </a:t>
            </a:r>
            <a:r>
              <a:rPr lang="en-US" sz="1700" dirty="0" smtClean="0">
                <a:solidFill>
                  <a:schemeClr val="bg1"/>
                </a:solidFill>
                <a:cs typeface="Arial" charset="0"/>
              </a:rPr>
              <a:t>leg, chest</a:t>
            </a:r>
            <a:r>
              <a:rPr lang="en-US" sz="1700" dirty="0">
                <a:solidFill>
                  <a:schemeClr val="bg1"/>
                </a:solidFill>
                <a:cs typeface="Arial" charset="0"/>
              </a:rPr>
              <a:t>, </a:t>
            </a:r>
            <a:r>
              <a:rPr lang="en-US" sz="1700" dirty="0" smtClean="0">
                <a:solidFill>
                  <a:schemeClr val="bg1"/>
                </a:solidFill>
                <a:cs typeface="Arial" charset="0"/>
              </a:rPr>
              <a:t>his </a:t>
            </a:r>
            <a:r>
              <a:rPr lang="en-US" sz="1700" dirty="0">
                <a:solidFill>
                  <a:schemeClr val="bg1"/>
                </a:solidFill>
                <a:cs typeface="Arial" charset="0"/>
              </a:rPr>
              <a:t>right arm. Although he was in so much pain </a:t>
            </a:r>
            <a:r>
              <a:rPr lang="en-US" sz="1700" dirty="0" smtClean="0">
                <a:solidFill>
                  <a:schemeClr val="bg1"/>
                </a:solidFill>
                <a:cs typeface="Arial" charset="0"/>
              </a:rPr>
              <a:t>he persevered. </a:t>
            </a:r>
            <a:r>
              <a:rPr lang="en-US" sz="1700" dirty="0">
                <a:solidFill>
                  <a:schemeClr val="bg1"/>
                </a:solidFill>
                <a:cs typeface="Arial" charset="0"/>
              </a:rPr>
              <a:t>He would not let the flag fall to the enemy. </a:t>
            </a:r>
            <a:r>
              <a:rPr lang="en-US" sz="1700" dirty="0" smtClean="0">
                <a:solidFill>
                  <a:schemeClr val="bg1"/>
                </a:solidFill>
                <a:cs typeface="Arial" charset="0"/>
              </a:rPr>
              <a:t>Another </a:t>
            </a:r>
            <a:r>
              <a:rPr lang="en-US" sz="1700" dirty="0">
                <a:solidFill>
                  <a:schemeClr val="bg1"/>
                </a:solidFill>
                <a:cs typeface="Arial" charset="0"/>
              </a:rPr>
              <a:t>bullet grazed his head. </a:t>
            </a:r>
            <a:r>
              <a:rPr lang="en-US" sz="1700" dirty="0" smtClean="0">
                <a:solidFill>
                  <a:schemeClr val="bg1"/>
                </a:solidFill>
                <a:cs typeface="Arial" charset="0"/>
              </a:rPr>
              <a:t>He </a:t>
            </a:r>
            <a:r>
              <a:rPr lang="en-US" sz="1700" dirty="0">
                <a:solidFill>
                  <a:schemeClr val="bg1"/>
                </a:solidFill>
                <a:cs typeface="Arial" charset="0"/>
              </a:rPr>
              <a:t>finally reached safety </a:t>
            </a:r>
            <a:r>
              <a:rPr lang="en-US" sz="1700" dirty="0" smtClean="0">
                <a:solidFill>
                  <a:schemeClr val="bg1"/>
                </a:solidFill>
                <a:cs typeface="Arial" charset="0"/>
              </a:rPr>
              <a:t>and as </a:t>
            </a:r>
            <a:r>
              <a:rPr lang="en-US" sz="1700" dirty="0">
                <a:solidFill>
                  <a:schemeClr val="bg1"/>
                </a:solidFill>
                <a:cs typeface="Arial" charset="0"/>
              </a:rPr>
              <a:t>he collapsed he said, "Boys, The Old Flag never touched the ground!" </a:t>
            </a:r>
            <a:endParaRPr lang="en-US" sz="1700" dirty="0" smtClean="0">
              <a:solidFill>
                <a:schemeClr val="bg1"/>
              </a:solidFill>
              <a:cs typeface="Arial" charset="0"/>
            </a:endParaRPr>
          </a:p>
          <a:p>
            <a:pPr>
              <a:spcBef>
                <a:spcPct val="50000"/>
              </a:spcBef>
              <a:defRPr/>
            </a:pPr>
            <a:r>
              <a:rPr lang="en-US" sz="1700" dirty="0" smtClean="0">
                <a:solidFill>
                  <a:schemeClr val="bg1"/>
                </a:solidFill>
                <a:cs typeface="Arial" charset="0"/>
              </a:rPr>
              <a:t>William was </a:t>
            </a:r>
            <a:r>
              <a:rPr lang="en-US" sz="1700" dirty="0">
                <a:solidFill>
                  <a:schemeClr val="bg1"/>
                </a:solidFill>
                <a:cs typeface="Arial" charset="0"/>
              </a:rPr>
              <a:t>discharged from the army on June 30, 1864, because </a:t>
            </a:r>
            <a:r>
              <a:rPr lang="en-US" sz="1700" dirty="0" smtClean="0">
                <a:solidFill>
                  <a:schemeClr val="bg1"/>
                </a:solidFill>
                <a:cs typeface="Arial" charset="0"/>
              </a:rPr>
              <a:t>of </a:t>
            </a:r>
            <a:r>
              <a:rPr lang="en-US" sz="1700" dirty="0">
                <a:solidFill>
                  <a:schemeClr val="bg1"/>
                </a:solidFill>
                <a:cs typeface="Arial" charset="0"/>
              </a:rPr>
              <a:t>lingering effects of his wounds. He was awarded the medal of honor on May 23 </a:t>
            </a:r>
            <a:r>
              <a:rPr lang="en-US" sz="1700" dirty="0" smtClean="0">
                <a:solidFill>
                  <a:schemeClr val="bg1"/>
                </a:solidFill>
                <a:cs typeface="Arial" charset="0"/>
              </a:rPr>
              <a:t>1900. He </a:t>
            </a:r>
            <a:r>
              <a:rPr lang="en-US" sz="1700" dirty="0">
                <a:solidFill>
                  <a:schemeClr val="bg1"/>
                </a:solidFill>
                <a:cs typeface="Arial" charset="0"/>
              </a:rPr>
              <a:t>was the first black soldier to receive this award. When he was asked about his </a:t>
            </a:r>
            <a:r>
              <a:rPr lang="en-US" sz="1700" dirty="0" smtClean="0">
                <a:solidFill>
                  <a:schemeClr val="bg1"/>
                </a:solidFill>
                <a:cs typeface="Arial" charset="0"/>
              </a:rPr>
              <a:t>heroic </a:t>
            </a:r>
            <a:r>
              <a:rPr lang="en-US" sz="1700" dirty="0">
                <a:solidFill>
                  <a:schemeClr val="bg1"/>
                </a:solidFill>
                <a:cs typeface="Arial" charset="0"/>
              </a:rPr>
              <a:t>actions, all William </a:t>
            </a:r>
            <a:r>
              <a:rPr lang="en-US" sz="1700" dirty="0" smtClean="0">
                <a:solidFill>
                  <a:schemeClr val="bg1"/>
                </a:solidFill>
                <a:cs typeface="Arial" charset="0"/>
              </a:rPr>
              <a:t>said </a:t>
            </a:r>
            <a:r>
              <a:rPr lang="en-US" sz="1700" dirty="0">
                <a:solidFill>
                  <a:schemeClr val="bg1"/>
                </a:solidFill>
                <a:cs typeface="Arial" charset="0"/>
              </a:rPr>
              <a:t>was "I only did My duty." </a:t>
            </a:r>
          </a:p>
          <a:p>
            <a:pPr>
              <a:spcBef>
                <a:spcPct val="50000"/>
              </a:spcBef>
              <a:defRPr/>
            </a:pPr>
            <a:endParaRPr lang="en-US" dirty="0" smtClean="0">
              <a:cs typeface="Arial" charset="0"/>
            </a:endParaRPr>
          </a:p>
          <a:p>
            <a:pPr>
              <a:spcBef>
                <a:spcPct val="50000"/>
              </a:spcBef>
              <a:defRPr/>
            </a:pPr>
            <a:endParaRPr lang="en-US" dirty="0">
              <a:cs typeface="Arial" charset="0"/>
            </a:endParaRPr>
          </a:p>
          <a:p>
            <a:pPr>
              <a:spcBef>
                <a:spcPct val="50000"/>
              </a:spcBef>
              <a:defRPr/>
            </a:pPr>
            <a:endParaRPr lang="en-US" dirty="0" smtClean="0">
              <a:cs typeface="Arial" charset="0"/>
            </a:endParaRPr>
          </a:p>
          <a:p>
            <a:pPr>
              <a:spcBef>
                <a:spcPct val="50000"/>
              </a:spcBef>
              <a:defRPr/>
            </a:pPr>
            <a:endParaRPr lang="en-US" dirty="0">
              <a:cs typeface="Arial" charset="0"/>
            </a:endParaRPr>
          </a:p>
          <a:p>
            <a:pPr>
              <a:spcBef>
                <a:spcPct val="50000"/>
              </a:spcBef>
              <a:defRPr/>
            </a:pPr>
            <a:endParaRPr lang="en-US" dirty="0" smtClean="0">
              <a:cs typeface="Arial" charset="0"/>
            </a:endParaRPr>
          </a:p>
          <a:p>
            <a:pPr>
              <a:spcBef>
                <a:spcPct val="50000"/>
              </a:spcBef>
              <a:defRPr/>
            </a:pPr>
            <a:endParaRPr lang="en-US" dirty="0">
              <a:cs typeface="Arial" charset="0"/>
            </a:endParaRPr>
          </a:p>
        </p:txBody>
      </p:sp>
      <p:sp>
        <p:nvSpPr>
          <p:cNvPr id="96261" name="AutoShape 5"/>
          <p:cNvSpPr>
            <a:spLocks noChangeArrowheads="1"/>
          </p:cNvSpPr>
          <p:nvPr/>
        </p:nvSpPr>
        <p:spPr bwMode="auto">
          <a:xfrm>
            <a:off x="361950" y="762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7653" name="Rectangle 6"/>
          <p:cNvSpPr>
            <a:spLocks noGrp="1" noChangeArrowheads="1"/>
          </p:cNvSpPr>
          <p:nvPr>
            <p:ph type="title" idx="4294967295"/>
          </p:nvPr>
        </p:nvSpPr>
        <p:spPr>
          <a:xfrm>
            <a:off x="476250" y="228600"/>
            <a:ext cx="5257800" cy="762000"/>
          </a:xfrm>
          <a:noFill/>
        </p:spPr>
        <p:txBody>
          <a:bodyPr anchor="t"/>
          <a:lstStyle/>
          <a:p>
            <a:pPr algn="l"/>
            <a:r>
              <a:rPr lang="en-US" dirty="0" smtClean="0">
                <a:solidFill>
                  <a:schemeClr val="bg1"/>
                </a:solidFill>
                <a:latin typeface="Calibri" charset="0"/>
              </a:rPr>
              <a:t>Sgt. William H. Carney</a:t>
            </a:r>
            <a:endParaRPr lang="en-US" dirty="0">
              <a:solidFill>
                <a:schemeClr val="bg1"/>
              </a:solidFill>
              <a:latin typeface="Calibri" charset="0"/>
            </a:endParaRPr>
          </a:p>
        </p:txBody>
      </p:sp>
      <p:sp>
        <p:nvSpPr>
          <p:cNvPr id="96263" name="Rectangle 7"/>
          <p:cNvSpPr>
            <a:spLocks noChangeArrowheads="1"/>
          </p:cNvSpPr>
          <p:nvPr/>
        </p:nvSpPr>
        <p:spPr bwMode="auto">
          <a:xfrm>
            <a:off x="6629400" y="0"/>
            <a:ext cx="2133600" cy="1524000"/>
          </a:xfrm>
          <a:prstGeom prst="rect">
            <a:avLst/>
          </a:prstGeom>
          <a:blipFill dpi="0" rotWithShape="1">
            <a:blip r:embed="rId2" cstate="email">
              <a:extLst>
                <a:ext uri="{28A0092B-C50C-407E-A947-70E740481C1C}">
                  <a14:useLocalDpi xmlns:a14="http://schemas.microsoft.com/office/drawing/2010/main" val="0"/>
                </a:ext>
              </a:extLst>
            </a:blip>
            <a:srcRect/>
            <a:stretch>
              <a:fillRect/>
            </a:stretch>
          </a:blipFill>
          <a:ln w="76200">
            <a:solidFill>
              <a:srgbClr val="C4BD97"/>
            </a:solidFill>
            <a:miter lim="800000"/>
            <a:headEnd/>
            <a:tailEnd/>
          </a:ln>
          <a:effectLst/>
          <a:extLst/>
        </p:spPr>
        <p:txBody>
          <a:bodyPr wrap="none" anchor="ctr"/>
          <a:lstStyle/>
          <a:p>
            <a:pPr algn="ctr">
              <a:defRPr/>
            </a:pPr>
            <a:endParaRPr lang="en-US" dirty="0">
              <a:cs typeface="Arial" charset="0"/>
            </a:endParaRPr>
          </a:p>
        </p:txBody>
      </p:sp>
      <p:sp>
        <p:nvSpPr>
          <p:cNvPr id="96264" name="AutoShape 8">
            <a:hlinkClick r:id="rId3" action="ppaction://hlinksldjump"/>
          </p:cNvPr>
          <p:cNvSpPr>
            <a:spLocks noChangeArrowheads="1"/>
          </p:cNvSpPr>
          <p:nvPr/>
        </p:nvSpPr>
        <p:spPr bwMode="auto">
          <a:xfrm flipH="1">
            <a:off x="3657600" y="65532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blurRad="63500" dist="80822" dir="1168242" sx="125000" sy="125000" algn="br" rotWithShape="0">
                    <a:srgbClr val="4D1715">
                      <a:alpha val="74998"/>
                    </a:srgbClr>
                  </a:outerShdw>
                </a:effectLst>
              </a14:hiddenEffects>
            </a:ext>
          </a:extLst>
        </p:spPr>
        <p:txBody>
          <a:bodyPr wrap="none" anchor="ctr"/>
          <a:lstStyle/>
          <a:p>
            <a:pPr algn="ctr">
              <a:defRPr/>
            </a:pPr>
            <a:r>
              <a:rPr lang="en-US" sz="1400" dirty="0">
                <a:cs typeface="Arial" charset="0"/>
              </a:rPr>
              <a:t>Back to Room 3</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97283"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97284" name="Text Box 4"/>
          <p:cNvSpPr txBox="1">
            <a:spLocks noChangeArrowheads="1"/>
          </p:cNvSpPr>
          <p:nvPr/>
        </p:nvSpPr>
        <p:spPr bwMode="auto">
          <a:xfrm>
            <a:off x="990600" y="2747814"/>
            <a:ext cx="7391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smtClean="0">
                <a:solidFill>
                  <a:schemeClr val="bg1"/>
                </a:solidFill>
              </a:rPr>
              <a:t>This </a:t>
            </a:r>
            <a:r>
              <a:rPr lang="en-US" dirty="0">
                <a:solidFill>
                  <a:schemeClr val="bg1"/>
                </a:solidFill>
              </a:rPr>
              <a:t>artifact is a map of the battlefield at Gettysburg. This battle was fought between July 1</a:t>
            </a:r>
            <a:r>
              <a:rPr lang="en-US" baseline="30000" dirty="0">
                <a:solidFill>
                  <a:schemeClr val="bg1"/>
                </a:solidFill>
              </a:rPr>
              <a:t>st</a:t>
            </a:r>
            <a:r>
              <a:rPr lang="en-US" dirty="0">
                <a:solidFill>
                  <a:schemeClr val="bg1"/>
                </a:solidFill>
              </a:rPr>
              <a:t>  and 3</a:t>
            </a:r>
            <a:r>
              <a:rPr lang="en-US" baseline="30000" dirty="0">
                <a:solidFill>
                  <a:schemeClr val="bg1"/>
                </a:solidFill>
              </a:rPr>
              <a:t>rd</a:t>
            </a:r>
            <a:r>
              <a:rPr lang="en-US" dirty="0">
                <a:solidFill>
                  <a:schemeClr val="bg1"/>
                </a:solidFill>
              </a:rPr>
              <a:t> , 1863. The battle of Gettysburg was the South’s last full-scale attack on the Union troops. It was an important battle because it really helped to boost the morale of the Union troops. The South’s General Lee also led the infamous Pickett’s Charge during this battle. However, the charge failed and led to over 51,000 soldiers being killed, wounded, captured, or missing. This battle also led to Abraham Lincoln’s infamous Gettysburg Address. </a:t>
            </a:r>
            <a:endParaRPr lang="en-US" dirty="0">
              <a:solidFill>
                <a:schemeClr val="bg1"/>
              </a:solidFill>
              <a:cs typeface="Arial" charset="0"/>
            </a:endParaRPr>
          </a:p>
        </p:txBody>
      </p:sp>
      <p:sp>
        <p:nvSpPr>
          <p:cNvPr id="97285"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677" name="Rectangle 6"/>
          <p:cNvSpPr>
            <a:spLocks noGrp="1" noChangeArrowheads="1"/>
          </p:cNvSpPr>
          <p:nvPr>
            <p:ph type="title" idx="4294967295"/>
          </p:nvPr>
        </p:nvSpPr>
        <p:spPr>
          <a:xfrm>
            <a:off x="609600" y="762000"/>
            <a:ext cx="5257800" cy="762000"/>
          </a:xfrm>
          <a:noFill/>
        </p:spPr>
        <p:txBody>
          <a:bodyPr anchor="t"/>
          <a:lstStyle/>
          <a:p>
            <a:pPr algn="l"/>
            <a:r>
              <a:rPr lang="en-US" sz="4000" dirty="0" smtClean="0">
                <a:solidFill>
                  <a:schemeClr val="bg1"/>
                </a:solidFill>
                <a:latin typeface="Calibri" charset="0"/>
              </a:rPr>
              <a:t>Battle of Gettysburg</a:t>
            </a:r>
            <a:endParaRPr lang="en-US" dirty="0">
              <a:solidFill>
                <a:schemeClr val="bg1"/>
              </a:solidFill>
              <a:latin typeface="Calibri" charset="0"/>
            </a:endParaRPr>
          </a:p>
        </p:txBody>
      </p:sp>
      <p:sp>
        <p:nvSpPr>
          <p:cNvPr id="97287" name="Rectangle 7"/>
          <p:cNvSpPr>
            <a:spLocks noChangeArrowheads="1"/>
          </p:cNvSpPr>
          <p:nvPr/>
        </p:nvSpPr>
        <p:spPr bwMode="auto">
          <a:xfrm>
            <a:off x="6629400" y="381000"/>
            <a:ext cx="2133600" cy="1524000"/>
          </a:xfrm>
          <a:prstGeom prst="rect">
            <a:avLst/>
          </a:prstGeom>
          <a:blipFill dpi="0" rotWithShape="1">
            <a:blip r:embed="rId2" cstate="email">
              <a:extLst>
                <a:ext uri="{28A0092B-C50C-407E-A947-70E740481C1C}">
                  <a14:useLocalDpi xmlns:a14="http://schemas.microsoft.com/office/drawing/2010/main" val="0"/>
                </a:ext>
              </a:extLst>
            </a:blip>
            <a:srcRect/>
            <a:stretch>
              <a:fillRect/>
            </a:stretch>
          </a:blipFill>
          <a:ln w="76200">
            <a:solidFill>
              <a:srgbClr val="C4BD97"/>
            </a:solidFill>
            <a:miter lim="800000"/>
            <a:headEnd/>
            <a:tailEnd/>
          </a:ln>
          <a:effectLst/>
          <a:extLst/>
        </p:spPr>
        <p:txBody>
          <a:bodyPr wrap="none" anchor="ctr"/>
          <a:lstStyle/>
          <a:p>
            <a:pPr algn="ctr">
              <a:defRPr/>
            </a:pPr>
            <a:endParaRPr lang="en-US" dirty="0">
              <a:cs typeface="Arial" charset="0"/>
            </a:endParaRPr>
          </a:p>
        </p:txBody>
      </p:sp>
      <p:sp>
        <p:nvSpPr>
          <p:cNvPr id="97288" name="AutoShape 8">
            <a:hlinkClick r:id="rId3"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blurRad="63500" dist="80822" dir="1168242" sx="125000" sy="125000" algn="br" rotWithShape="0">
                    <a:srgbClr val="4D1715">
                      <a:alpha val="74998"/>
                    </a:srgbClr>
                  </a:outerShdw>
                </a:effectLst>
              </a14:hiddenEffects>
            </a:ext>
          </a:extLst>
        </p:spPr>
        <p:txBody>
          <a:bodyPr wrap="none" anchor="ctr"/>
          <a:lstStyle/>
          <a:p>
            <a:pPr algn="ctr">
              <a:defRPr/>
            </a:pPr>
            <a:r>
              <a:rPr lang="en-US" sz="1400" dirty="0">
                <a:cs typeface="Arial" charset="0"/>
              </a:rPr>
              <a:t>Back to Room 4</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98307"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98308" name="Text Box 4"/>
          <p:cNvSpPr txBox="1">
            <a:spLocks noChangeArrowheads="1"/>
          </p:cNvSpPr>
          <p:nvPr/>
        </p:nvSpPr>
        <p:spPr bwMode="auto">
          <a:xfrm>
            <a:off x="914400" y="2286000"/>
            <a:ext cx="73914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0">
              <a:spcBef>
                <a:spcPct val="50000"/>
              </a:spcBef>
              <a:defRPr/>
            </a:pPr>
            <a:r>
              <a:rPr lang="en-US" dirty="0" smtClean="0">
                <a:solidFill>
                  <a:schemeClr val="bg1"/>
                </a:solidFill>
                <a:cs typeface="Arial" charset="0"/>
                <a:hlinkClick r:id="rId2"/>
              </a:rPr>
              <a:t>http</a:t>
            </a:r>
            <a:r>
              <a:rPr lang="en-US" dirty="0">
                <a:solidFill>
                  <a:schemeClr val="bg1"/>
                </a:solidFill>
                <a:cs typeface="Arial" charset="0"/>
                <a:hlinkClick r:id="rId2"/>
              </a:rPr>
              <a:t>://</a:t>
            </a:r>
            <a:r>
              <a:rPr lang="en-US" dirty="0" smtClean="0">
                <a:solidFill>
                  <a:schemeClr val="bg1"/>
                </a:solidFill>
                <a:cs typeface="Arial" charset="0"/>
                <a:hlinkClick r:id="rId2"/>
              </a:rPr>
              <a:t>www.history.com/topics/american-civil-war/american-civil-war-history/videos/first-battle-of-bull-run</a:t>
            </a:r>
            <a:endParaRPr lang="en-US" dirty="0" smtClean="0">
              <a:solidFill>
                <a:schemeClr val="bg1"/>
              </a:solidFill>
              <a:cs typeface="Arial" charset="0"/>
            </a:endParaRPr>
          </a:p>
          <a:p>
            <a:pPr lvl="0">
              <a:spcBef>
                <a:spcPct val="50000"/>
              </a:spcBef>
              <a:defRPr/>
            </a:pPr>
            <a:endParaRPr lang="en-US" dirty="0" smtClean="0">
              <a:solidFill>
                <a:schemeClr val="bg1"/>
              </a:solidFill>
              <a:cs typeface="Arial" charset="0"/>
            </a:endParaRPr>
          </a:p>
          <a:p>
            <a:pPr lvl="0">
              <a:spcBef>
                <a:spcPct val="50000"/>
              </a:spcBef>
              <a:defRPr/>
            </a:pPr>
            <a:r>
              <a:rPr lang="en-US" dirty="0">
                <a:solidFill>
                  <a:schemeClr val="bg1"/>
                </a:solidFill>
              </a:rPr>
              <a:t>This video is an overview of the Battle of Bull Run. The video covers important facts about the battle. The Battle of Bull Run was the first large-scale battle of the war, and was fought on July 16, 1861. The Union faced over 30,000 Confederate men. The battle was a major win for the Confederate troops and really hurt the morale of the Union troops. It was also during this battle that the famous Confederate leader Thomas J. Jackson earned his nickname “Stonewall Jackson”.</a:t>
            </a:r>
            <a:endParaRPr lang="en-US" dirty="0" smtClean="0">
              <a:solidFill>
                <a:schemeClr val="bg1"/>
              </a:solidFill>
              <a:cs typeface="Arial" charset="0"/>
            </a:endParaRPr>
          </a:p>
        </p:txBody>
      </p:sp>
      <p:sp>
        <p:nvSpPr>
          <p:cNvPr id="98309"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9701" name="Rectangle 6"/>
          <p:cNvSpPr>
            <a:spLocks noGrp="1" noChangeArrowheads="1"/>
          </p:cNvSpPr>
          <p:nvPr>
            <p:ph type="title" idx="4294967295"/>
          </p:nvPr>
        </p:nvSpPr>
        <p:spPr>
          <a:xfrm>
            <a:off x="609600" y="762000"/>
            <a:ext cx="5257800" cy="762000"/>
          </a:xfrm>
          <a:noFill/>
        </p:spPr>
        <p:txBody>
          <a:bodyPr anchor="t"/>
          <a:lstStyle/>
          <a:p>
            <a:pPr algn="l"/>
            <a:r>
              <a:rPr lang="en-US" sz="4000" dirty="0" smtClean="0">
                <a:solidFill>
                  <a:schemeClr val="bg1"/>
                </a:solidFill>
                <a:latin typeface="Calibri" charset="0"/>
              </a:rPr>
              <a:t>Battle of Bull Run</a:t>
            </a:r>
            <a:endParaRPr lang="en-US" dirty="0">
              <a:solidFill>
                <a:schemeClr val="bg1"/>
              </a:solidFill>
              <a:latin typeface="Calibri" charset="0"/>
            </a:endParaRPr>
          </a:p>
        </p:txBody>
      </p:sp>
      <p:sp>
        <p:nvSpPr>
          <p:cNvPr id="98311" name="Rectangle 7"/>
          <p:cNvSpPr>
            <a:spLocks noChangeArrowheads="1"/>
          </p:cNvSpPr>
          <p:nvPr/>
        </p:nvSpPr>
        <p:spPr bwMode="auto">
          <a:xfrm>
            <a:off x="6629400" y="381000"/>
            <a:ext cx="2133600" cy="1524000"/>
          </a:xfrm>
          <a:prstGeom prst="rect">
            <a:avLst/>
          </a:prstGeom>
          <a:blipFill dpi="0" rotWithShape="1">
            <a:blip r:embed="rId3" cstate="email">
              <a:extLst>
                <a:ext uri="{28A0092B-C50C-407E-A947-70E740481C1C}">
                  <a14:useLocalDpi xmlns:a14="http://schemas.microsoft.com/office/drawing/2010/main" val="0"/>
                </a:ext>
              </a:extLst>
            </a:blip>
            <a:srcRect/>
            <a:stretch>
              <a:fillRect/>
            </a:stretch>
          </a:blipFill>
          <a:ln w="76200">
            <a:solidFill>
              <a:srgbClr val="C4BD97"/>
            </a:solidFill>
            <a:miter lim="800000"/>
            <a:headEnd/>
            <a:tailEnd/>
          </a:ln>
          <a:effectLst/>
          <a:extLst/>
        </p:spPr>
        <p:txBody>
          <a:bodyPr wrap="none" anchor="ctr"/>
          <a:lstStyle/>
          <a:p>
            <a:pPr algn="ctr">
              <a:defRPr/>
            </a:pPr>
            <a:endParaRPr lang="en-US" dirty="0">
              <a:cs typeface="Arial" charset="0"/>
            </a:endParaRPr>
          </a:p>
        </p:txBody>
      </p:sp>
      <p:sp>
        <p:nvSpPr>
          <p:cNvPr id="98312" name="AutoShape 8">
            <a:hlinkClick r:id="rId4"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blurRad="63500" dist="80822" dir="1168242" sx="125000" sy="125000" algn="br" rotWithShape="0">
                    <a:srgbClr val="4D1715">
                      <a:alpha val="74998"/>
                    </a:srgbClr>
                  </a:outerShdw>
                </a:effectLst>
              </a14:hiddenEffects>
            </a:ext>
          </a:extLst>
        </p:spPr>
        <p:txBody>
          <a:bodyPr wrap="none" anchor="ctr"/>
          <a:lstStyle/>
          <a:p>
            <a:pPr algn="ctr">
              <a:defRPr/>
            </a:pPr>
            <a:r>
              <a:rPr lang="en-US" sz="1400" dirty="0">
                <a:cs typeface="Arial" charset="0"/>
              </a:rPr>
              <a:t>Back to Room 4</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99331"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99332" name="Text Box 4"/>
          <p:cNvSpPr txBox="1">
            <a:spLocks noChangeArrowheads="1"/>
          </p:cNvSpPr>
          <p:nvPr/>
        </p:nvSpPr>
        <p:spPr bwMode="auto">
          <a:xfrm>
            <a:off x="990600" y="2743200"/>
            <a:ext cx="7086600"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smtClean="0">
                <a:solidFill>
                  <a:schemeClr val="bg1"/>
                </a:solidFill>
              </a:rPr>
              <a:t>This </a:t>
            </a:r>
            <a:r>
              <a:rPr lang="en-US" dirty="0">
                <a:solidFill>
                  <a:schemeClr val="bg1"/>
                </a:solidFill>
              </a:rPr>
              <a:t>photo depicts the Union’s attack on Ft. Sumter. This battle was a crucial battle during the Civil War because it was the battle that actually started the war, and was fought on April 12, 1861. After several Southern states succeeded, the Union demanded that the South give up Ft. Sumter, and they refused, thus leading to the battle. After two day of attack on the fort, Union troops realized they were not making any progress and were finally forced to back down. The most interesting fact about this battle is that there were no casualties.</a:t>
            </a:r>
            <a:endParaRPr lang="en-US" dirty="0" smtClean="0">
              <a:solidFill>
                <a:schemeClr val="bg1"/>
              </a:solidFill>
              <a:cs typeface="Arial" charset="0"/>
            </a:endParaRPr>
          </a:p>
          <a:p>
            <a:pPr>
              <a:spcBef>
                <a:spcPct val="50000"/>
              </a:spcBef>
              <a:defRPr/>
            </a:pPr>
            <a:endParaRPr lang="en-US" dirty="0">
              <a:solidFill>
                <a:schemeClr val="bg1"/>
              </a:solidFill>
              <a:cs typeface="Arial" charset="0"/>
            </a:endParaRPr>
          </a:p>
          <a:p>
            <a:pPr>
              <a:spcBef>
                <a:spcPct val="50000"/>
              </a:spcBef>
              <a:defRPr/>
            </a:pPr>
            <a:endParaRPr lang="en-US" dirty="0" smtClean="0">
              <a:cs typeface="Arial" charset="0"/>
            </a:endParaRPr>
          </a:p>
          <a:p>
            <a:pPr>
              <a:spcBef>
                <a:spcPct val="50000"/>
              </a:spcBef>
              <a:defRPr/>
            </a:pPr>
            <a:endParaRPr lang="en-US" dirty="0">
              <a:cs typeface="Arial" charset="0"/>
            </a:endParaRPr>
          </a:p>
          <a:p>
            <a:pPr>
              <a:spcBef>
                <a:spcPct val="50000"/>
              </a:spcBef>
              <a:defRPr/>
            </a:pPr>
            <a:endParaRPr lang="en-US" dirty="0" smtClean="0">
              <a:cs typeface="Arial" charset="0"/>
            </a:endParaRPr>
          </a:p>
          <a:p>
            <a:pPr>
              <a:spcBef>
                <a:spcPct val="50000"/>
              </a:spcBef>
              <a:defRPr/>
            </a:pPr>
            <a:endParaRPr lang="en-US" dirty="0">
              <a:cs typeface="Arial" charset="0"/>
            </a:endParaRPr>
          </a:p>
          <a:p>
            <a:pPr>
              <a:spcBef>
                <a:spcPct val="50000"/>
              </a:spcBef>
              <a:defRPr/>
            </a:pPr>
            <a:endParaRPr lang="en-US" dirty="0" smtClean="0">
              <a:cs typeface="Arial" charset="0"/>
            </a:endParaRPr>
          </a:p>
          <a:p>
            <a:pPr>
              <a:spcBef>
                <a:spcPct val="50000"/>
              </a:spcBef>
              <a:defRPr/>
            </a:pPr>
            <a:endParaRPr lang="en-US" dirty="0">
              <a:cs typeface="Arial" charset="0"/>
            </a:endParaRPr>
          </a:p>
        </p:txBody>
      </p:sp>
      <p:sp>
        <p:nvSpPr>
          <p:cNvPr id="99333"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0725" name="Rectangle 6"/>
          <p:cNvSpPr>
            <a:spLocks noGrp="1" noChangeArrowheads="1"/>
          </p:cNvSpPr>
          <p:nvPr>
            <p:ph type="title" idx="4294967295"/>
          </p:nvPr>
        </p:nvSpPr>
        <p:spPr>
          <a:xfrm>
            <a:off x="609600" y="762000"/>
            <a:ext cx="5257800" cy="762000"/>
          </a:xfrm>
          <a:noFill/>
        </p:spPr>
        <p:txBody>
          <a:bodyPr anchor="t"/>
          <a:lstStyle/>
          <a:p>
            <a:pPr algn="l"/>
            <a:r>
              <a:rPr lang="en-US" sz="4000" dirty="0" smtClean="0">
                <a:solidFill>
                  <a:schemeClr val="bg1"/>
                </a:solidFill>
                <a:latin typeface="Calibri" charset="0"/>
              </a:rPr>
              <a:t>Battle of Fort Sumter</a:t>
            </a:r>
            <a:endParaRPr lang="en-US" dirty="0">
              <a:solidFill>
                <a:schemeClr val="bg1"/>
              </a:solidFill>
              <a:latin typeface="Calibri" charset="0"/>
            </a:endParaRPr>
          </a:p>
        </p:txBody>
      </p:sp>
      <p:sp>
        <p:nvSpPr>
          <p:cNvPr id="99335" name="Rectangle 7"/>
          <p:cNvSpPr>
            <a:spLocks noChangeArrowheads="1"/>
          </p:cNvSpPr>
          <p:nvPr/>
        </p:nvSpPr>
        <p:spPr bwMode="auto">
          <a:xfrm>
            <a:off x="6629400" y="381000"/>
            <a:ext cx="2133600" cy="1524000"/>
          </a:xfrm>
          <a:prstGeom prst="rect">
            <a:avLst/>
          </a:prstGeom>
          <a:blipFill dpi="0" rotWithShape="1">
            <a:blip r:embed="rId3" cstate="email">
              <a:extLst>
                <a:ext uri="{28A0092B-C50C-407E-A947-70E740481C1C}">
                  <a14:useLocalDpi xmlns:a14="http://schemas.microsoft.com/office/drawing/2010/main" val="0"/>
                </a:ext>
              </a:extLst>
            </a:blip>
            <a:srcRect/>
            <a:stretch>
              <a:fillRect/>
            </a:stretch>
          </a:blipFill>
          <a:ln w="76200">
            <a:solidFill>
              <a:srgbClr val="C4BD97"/>
            </a:solidFill>
            <a:miter lim="800000"/>
            <a:headEnd/>
            <a:tailEnd/>
          </a:ln>
          <a:effectLst/>
          <a:extLst/>
        </p:spPr>
        <p:txBody>
          <a:bodyPr wrap="none" anchor="ctr"/>
          <a:lstStyle/>
          <a:p>
            <a:pPr algn="ctr">
              <a:defRPr/>
            </a:pPr>
            <a:endParaRPr lang="en-US" dirty="0">
              <a:cs typeface="Arial" charset="0"/>
            </a:endParaRPr>
          </a:p>
        </p:txBody>
      </p:sp>
      <p:sp>
        <p:nvSpPr>
          <p:cNvPr id="99336" name="AutoShape 8">
            <a:hlinkClick r:id="rId4"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blurRad="63500" dist="80822" dir="1168242" sx="125000" sy="125000" algn="br" rotWithShape="0">
                    <a:srgbClr val="4D1715">
                      <a:alpha val="74998"/>
                    </a:srgbClr>
                  </a:outerShdw>
                </a:effectLst>
              </a14:hiddenEffects>
            </a:ext>
          </a:extLst>
        </p:spPr>
        <p:txBody>
          <a:bodyPr wrap="none" anchor="ctr"/>
          <a:lstStyle/>
          <a:p>
            <a:pPr algn="ctr">
              <a:defRPr/>
            </a:pPr>
            <a:r>
              <a:rPr lang="en-US" sz="1400" dirty="0">
                <a:cs typeface="Arial" charset="0"/>
              </a:rPr>
              <a:t>Back to Room 4</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2819400" y="762000"/>
            <a:ext cx="3505200" cy="533400"/>
          </a:xfrm>
          <a:solidFill>
            <a:srgbClr val="FFFFFF"/>
          </a:solidFill>
          <a:ln>
            <a:solidFill>
              <a:srgbClr val="000000"/>
            </a:solidFill>
            <a:miter lim="800000"/>
            <a:headEnd/>
            <a:tailEnd/>
          </a:ln>
        </p:spPr>
        <p:txBody>
          <a:bodyPr/>
          <a:lstStyle/>
          <a:p>
            <a:pPr eaLnBrk="1" hangingPunct="1"/>
            <a:r>
              <a:rPr lang="en-US" sz="2000" b="1" dirty="0">
                <a:latin typeface="Arial" charset="0"/>
              </a:rPr>
              <a:t>Curator Information</a:t>
            </a:r>
            <a:endParaRPr lang="en-US" sz="2000" b="1" dirty="0">
              <a:latin typeface="Broadway" charset="0"/>
            </a:endParaRPr>
          </a:p>
        </p:txBody>
      </p:sp>
      <p:sp>
        <p:nvSpPr>
          <p:cNvPr id="12" name="Rectangle 11"/>
          <p:cNvSpPr/>
          <p:nvPr/>
        </p:nvSpPr>
        <p:spPr>
          <a:xfrm>
            <a:off x="152400" y="381000"/>
            <a:ext cx="25146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Arial" charset="0"/>
            </a:endParaRPr>
          </a:p>
        </p:txBody>
      </p:sp>
      <p:sp>
        <p:nvSpPr>
          <p:cNvPr id="6154" name="AutoShape 10"/>
          <p:cNvSpPr>
            <a:spLocks noChangeArrowheads="1"/>
          </p:cNvSpPr>
          <p:nvPr/>
        </p:nvSpPr>
        <p:spPr bwMode="auto">
          <a:xfrm rot="-5400000">
            <a:off x="190500" y="1562100"/>
            <a:ext cx="2438400" cy="1905000"/>
          </a:xfrm>
          <a:custGeom>
            <a:avLst/>
            <a:gdLst>
              <a:gd name="G0" fmla="+- 2362 0 0"/>
              <a:gd name="G1" fmla="+- 21600 0 2362"/>
              <a:gd name="G2" fmla="*/ 2362 1 2"/>
              <a:gd name="G3" fmla="+- 21600 0 G2"/>
              <a:gd name="G4" fmla="+/ 2362 21600 2"/>
              <a:gd name="G5" fmla="+/ G1 0 2"/>
              <a:gd name="G6" fmla="*/ 21600 21600 2362"/>
              <a:gd name="G7" fmla="*/ G6 1 2"/>
              <a:gd name="G8" fmla="+- 21600 0 G7"/>
              <a:gd name="G9" fmla="*/ 21600 1 2"/>
              <a:gd name="G10" fmla="+- 2362 0 G9"/>
              <a:gd name="G11" fmla="?: G10 G8 0"/>
              <a:gd name="G12" fmla="?: G10 G7 21600"/>
              <a:gd name="T0" fmla="*/ 20419 w 21600"/>
              <a:gd name="T1" fmla="*/ 10800 h 21600"/>
              <a:gd name="T2" fmla="*/ 10800 w 21600"/>
              <a:gd name="T3" fmla="*/ 21600 h 21600"/>
              <a:gd name="T4" fmla="*/ 1181 w 21600"/>
              <a:gd name="T5" fmla="*/ 10800 h 21600"/>
              <a:gd name="T6" fmla="*/ 10800 w 21600"/>
              <a:gd name="T7" fmla="*/ 0 h 21600"/>
              <a:gd name="T8" fmla="*/ 2981 w 21600"/>
              <a:gd name="T9" fmla="*/ 2981 h 21600"/>
              <a:gd name="T10" fmla="*/ 18619 w 21600"/>
              <a:gd name="T11" fmla="*/ 18619 h 21600"/>
            </a:gdLst>
            <a:ahLst/>
            <a:cxnLst>
              <a:cxn ang="0">
                <a:pos x="T0" y="T1"/>
              </a:cxn>
              <a:cxn ang="0">
                <a:pos x="T2" y="T3"/>
              </a:cxn>
              <a:cxn ang="0">
                <a:pos x="T4" y="T5"/>
              </a:cxn>
              <a:cxn ang="0">
                <a:pos x="T6" y="T7"/>
              </a:cxn>
            </a:cxnLst>
            <a:rect l="T8" t="T9" r="T10" b="T11"/>
            <a:pathLst>
              <a:path w="21600" h="21600">
                <a:moveTo>
                  <a:pt x="0" y="0"/>
                </a:moveTo>
                <a:lnTo>
                  <a:pt x="2362" y="21600"/>
                </a:lnTo>
                <a:lnTo>
                  <a:pt x="19238" y="21600"/>
                </a:lnTo>
                <a:lnTo>
                  <a:pt x="21600" y="0"/>
                </a:lnTo>
                <a:close/>
              </a:path>
            </a:pathLst>
          </a:custGeom>
          <a:blipFill dpi="0" rotWithShape="1">
            <a:blip r:embed="rId3" cstate="email">
              <a:extLst>
                <a:ext uri="{28A0092B-C50C-407E-A947-70E740481C1C}">
                  <a14:useLocalDpi xmlns:a14="http://schemas.microsoft.com/office/drawing/2010/main" val="0"/>
                </a:ext>
              </a:extLst>
            </a:blip>
            <a:srcRect/>
            <a:stretch>
              <a:fillRect/>
            </a:stretch>
          </a:blipFill>
          <a:ln w="76200">
            <a:solidFill>
              <a:srgbClr val="73766C"/>
            </a:solidFill>
            <a:miter lim="800000"/>
            <a:headEnd/>
            <a:tailEnd/>
          </a:ln>
          <a:effectLst/>
          <a:extLst/>
        </p:spPr>
        <p:txBody>
          <a:bodyPr vert="eaVert" wrap="none" anchor="ctr"/>
          <a:lstStyle/>
          <a:p>
            <a:pPr algn="ctr">
              <a:defRPr/>
            </a:pPr>
            <a:endParaRPr lang="en-US" dirty="0">
              <a:cs typeface="Arial" charset="0"/>
            </a:endParaRPr>
          </a:p>
        </p:txBody>
      </p:sp>
      <p:sp>
        <p:nvSpPr>
          <p:cNvPr id="6157" name="Text Box 13"/>
          <p:cNvSpPr txBox="1">
            <a:spLocks noChangeArrowheads="1"/>
          </p:cNvSpPr>
          <p:nvPr/>
        </p:nvSpPr>
        <p:spPr bwMode="auto">
          <a:xfrm>
            <a:off x="3124200" y="1600200"/>
            <a:ext cx="5943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cs typeface="Arial" charset="0"/>
              </a:rPr>
              <a:t>This exhibition explores the perennially fascinating subject of the American Civil War. The battle between the Northern states and the Southern states lasting from 1861–1865 is one of the biggest conflicts in  U.S. history.  Utilizing various </a:t>
            </a:r>
            <a:r>
              <a:rPr lang="en-US" dirty="0" smtClean="0">
                <a:cs typeface="Arial" charset="0"/>
              </a:rPr>
              <a:t>Common Core </a:t>
            </a:r>
            <a:r>
              <a:rPr lang="en-US" dirty="0">
                <a:cs typeface="Arial" charset="0"/>
              </a:rPr>
              <a:t>and NCSS standards students will explore this time under the categories of: the North, the South, African American Involvement and Famous battles. Students will become more knowledgeable  of the war and all that it entailed.</a:t>
            </a:r>
          </a:p>
        </p:txBody>
      </p:sp>
      <p:sp>
        <p:nvSpPr>
          <p:cNvPr id="6158" name="AutoShape 14">
            <a:hlinkClick r:id="rId4" action="ppaction://hlinksldjump"/>
          </p:cNvPr>
          <p:cNvSpPr>
            <a:spLocks noChangeArrowheads="1"/>
          </p:cNvSpPr>
          <p:nvPr/>
        </p:nvSpPr>
        <p:spPr bwMode="auto">
          <a:xfrm flipH="1">
            <a:off x="3581400" y="48768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blurRad="63500" dist="80822" dir="1168242" sx="125000" sy="125000" algn="br" rotWithShape="0">
                    <a:srgbClr val="4D1715">
                      <a:alpha val="74998"/>
                    </a:srgbClr>
                  </a:outerShdw>
                </a:effectLst>
              </a14:hiddenEffects>
            </a:ext>
          </a:extLst>
        </p:spPr>
        <p:txBody>
          <a:bodyPr wrap="none" anchor="ctr"/>
          <a:lstStyle/>
          <a:p>
            <a:pPr algn="ctr">
              <a:defRPr/>
            </a:pPr>
            <a:r>
              <a:rPr lang="en-US" sz="1400" dirty="0">
                <a:cs typeface="Arial" charset="0"/>
              </a:rPr>
              <a:t>Back to Lobby</a:t>
            </a:r>
          </a:p>
        </p:txBody>
      </p:sp>
      <p:sp>
        <p:nvSpPr>
          <p:cNvPr id="6160" name="Text Box 16"/>
          <p:cNvSpPr txBox="1">
            <a:spLocks noChangeArrowheads="1"/>
          </p:cNvSpPr>
          <p:nvPr/>
        </p:nvSpPr>
        <p:spPr bwMode="auto">
          <a:xfrm>
            <a:off x="1828800" y="5867400"/>
            <a:ext cx="5562600" cy="822325"/>
          </a:xfrm>
          <a:prstGeom prst="rect">
            <a:avLst/>
          </a:prstGeom>
          <a:solidFill>
            <a:srgbClr val="C4BD97"/>
          </a:solidFill>
          <a:ln>
            <a:noFill/>
          </a:ln>
          <a:effectLst/>
          <a:extLst>
            <a:ext uri="{91240B29-F687-4f45-9708-019B960494DF}">
              <a14:hiddenLine xmlns:a14="http://schemas.microsoft.com/office/drawing/2010/main" w="9525">
                <a:solidFill>
                  <a:srgbClr val="643E33"/>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1200" dirty="0">
                <a:latin typeface="Arial Narrow" charset="0"/>
                <a:cs typeface="Arial" charset="0"/>
              </a:rPr>
              <a:t>Note: Virtual museums were first introduced by educators at </a:t>
            </a:r>
            <a:r>
              <a:rPr lang="en-US" sz="1200" u="sng" dirty="0">
                <a:latin typeface="Arial Narrow" charset="0"/>
                <a:cs typeface="Arial" charset="0"/>
                <a:hlinkClick r:id="rId5"/>
              </a:rPr>
              <a:t>Keith Valley Middle School</a:t>
            </a:r>
            <a:r>
              <a:rPr lang="en-US" sz="1200" dirty="0">
                <a:latin typeface="Arial Narrow" charset="0"/>
                <a:cs typeface="Arial" charset="0"/>
              </a:rPr>
              <a:t> in Horsham, Pennsylvania. This template was designed by Lindsey </a:t>
            </a:r>
            <a:r>
              <a:rPr lang="en-US" sz="1200" dirty="0" err="1">
                <a:latin typeface="Arial Narrow" charset="0"/>
                <a:cs typeface="Arial" charset="0"/>
              </a:rPr>
              <a:t>Warneka</a:t>
            </a:r>
            <a:r>
              <a:rPr lang="en-US" sz="1200" dirty="0">
                <a:latin typeface="Arial Narrow" charset="0"/>
                <a:cs typeface="Arial" charset="0"/>
              </a:rPr>
              <a:t> under the direction of </a:t>
            </a:r>
            <a:r>
              <a:rPr lang="en-US" sz="1200" u="sng" dirty="0">
                <a:latin typeface="Arial Narrow" charset="0"/>
                <a:cs typeface="Arial" charset="0"/>
                <a:hlinkClick r:id="rId6"/>
              </a:rPr>
              <a:t>Dr. Christy Keeler</a:t>
            </a:r>
            <a:r>
              <a:rPr lang="en-US" sz="1200" dirty="0">
                <a:latin typeface="Arial Narrow" charset="0"/>
                <a:cs typeface="Arial" charset="0"/>
              </a:rPr>
              <a:t> during a Teaching American History grant module. View the </a:t>
            </a:r>
            <a:r>
              <a:rPr lang="en-US" sz="1200" dirty="0">
                <a:latin typeface="Arial Narrow" charset="0"/>
                <a:cs typeface="Arial" charset="0"/>
                <a:hlinkClick r:id="rId7"/>
              </a:rPr>
              <a:t>Educational Virtual Museums</a:t>
            </a:r>
            <a:r>
              <a:rPr lang="en-US" sz="1200" dirty="0">
                <a:latin typeface="Arial Narrow" charset="0"/>
                <a:cs typeface="Arial" charset="0"/>
              </a:rPr>
              <a:t> website for more information on this instructional technique.</a:t>
            </a:r>
            <a:endParaRPr lang="en-US" sz="1000" dirty="0">
              <a:latin typeface="Arial Narrow" charset="0"/>
              <a:cs typeface="Arial" charset="0"/>
            </a:endParaRPr>
          </a:p>
        </p:txBody>
      </p:sp>
      <p:sp>
        <p:nvSpPr>
          <p:cNvPr id="8" name="Flowchart: Alternate Process 7"/>
          <p:cNvSpPr/>
          <p:nvPr/>
        </p:nvSpPr>
        <p:spPr>
          <a:xfrm>
            <a:off x="2743200" y="228600"/>
            <a:ext cx="3657600" cy="60182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smtClean="0">
                <a:solidFill>
                  <a:schemeClr val="tx1"/>
                </a:solidFill>
                <a:ea typeface="ＭＳ Ｐゴシック" charset="0"/>
                <a:cs typeface="Arial" charset="0"/>
              </a:rPr>
              <a:t>Civil War</a:t>
            </a:r>
            <a:endParaRPr lang="en-US" sz="2800" b="1" dirty="0">
              <a:solidFill>
                <a:schemeClr val="tx1"/>
              </a:solidFill>
              <a:ea typeface="ＭＳ Ｐゴシック" charset="0"/>
              <a:cs typeface="Arial" charset="0"/>
            </a:endParaRPr>
          </a:p>
        </p:txBody>
      </p:sp>
      <p:sp>
        <p:nvSpPr>
          <p:cNvPr id="9" name="Flowchart: Alternate Process 8"/>
          <p:cNvSpPr/>
          <p:nvPr/>
        </p:nvSpPr>
        <p:spPr>
          <a:xfrm>
            <a:off x="304800" y="4112839"/>
            <a:ext cx="1676400" cy="306761"/>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ea typeface="ＭＳ Ｐゴシック" charset="0"/>
                <a:cs typeface="Arial" charset="0"/>
                <a:hlinkClick r:id="rId8" action="ppaction://hlinksldjump"/>
              </a:rPr>
              <a:t>Standards</a:t>
            </a:r>
            <a:endParaRPr lang="en-US" b="1" dirty="0">
              <a:solidFill>
                <a:schemeClr val="tx1"/>
              </a:solidFill>
              <a:ea typeface="ＭＳ Ｐゴシック" charset="0"/>
              <a:cs typeface="Arial" charset="0"/>
            </a:endParaRPr>
          </a:p>
        </p:txBody>
      </p:sp>
      <p:sp>
        <p:nvSpPr>
          <p:cNvPr id="10" name="Flowchart: Alternate Process 9"/>
          <p:cNvSpPr/>
          <p:nvPr/>
        </p:nvSpPr>
        <p:spPr>
          <a:xfrm>
            <a:off x="304800" y="4600692"/>
            <a:ext cx="1676400" cy="306761"/>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ea typeface="ＭＳ Ｐゴシック" charset="0"/>
                <a:cs typeface="Arial" charset="0"/>
                <a:hlinkClick r:id="rId9" action="ppaction://hlinksldjump"/>
              </a:rPr>
              <a:t>Standards</a:t>
            </a:r>
            <a:endParaRPr lang="en-US" b="1" dirty="0">
              <a:solidFill>
                <a:schemeClr val="tx1"/>
              </a:solidFill>
              <a:ea typeface="ＭＳ Ｐゴシック" charset="0"/>
              <a:cs typeface="Arial" charset="0"/>
            </a:endParaRPr>
          </a:p>
        </p:txBody>
      </p:sp>
      <p:sp>
        <p:nvSpPr>
          <p:cNvPr id="11" name="Flowchart: Alternate Process 10"/>
          <p:cNvSpPr/>
          <p:nvPr/>
        </p:nvSpPr>
        <p:spPr>
          <a:xfrm>
            <a:off x="304800" y="5120294"/>
            <a:ext cx="1676400" cy="306761"/>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ea typeface="ＭＳ Ｐゴシック" charset="0"/>
                <a:cs typeface="Arial" charset="0"/>
                <a:hlinkClick r:id="rId10" action="ppaction://hlinksldjump"/>
              </a:rPr>
              <a:t>Standards</a:t>
            </a:r>
            <a:endParaRPr lang="en-US" b="1" dirty="0">
              <a:solidFill>
                <a:schemeClr val="tx1"/>
              </a:solidFill>
              <a:ea typeface="ＭＳ Ｐゴシック" charset="0"/>
              <a:cs typeface="Arial" charset="0"/>
            </a:endParaRPr>
          </a:p>
        </p:txBody>
      </p:sp>
      <p:sp>
        <p:nvSpPr>
          <p:cNvPr id="13" name="Flowchart: Alternate Process 12"/>
          <p:cNvSpPr/>
          <p:nvPr/>
        </p:nvSpPr>
        <p:spPr>
          <a:xfrm>
            <a:off x="7086600" y="4564562"/>
            <a:ext cx="1676400" cy="306761"/>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ea typeface="ＭＳ Ｐゴシック" charset="0"/>
                <a:cs typeface="Arial" charset="0"/>
                <a:hlinkClick r:id="rId11" action="ppaction://hlinksldjump"/>
              </a:rPr>
              <a:t>Resources</a:t>
            </a:r>
            <a:endParaRPr lang="en-US" b="1" dirty="0">
              <a:solidFill>
                <a:schemeClr val="tx1"/>
              </a:solidFill>
              <a:ea typeface="ＭＳ Ｐゴシック" charset="0"/>
              <a:cs typeface="Arial" charset="0"/>
            </a:endParaRPr>
          </a:p>
        </p:txBody>
      </p:sp>
      <p:sp>
        <p:nvSpPr>
          <p:cNvPr id="14" name="Flowchart: Alternate Process 13"/>
          <p:cNvSpPr/>
          <p:nvPr/>
        </p:nvSpPr>
        <p:spPr>
          <a:xfrm>
            <a:off x="7086600" y="5120294"/>
            <a:ext cx="1676400" cy="306761"/>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ea typeface="ＭＳ Ｐゴシック" charset="0"/>
                <a:cs typeface="Arial" charset="0"/>
                <a:hlinkClick r:id="rId12" action="ppaction://hlinksldjump"/>
              </a:rPr>
              <a:t>Resources</a:t>
            </a:r>
            <a:endParaRPr lang="en-US" b="1" dirty="0">
              <a:solidFill>
                <a:schemeClr val="tx1"/>
              </a:solidFill>
              <a:ea typeface="ＭＳ Ｐゴシック" charset="0"/>
              <a:cs typeface="Arial"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990600"/>
            <a:ext cx="3124200" cy="655638"/>
          </a:xfrm>
        </p:spPr>
        <p:txBody>
          <a:bodyPr/>
          <a:lstStyle/>
          <a:p>
            <a:r>
              <a:rPr lang="en-US" dirty="0" smtClean="0"/>
              <a:t>Standards</a:t>
            </a:r>
            <a:endParaRPr lang="en-US" dirty="0"/>
          </a:p>
        </p:txBody>
      </p:sp>
      <p:sp>
        <p:nvSpPr>
          <p:cNvPr id="3" name="Content Placeholder 2"/>
          <p:cNvSpPr>
            <a:spLocks noGrp="1"/>
          </p:cNvSpPr>
          <p:nvPr>
            <p:ph idx="1"/>
          </p:nvPr>
        </p:nvSpPr>
        <p:spPr>
          <a:xfrm>
            <a:off x="457200" y="1371600"/>
            <a:ext cx="8229600" cy="4191000"/>
          </a:xfrm>
        </p:spPr>
        <p:txBody>
          <a:bodyPr/>
          <a:lstStyle/>
          <a:p>
            <a:pPr marL="0" indent="0">
              <a:buNone/>
            </a:pPr>
            <a:r>
              <a:rPr lang="en-US" dirty="0" smtClean="0"/>
              <a:t>Common Core</a:t>
            </a:r>
          </a:p>
          <a:p>
            <a:r>
              <a:rPr lang="en-US" sz="2000" dirty="0">
                <a:hlinkClick r:id="rId2"/>
              </a:rPr>
              <a:t>CCSS.ELA-LITERACY.RH.6-8.2</a:t>
            </a:r>
            <a:endParaRPr lang="en-US" sz="2000" dirty="0"/>
          </a:p>
          <a:p>
            <a:pPr marL="0" indent="0">
              <a:buNone/>
            </a:pPr>
            <a:r>
              <a:rPr lang="en-US" sz="2000" dirty="0"/>
              <a:t>Determine the central ideas or information of a primary or secondary source; provide an accurate summary of the source distinct from prior knowledge or opinions.</a:t>
            </a:r>
          </a:p>
          <a:p>
            <a:r>
              <a:rPr lang="en-US" sz="2000" dirty="0" smtClean="0">
                <a:hlinkClick r:id="rId3"/>
              </a:rPr>
              <a:t>CCSS.ELA-LITERACY.RH.6-8.7</a:t>
            </a:r>
            <a:endParaRPr lang="en-US" sz="2000" dirty="0"/>
          </a:p>
          <a:p>
            <a:pPr marL="0" indent="0">
              <a:buNone/>
            </a:pPr>
            <a:r>
              <a:rPr lang="en-US" sz="2000" dirty="0"/>
              <a:t>Integrate visual information (e.g., in charts, graphs, photographs, videos, or maps) with other information in print and digital texts.</a:t>
            </a:r>
          </a:p>
          <a:p>
            <a:r>
              <a:rPr lang="en-US" sz="2000" dirty="0" smtClean="0">
                <a:hlinkClick r:id="rId4"/>
              </a:rPr>
              <a:t>CCSS.ELA-LITERACY.RH.6-8.10</a:t>
            </a:r>
            <a:endParaRPr lang="en-US" sz="2000" dirty="0"/>
          </a:p>
          <a:p>
            <a:pPr marL="0" indent="0">
              <a:buNone/>
            </a:pPr>
            <a:r>
              <a:rPr lang="en-US" sz="2000" dirty="0"/>
              <a:t>By the end of grade 8, read and comprehend history/social studies texts in the grades 6-8 text complexity band independently and proficiently.</a:t>
            </a:r>
          </a:p>
          <a:p>
            <a:pPr marL="0" indent="0">
              <a:buNone/>
            </a:pPr>
            <a:endParaRPr lang="en-US" dirty="0"/>
          </a:p>
        </p:txBody>
      </p:sp>
      <p:sp>
        <p:nvSpPr>
          <p:cNvPr id="4" name="Flowchart: Alternate Process 3"/>
          <p:cNvSpPr/>
          <p:nvPr/>
        </p:nvSpPr>
        <p:spPr>
          <a:xfrm>
            <a:off x="2743200" y="228600"/>
            <a:ext cx="3657600" cy="60182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smtClean="0">
                <a:solidFill>
                  <a:schemeClr val="tx1"/>
                </a:solidFill>
                <a:ea typeface="ＭＳ Ｐゴシック" charset="0"/>
                <a:cs typeface="Arial" charset="0"/>
              </a:rPr>
              <a:t>Civil War</a:t>
            </a:r>
            <a:endParaRPr lang="en-US" sz="2800" b="1" dirty="0">
              <a:solidFill>
                <a:schemeClr val="tx1"/>
              </a:solidFill>
              <a:ea typeface="ＭＳ Ｐゴシック" charset="0"/>
              <a:cs typeface="Arial" charset="0"/>
            </a:endParaRPr>
          </a:p>
        </p:txBody>
      </p:sp>
      <p:sp>
        <p:nvSpPr>
          <p:cNvPr id="5" name="TextBox 4"/>
          <p:cNvSpPr txBox="1"/>
          <p:nvPr/>
        </p:nvSpPr>
        <p:spPr>
          <a:xfrm>
            <a:off x="7086600" y="916346"/>
            <a:ext cx="1804918" cy="369332"/>
          </a:xfrm>
          <a:prstGeom prst="rect">
            <a:avLst/>
          </a:prstGeom>
          <a:noFill/>
        </p:spPr>
        <p:txBody>
          <a:bodyPr wrap="none" rtlCol="0">
            <a:spAutoFit/>
          </a:bodyPr>
          <a:lstStyle/>
          <a:p>
            <a:r>
              <a:rPr lang="en-US" dirty="0" smtClean="0">
                <a:hlinkClick r:id="rId5" action="ppaction://hlinksldjump"/>
              </a:rPr>
              <a:t>Curator’s Room</a:t>
            </a:r>
            <a:endParaRPr lang="en-US" dirty="0"/>
          </a:p>
        </p:txBody>
      </p:sp>
    </p:spTree>
    <p:extLst>
      <p:ext uri="{BB962C8B-B14F-4D97-AF65-F5344CB8AC3E}">
        <p14:creationId xmlns:p14="http://schemas.microsoft.com/office/powerpoint/2010/main" val="2600005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066800"/>
            <a:ext cx="2819400" cy="655638"/>
          </a:xfrm>
        </p:spPr>
        <p:txBody>
          <a:bodyPr/>
          <a:lstStyle/>
          <a:p>
            <a:r>
              <a:rPr lang="en-US" dirty="0" smtClean="0"/>
              <a:t>Standards</a:t>
            </a:r>
            <a:endParaRPr lang="en-US" dirty="0"/>
          </a:p>
        </p:txBody>
      </p:sp>
      <p:sp>
        <p:nvSpPr>
          <p:cNvPr id="3" name="Content Placeholder 2"/>
          <p:cNvSpPr>
            <a:spLocks noGrp="1"/>
          </p:cNvSpPr>
          <p:nvPr>
            <p:ph idx="1"/>
          </p:nvPr>
        </p:nvSpPr>
        <p:spPr/>
        <p:txBody>
          <a:bodyPr/>
          <a:lstStyle/>
          <a:p>
            <a:pPr marL="0" indent="0">
              <a:buNone/>
            </a:pPr>
            <a:r>
              <a:rPr lang="en-US" dirty="0" smtClean="0"/>
              <a:t>NCSS</a:t>
            </a:r>
          </a:p>
          <a:p>
            <a:r>
              <a:rPr lang="en-US" sz="2000" dirty="0" smtClean="0"/>
              <a:t>NCSS.2.1.e</a:t>
            </a:r>
          </a:p>
          <a:p>
            <a:pPr marL="0" indent="0">
              <a:buNone/>
            </a:pPr>
            <a:r>
              <a:rPr lang="en-US" sz="2000" dirty="0" smtClean="0"/>
              <a:t>Help </a:t>
            </a:r>
            <a:r>
              <a:rPr lang="en-US" sz="2000" dirty="0"/>
              <a:t>learners to identify issues and problems in the past, recognize factors contributing to such problems, identify and analyze alternative courses of action, formulate a position or course of action, and evaluate the implementation of that </a:t>
            </a:r>
            <a:r>
              <a:rPr lang="en-US" sz="2000" dirty="0" smtClean="0"/>
              <a:t>decision.</a:t>
            </a:r>
          </a:p>
          <a:p>
            <a:r>
              <a:rPr lang="en-US" sz="2000" dirty="0" smtClean="0"/>
              <a:t>NCSS.2.1.f</a:t>
            </a:r>
          </a:p>
          <a:p>
            <a:pPr marL="0" indent="0">
              <a:buNone/>
            </a:pPr>
            <a:r>
              <a:rPr lang="en-US" sz="2000" dirty="0" smtClean="0"/>
              <a:t>Assist </a:t>
            </a:r>
            <a:r>
              <a:rPr lang="en-US" sz="2000" dirty="0"/>
              <a:t>learners in acquiring knowledge of historical content in United States history in order to ask large and searching questions that compare patterns of continuity and change in the history and values of the many peoples who have contributed to the development of the continent of North </a:t>
            </a:r>
            <a:r>
              <a:rPr lang="en-US" sz="2000" dirty="0" smtClean="0"/>
              <a:t>America.</a:t>
            </a:r>
          </a:p>
          <a:p>
            <a:pPr marL="0" indent="0">
              <a:buNone/>
            </a:pPr>
            <a:endParaRPr lang="en-US" sz="2000" dirty="0"/>
          </a:p>
          <a:p>
            <a:endParaRPr lang="en-US" sz="2000" dirty="0" smtClean="0"/>
          </a:p>
          <a:p>
            <a:pPr marL="0" indent="0">
              <a:buNone/>
            </a:pPr>
            <a:endParaRPr lang="en-US" dirty="0">
              <a:latin typeface="Cambria"/>
              <a:ea typeface="MS Mincho"/>
              <a:cs typeface="Times New Roman"/>
            </a:endParaRPr>
          </a:p>
          <a:p>
            <a:endParaRPr lang="en-US" dirty="0" smtClean="0"/>
          </a:p>
          <a:p>
            <a:pPr marL="0" indent="0">
              <a:buNone/>
            </a:pPr>
            <a:endParaRPr lang="en-US" dirty="0"/>
          </a:p>
        </p:txBody>
      </p:sp>
      <p:sp>
        <p:nvSpPr>
          <p:cNvPr id="4" name="Flowchart: Alternate Process 3"/>
          <p:cNvSpPr/>
          <p:nvPr/>
        </p:nvSpPr>
        <p:spPr>
          <a:xfrm>
            <a:off x="2743200" y="228600"/>
            <a:ext cx="3657600" cy="60182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smtClean="0">
                <a:solidFill>
                  <a:schemeClr val="tx1"/>
                </a:solidFill>
                <a:ea typeface="ＭＳ Ｐゴシック" charset="0"/>
                <a:cs typeface="Arial" charset="0"/>
              </a:rPr>
              <a:t>Civil War</a:t>
            </a:r>
            <a:endParaRPr lang="en-US" sz="2800" b="1" dirty="0">
              <a:solidFill>
                <a:schemeClr val="tx1"/>
              </a:solidFill>
              <a:ea typeface="ＭＳ Ｐゴシック" charset="0"/>
              <a:cs typeface="Arial" charset="0"/>
            </a:endParaRPr>
          </a:p>
        </p:txBody>
      </p:sp>
      <p:sp>
        <p:nvSpPr>
          <p:cNvPr id="5" name="TextBox 4"/>
          <p:cNvSpPr txBox="1"/>
          <p:nvPr/>
        </p:nvSpPr>
        <p:spPr>
          <a:xfrm>
            <a:off x="6858000" y="1143000"/>
            <a:ext cx="1804918" cy="369332"/>
          </a:xfrm>
          <a:prstGeom prst="rect">
            <a:avLst/>
          </a:prstGeom>
          <a:noFill/>
        </p:spPr>
        <p:txBody>
          <a:bodyPr wrap="none" rtlCol="0">
            <a:spAutoFit/>
          </a:bodyPr>
          <a:lstStyle/>
          <a:p>
            <a:r>
              <a:rPr lang="en-US" dirty="0" smtClean="0">
                <a:hlinkClick r:id="rId2" action="ppaction://hlinksldjump"/>
              </a:rPr>
              <a:t>Curator’s Room</a:t>
            </a:r>
            <a:endParaRPr lang="en-US" dirty="0"/>
          </a:p>
        </p:txBody>
      </p:sp>
    </p:spTree>
    <p:extLst>
      <p:ext uri="{BB962C8B-B14F-4D97-AF65-F5344CB8AC3E}">
        <p14:creationId xmlns:p14="http://schemas.microsoft.com/office/powerpoint/2010/main" val="27651084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143000"/>
            <a:ext cx="2590800" cy="579438"/>
          </a:xfrm>
        </p:spPr>
        <p:txBody>
          <a:bodyPr/>
          <a:lstStyle/>
          <a:p>
            <a:r>
              <a:rPr lang="en-US" dirty="0" smtClean="0"/>
              <a:t>Standards</a:t>
            </a:r>
            <a:endParaRPr lang="en-US" dirty="0"/>
          </a:p>
        </p:txBody>
      </p:sp>
      <p:sp>
        <p:nvSpPr>
          <p:cNvPr id="3" name="Content Placeholder 2"/>
          <p:cNvSpPr>
            <a:spLocks noGrp="1"/>
          </p:cNvSpPr>
          <p:nvPr>
            <p:ph idx="1"/>
          </p:nvPr>
        </p:nvSpPr>
        <p:spPr/>
        <p:txBody>
          <a:bodyPr/>
          <a:lstStyle/>
          <a:p>
            <a:pPr marL="0" indent="0">
              <a:buNone/>
            </a:pPr>
            <a:r>
              <a:rPr lang="en-US" dirty="0" smtClean="0"/>
              <a:t>NCSS</a:t>
            </a:r>
          </a:p>
          <a:p>
            <a:pPr marL="0" indent="0">
              <a:buNone/>
            </a:pPr>
            <a:endParaRPr lang="en-US" dirty="0" smtClean="0"/>
          </a:p>
          <a:p>
            <a:r>
              <a:rPr lang="en-US" sz="2000" dirty="0"/>
              <a:t>NCSS.2.2.n</a:t>
            </a:r>
          </a:p>
          <a:p>
            <a:pPr marL="0" indent="0">
              <a:buNone/>
            </a:pPr>
            <a:r>
              <a:rPr lang="en-US" sz="2000" dirty="0" smtClean="0"/>
              <a:t>Help </a:t>
            </a:r>
            <a:r>
              <a:rPr lang="en-US" sz="2000" dirty="0"/>
              <a:t>learners see how human actions modify the physical </a:t>
            </a:r>
            <a:r>
              <a:rPr lang="en-US" sz="2000" dirty="0" smtClean="0"/>
              <a:t>environment.</a:t>
            </a:r>
          </a:p>
          <a:p>
            <a:r>
              <a:rPr lang="en-US" sz="2000" dirty="0" smtClean="0"/>
              <a:t>NCSS.3.1.a</a:t>
            </a:r>
          </a:p>
          <a:p>
            <a:pPr marL="0" indent="0">
              <a:buNone/>
            </a:pPr>
            <a:r>
              <a:rPr lang="en-US" sz="2000" dirty="0" smtClean="0"/>
              <a:t>Enable </a:t>
            </a:r>
            <a:r>
              <a:rPr lang="en-US" sz="2000" dirty="0"/>
              <a:t>learners to analyze and explain the ways groups, societies, and cultures address human needs and </a:t>
            </a:r>
            <a:r>
              <a:rPr lang="en-US" sz="2000" dirty="0" smtClean="0"/>
              <a:t>concerns.</a:t>
            </a:r>
          </a:p>
          <a:p>
            <a:pPr marL="0" indent="0">
              <a:buNone/>
            </a:pPr>
            <a:endParaRPr lang="en-US" dirty="0" smtClean="0"/>
          </a:p>
          <a:p>
            <a:pPr marL="0" indent="0">
              <a:buNone/>
            </a:pPr>
            <a:endParaRPr lang="en-US" dirty="0"/>
          </a:p>
          <a:p>
            <a:endParaRPr lang="en-US" dirty="0" smtClean="0"/>
          </a:p>
          <a:p>
            <a:endParaRPr lang="en-US" sz="2000" dirty="0"/>
          </a:p>
          <a:p>
            <a:endParaRPr lang="en-US" sz="2000" dirty="0" smtClean="0"/>
          </a:p>
          <a:p>
            <a:endParaRPr lang="en-US" sz="2000" dirty="0">
              <a:latin typeface="Cambria"/>
              <a:ea typeface="MS Mincho"/>
              <a:cs typeface="Times New Roman"/>
            </a:endParaRPr>
          </a:p>
          <a:p>
            <a:pPr marL="0" indent="0">
              <a:buNone/>
            </a:pPr>
            <a:endParaRPr lang="en-US" dirty="0">
              <a:latin typeface="Cambria"/>
              <a:ea typeface="MS Mincho"/>
              <a:cs typeface="Times New Roman"/>
            </a:endParaRPr>
          </a:p>
          <a:p>
            <a:endParaRPr lang="en-US" dirty="0" smtClean="0"/>
          </a:p>
          <a:p>
            <a:pPr marL="0" indent="0">
              <a:buNone/>
            </a:pPr>
            <a:endParaRPr lang="en-US" dirty="0"/>
          </a:p>
        </p:txBody>
      </p:sp>
      <p:sp>
        <p:nvSpPr>
          <p:cNvPr id="4" name="Flowchart: Alternate Process 3"/>
          <p:cNvSpPr/>
          <p:nvPr/>
        </p:nvSpPr>
        <p:spPr>
          <a:xfrm>
            <a:off x="2743200" y="228600"/>
            <a:ext cx="3657600" cy="60182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smtClean="0">
                <a:solidFill>
                  <a:schemeClr val="tx1"/>
                </a:solidFill>
                <a:ea typeface="ＭＳ Ｐゴシック" charset="0"/>
                <a:cs typeface="Arial" charset="0"/>
              </a:rPr>
              <a:t>Civil War</a:t>
            </a:r>
            <a:endParaRPr lang="en-US" sz="2800" b="1" dirty="0">
              <a:solidFill>
                <a:schemeClr val="tx1"/>
              </a:solidFill>
              <a:ea typeface="ＭＳ Ｐゴシック" charset="0"/>
              <a:cs typeface="Arial" charset="0"/>
            </a:endParaRPr>
          </a:p>
        </p:txBody>
      </p:sp>
      <p:sp>
        <p:nvSpPr>
          <p:cNvPr id="5" name="TextBox 4"/>
          <p:cNvSpPr txBox="1"/>
          <p:nvPr/>
        </p:nvSpPr>
        <p:spPr>
          <a:xfrm>
            <a:off x="6886547" y="781444"/>
            <a:ext cx="1804918" cy="369332"/>
          </a:xfrm>
          <a:prstGeom prst="rect">
            <a:avLst/>
          </a:prstGeom>
          <a:noFill/>
        </p:spPr>
        <p:txBody>
          <a:bodyPr wrap="none" rtlCol="0">
            <a:spAutoFit/>
          </a:bodyPr>
          <a:lstStyle/>
          <a:p>
            <a:r>
              <a:rPr lang="en-US" dirty="0" smtClean="0">
                <a:hlinkClick r:id="rId2" action="ppaction://hlinksldjump"/>
              </a:rPr>
              <a:t>Curator’s Room</a:t>
            </a:r>
            <a:endParaRPr lang="en-US" dirty="0"/>
          </a:p>
        </p:txBody>
      </p:sp>
    </p:spTree>
    <p:extLst>
      <p:ext uri="{BB962C8B-B14F-4D97-AF65-F5344CB8AC3E}">
        <p14:creationId xmlns:p14="http://schemas.microsoft.com/office/powerpoint/2010/main" val="32663161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762000"/>
            <a:ext cx="2286000" cy="655638"/>
          </a:xfrm>
        </p:spPr>
        <p:txBody>
          <a:bodyPr/>
          <a:lstStyle/>
          <a:p>
            <a:r>
              <a:rPr lang="en-US" sz="3200" dirty="0" smtClean="0"/>
              <a:t>Resources</a:t>
            </a:r>
            <a:endParaRPr lang="en-US" sz="3200" dirty="0"/>
          </a:p>
        </p:txBody>
      </p:sp>
      <p:sp>
        <p:nvSpPr>
          <p:cNvPr id="3" name="Content Placeholder 2"/>
          <p:cNvSpPr>
            <a:spLocks noGrp="1"/>
          </p:cNvSpPr>
          <p:nvPr>
            <p:ph idx="1"/>
          </p:nvPr>
        </p:nvSpPr>
        <p:spPr>
          <a:xfrm>
            <a:off x="457200" y="1295400"/>
            <a:ext cx="8229600" cy="4525963"/>
          </a:xfrm>
        </p:spPr>
        <p:txBody>
          <a:bodyPr/>
          <a:lstStyle/>
          <a:p>
            <a:r>
              <a:rPr lang="en-US" sz="1800" dirty="0"/>
              <a:t>African Americans in the U.S. Army. (</a:t>
            </a:r>
            <a:r>
              <a:rPr lang="en-US" sz="1800" dirty="0" err="1"/>
              <a:t>n.d.</a:t>
            </a:r>
            <a:r>
              <a:rPr lang="en-US" sz="1800" dirty="0"/>
              <a:t>). Retrieved from army.mil: http://www.army.mil/africanamericans/profiles/carney.html</a:t>
            </a:r>
          </a:p>
          <a:p>
            <a:r>
              <a:rPr lang="en-US" sz="1800" dirty="0"/>
              <a:t>American Civil War History. (2015). Retrieved from history.com: </a:t>
            </a:r>
            <a:r>
              <a:rPr lang="en-US" sz="1800" dirty="0">
                <a:hlinkClick r:id="rId2"/>
              </a:rPr>
              <a:t>http://</a:t>
            </a:r>
            <a:r>
              <a:rPr lang="en-US" sz="1800" dirty="0" smtClean="0">
                <a:hlinkClick r:id="rId2"/>
              </a:rPr>
              <a:t>www.history.com/topics/american-civil-war/american-civil-war-history/pictures/civil-war-artifacts/rifles-and-carbines-from-the-civil-war</a:t>
            </a:r>
            <a:endParaRPr lang="en-US" sz="1800" dirty="0" smtClean="0"/>
          </a:p>
          <a:p>
            <a:r>
              <a:rPr lang="en-US" sz="1800" dirty="0"/>
              <a:t>American Civil War History Videos. (2015). Retrieved from history.com: http://www.history.com/topics/american-civil-war/american-civil-war-history/videos/first-battle-of-bull-run</a:t>
            </a:r>
          </a:p>
          <a:p>
            <a:r>
              <a:rPr lang="en-US" sz="1800" dirty="0"/>
              <a:t>AMERICAN HISTORY The Union in the Civil War. (2012, August). Retrieved from legendsofamerica.com: http://www.legendsofamerica.com/ah-unioncivilwar.html</a:t>
            </a:r>
          </a:p>
          <a:p>
            <a:r>
              <a:rPr lang="en-US" sz="1800" dirty="0"/>
              <a:t>Arrington, B. T. (2015, April 02). Industry and Economy during the Civil War. Retrieved from nps.gov: http://www.nps.gov/resources/story.htm?id=251</a:t>
            </a:r>
          </a:p>
          <a:p>
            <a:r>
              <a:rPr lang="en-US" sz="1800" dirty="0"/>
              <a:t>Confederate Currency. (2007). Retrieved from virtualgettysburg.com: http://www.virtualgettysburg.com/exhibit/currency/main.html</a:t>
            </a:r>
          </a:p>
          <a:p>
            <a:endParaRPr lang="en-US" sz="1800" dirty="0"/>
          </a:p>
          <a:p>
            <a:endParaRPr lang="en-US" dirty="0"/>
          </a:p>
          <a:p>
            <a:endParaRPr lang="en-US" dirty="0"/>
          </a:p>
        </p:txBody>
      </p:sp>
      <p:sp>
        <p:nvSpPr>
          <p:cNvPr id="4" name="Flowchart: Alternate Process 3"/>
          <p:cNvSpPr/>
          <p:nvPr/>
        </p:nvSpPr>
        <p:spPr>
          <a:xfrm>
            <a:off x="2743200" y="228600"/>
            <a:ext cx="3657600" cy="60182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smtClean="0">
                <a:solidFill>
                  <a:schemeClr val="tx1"/>
                </a:solidFill>
                <a:ea typeface="ＭＳ Ｐゴシック" charset="0"/>
                <a:cs typeface="Arial" charset="0"/>
              </a:rPr>
              <a:t>Civil War</a:t>
            </a:r>
            <a:endParaRPr lang="en-US" sz="2800" b="1" dirty="0">
              <a:solidFill>
                <a:schemeClr val="tx1"/>
              </a:solidFill>
              <a:ea typeface="ＭＳ Ｐゴシック" charset="0"/>
              <a:cs typeface="Arial" charset="0"/>
            </a:endParaRPr>
          </a:p>
        </p:txBody>
      </p:sp>
      <p:sp>
        <p:nvSpPr>
          <p:cNvPr id="5" name="TextBox 4"/>
          <p:cNvSpPr txBox="1"/>
          <p:nvPr/>
        </p:nvSpPr>
        <p:spPr>
          <a:xfrm>
            <a:off x="7162800" y="577334"/>
            <a:ext cx="1804918" cy="369332"/>
          </a:xfrm>
          <a:prstGeom prst="rect">
            <a:avLst/>
          </a:prstGeom>
          <a:noFill/>
        </p:spPr>
        <p:txBody>
          <a:bodyPr wrap="none" rtlCol="0">
            <a:spAutoFit/>
          </a:bodyPr>
          <a:lstStyle/>
          <a:p>
            <a:r>
              <a:rPr lang="en-US" dirty="0" smtClean="0">
                <a:hlinkClick r:id="rId3" action="ppaction://hlinksldjump"/>
              </a:rPr>
              <a:t>Curator’s Room</a:t>
            </a:r>
            <a:endParaRPr lang="en-US" dirty="0"/>
          </a:p>
        </p:txBody>
      </p:sp>
    </p:spTree>
    <p:extLst>
      <p:ext uri="{BB962C8B-B14F-4D97-AF65-F5344CB8AC3E}">
        <p14:creationId xmlns:p14="http://schemas.microsoft.com/office/powerpoint/2010/main" val="11142618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581400" y="762000"/>
            <a:ext cx="1828800" cy="427038"/>
          </a:xfrm>
        </p:spPr>
        <p:txBody>
          <a:bodyPr/>
          <a:lstStyle/>
          <a:p>
            <a:r>
              <a:rPr lang="en-US" sz="2800" dirty="0">
                <a:latin typeface="Calibri" charset="0"/>
              </a:rPr>
              <a:t>Resources</a:t>
            </a:r>
          </a:p>
        </p:txBody>
      </p:sp>
      <p:sp>
        <p:nvSpPr>
          <p:cNvPr id="34818" name="Content Placeholder 2"/>
          <p:cNvSpPr>
            <a:spLocks noGrp="1"/>
          </p:cNvSpPr>
          <p:nvPr>
            <p:ph idx="1"/>
          </p:nvPr>
        </p:nvSpPr>
        <p:spPr>
          <a:xfrm>
            <a:off x="533400" y="1189038"/>
            <a:ext cx="8229600" cy="4403725"/>
          </a:xfrm>
        </p:spPr>
        <p:txBody>
          <a:bodyPr/>
          <a:lstStyle/>
          <a:p>
            <a:r>
              <a:rPr lang="en-US" sz="1700" dirty="0">
                <a:latin typeface="Calibri" charset="0"/>
              </a:rPr>
              <a:t>Freeman, E. W. (1999). Teaching With </a:t>
            </a:r>
            <a:r>
              <a:rPr lang="en-US" sz="1700" dirty="0" err="1">
                <a:latin typeface="Calibri" charset="0"/>
              </a:rPr>
              <a:t>Documents:The</a:t>
            </a:r>
            <a:r>
              <a:rPr lang="en-US" sz="1700" dirty="0">
                <a:latin typeface="Calibri" charset="0"/>
              </a:rPr>
              <a:t> Fight for Equal Rights: Black Soldiers in the Civil War. Retrieved from archives.gov: http://www.archives.gov/education/lessons/blacks-civil-war/</a:t>
            </a:r>
          </a:p>
          <a:p>
            <a:r>
              <a:rPr lang="en-US" sz="1700" dirty="0">
                <a:latin typeface="Calibri" charset="0"/>
              </a:rPr>
              <a:t>Library of Congress. (2015). Retrieved from loc.gov: http://www.loc.gov/</a:t>
            </a:r>
          </a:p>
          <a:p>
            <a:r>
              <a:rPr lang="en-US" sz="1700" dirty="0">
                <a:latin typeface="Calibri" charset="0"/>
              </a:rPr>
              <a:t>Map of the battle field of Gettysburg. July 1st, 2nd, 3rd, 1863. (2015). Retrieved from loc.gov: http://www.loc.gov/resource/g3824g.cw0357200/</a:t>
            </a:r>
          </a:p>
          <a:p>
            <a:r>
              <a:rPr lang="en-US" sz="1700" dirty="0">
                <a:latin typeface="Calibri" charset="0"/>
              </a:rPr>
              <a:t>Object Record. (</a:t>
            </a:r>
            <a:r>
              <a:rPr lang="en-US" sz="1700" dirty="0" err="1">
                <a:latin typeface="Calibri" charset="0"/>
              </a:rPr>
              <a:t>n.d.</a:t>
            </a:r>
            <a:r>
              <a:rPr lang="en-US" sz="1700" dirty="0">
                <a:latin typeface="Calibri" charset="0"/>
              </a:rPr>
              <a:t>). Retrieved from amhistory.si.edu: http://amhistory.si.edu/militaryhistory/collection/object.asp?ID=774</a:t>
            </a:r>
          </a:p>
          <a:p>
            <a:r>
              <a:rPr lang="en-US" sz="1700" dirty="0">
                <a:latin typeface="Calibri" charset="0"/>
              </a:rPr>
              <a:t>Slavery in the United States. (1992). Retrieved from civilwar.org: http://www.civilwar.org/education/history/civil-war-overview/slavery.html</a:t>
            </a:r>
          </a:p>
          <a:p>
            <a:r>
              <a:rPr lang="en-US" sz="1700" dirty="0" err="1">
                <a:latin typeface="Calibri" charset="0"/>
              </a:rPr>
              <a:t>Stregth</a:t>
            </a:r>
            <a:r>
              <a:rPr lang="en-US" sz="1700" dirty="0">
                <a:latin typeface="Calibri" charset="0"/>
              </a:rPr>
              <a:t> and </a:t>
            </a:r>
            <a:r>
              <a:rPr lang="en-US" sz="1700" dirty="0" err="1">
                <a:latin typeface="Calibri" charset="0"/>
              </a:rPr>
              <a:t>Weaknesses:North</a:t>
            </a:r>
            <a:r>
              <a:rPr lang="en-US" sz="1700" dirty="0">
                <a:latin typeface="Calibri" charset="0"/>
              </a:rPr>
              <a:t> vs. South. (2014). Retrieved from ushistory.org: http://www.ushistory.org/us/33b.asp</a:t>
            </a:r>
          </a:p>
          <a:p>
            <a:r>
              <a:rPr lang="en-US" sz="1700" dirty="0">
                <a:latin typeface="Calibri" charset="0"/>
              </a:rPr>
              <a:t>The Underground Railroad: Escape from Slavery. (2015). Retrieved from teacher.scholastic.com: http://teacher.scholastic.com/activities/bhistory/underground_railroad/primary_sources.htm</a:t>
            </a:r>
          </a:p>
          <a:p>
            <a:endParaRPr lang="en-US" sz="1800" dirty="0">
              <a:latin typeface="Calibri" charset="0"/>
            </a:endParaRPr>
          </a:p>
        </p:txBody>
      </p:sp>
      <p:sp>
        <p:nvSpPr>
          <p:cNvPr id="4" name="Flowchart: Alternate Process 3"/>
          <p:cNvSpPr/>
          <p:nvPr/>
        </p:nvSpPr>
        <p:spPr>
          <a:xfrm>
            <a:off x="2743200" y="228600"/>
            <a:ext cx="3657600" cy="60182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smtClean="0">
                <a:solidFill>
                  <a:schemeClr val="tx1"/>
                </a:solidFill>
                <a:ea typeface="ＭＳ Ｐゴシック" charset="0"/>
                <a:cs typeface="Arial" charset="0"/>
              </a:rPr>
              <a:t>Civil War</a:t>
            </a:r>
            <a:endParaRPr lang="en-US" sz="2800" b="1" dirty="0">
              <a:solidFill>
                <a:schemeClr val="tx1"/>
              </a:solidFill>
              <a:ea typeface="ＭＳ Ｐゴシック" charset="0"/>
              <a:cs typeface="Arial" charset="0"/>
            </a:endParaRPr>
          </a:p>
        </p:txBody>
      </p:sp>
      <p:sp>
        <p:nvSpPr>
          <p:cNvPr id="2" name="TextBox 1"/>
          <p:cNvSpPr txBox="1"/>
          <p:nvPr/>
        </p:nvSpPr>
        <p:spPr>
          <a:xfrm>
            <a:off x="7149859" y="606187"/>
            <a:ext cx="1804918" cy="369332"/>
          </a:xfrm>
          <a:prstGeom prst="rect">
            <a:avLst/>
          </a:prstGeom>
          <a:noFill/>
        </p:spPr>
        <p:txBody>
          <a:bodyPr wrap="none" rtlCol="0">
            <a:spAutoFit/>
          </a:bodyPr>
          <a:lstStyle/>
          <a:p>
            <a:r>
              <a:rPr lang="en-US" dirty="0" smtClean="0">
                <a:hlinkClick r:id="rId2" action="ppaction://hlinksldjump"/>
              </a:rPr>
              <a:t>Curator’s Room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819400" y="762000"/>
            <a:ext cx="3505200" cy="533400"/>
          </a:xfrm>
        </p:spPr>
        <p:txBody>
          <a:bodyPr/>
          <a:lstStyle/>
          <a:p>
            <a:pPr eaLnBrk="1" hangingPunct="1"/>
            <a:r>
              <a:rPr lang="en-US" sz="1800" b="1">
                <a:latin typeface="Broadway" charset="0"/>
              </a:rPr>
              <a:t>The North</a:t>
            </a:r>
          </a:p>
        </p:txBody>
      </p:sp>
      <p:pic>
        <p:nvPicPr>
          <p:cNvPr id="10242" name="Picture 4" descr="C:\Users\Cazworks\Desktop\frame-blank.png">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0400" y="1468438"/>
            <a:ext cx="28956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C:\Users\Cazworks\Desktop\blank-frame-left.png">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8600" y="838200"/>
            <a:ext cx="2362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C:\Users\Cazworks\Desktop\blank-frame-right.png">
            <a:hlinkClick r:id="rId7" action="ppaction://hlinksldjump"/>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553200" y="869950"/>
            <a:ext cx="2370138"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9">
            <a:hlinkClick r:id="rId9" action="ppaction://hlinksldjump"/>
          </p:cNvPr>
          <p:cNvSpPr/>
          <p:nvPr/>
        </p:nvSpPr>
        <p:spPr>
          <a:xfrm rot="21283265" flipH="1">
            <a:off x="380332" y="5167108"/>
            <a:ext cx="1839022" cy="472966"/>
          </a:xfrm>
          <a:prstGeom prst="homePlate">
            <a:avLst/>
          </a:prstGeom>
          <a:gradFill>
            <a:gsLst>
              <a:gs pos="0">
                <a:schemeClr val="accent2"/>
              </a:gs>
              <a:gs pos="50000">
                <a:schemeClr val="accent2">
                  <a:lumMod val="40000"/>
                  <a:lumOff val="60000"/>
                </a:schemeClr>
              </a:gs>
              <a:gs pos="100000">
                <a:schemeClr val="accent2"/>
              </a:gs>
            </a:gsLst>
            <a:lin ang="5400000" scaled="0"/>
          </a:gradFill>
          <a:ln>
            <a:solidFill>
              <a:schemeClr val="accent2">
                <a:lumMod val="50000"/>
              </a:schemeClr>
            </a:solid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Arial Narrow" pitchFamily="34" charset="0"/>
              </a:rPr>
              <a:t>Back to Lobby</a:t>
            </a:r>
          </a:p>
        </p:txBody>
      </p:sp>
      <p:sp>
        <p:nvSpPr>
          <p:cNvPr id="7183" name="AutoShape 15">
            <a:hlinkClick r:id="rId10" action="ppaction://hlinksldjump"/>
          </p:cNvPr>
          <p:cNvSpPr>
            <a:spLocks noChangeArrowheads="1"/>
          </p:cNvSpPr>
          <p:nvPr/>
        </p:nvSpPr>
        <p:spPr bwMode="auto">
          <a:xfrm rot="-5400000">
            <a:off x="-1609725" y="3105150"/>
            <a:ext cx="6038850" cy="1962150"/>
          </a:xfrm>
          <a:custGeom>
            <a:avLst/>
            <a:gdLst>
              <a:gd name="G0" fmla="+- 2025 0 0"/>
              <a:gd name="G1" fmla="+- 21600 0 2025"/>
              <a:gd name="G2" fmla="*/ 2025 1 2"/>
              <a:gd name="G3" fmla="+- 21600 0 G2"/>
              <a:gd name="G4" fmla="+/ 2025 21600 2"/>
              <a:gd name="G5" fmla="+/ G1 0 2"/>
              <a:gd name="G6" fmla="*/ 21600 21600 2025"/>
              <a:gd name="G7" fmla="*/ G6 1 2"/>
              <a:gd name="G8" fmla="+- 21600 0 G7"/>
              <a:gd name="G9" fmla="*/ 21600 1 2"/>
              <a:gd name="G10" fmla="+- 2025 0 G9"/>
              <a:gd name="G11" fmla="?: G10 G8 0"/>
              <a:gd name="G12" fmla="?: G10 G7 21600"/>
              <a:gd name="T0" fmla="*/ 20587 w 21600"/>
              <a:gd name="T1" fmla="*/ 10800 h 21600"/>
              <a:gd name="T2" fmla="*/ 10800 w 21600"/>
              <a:gd name="T3" fmla="*/ 21600 h 21600"/>
              <a:gd name="T4" fmla="*/ 1013 w 21600"/>
              <a:gd name="T5" fmla="*/ 10800 h 21600"/>
              <a:gd name="T6" fmla="*/ 10800 w 21600"/>
              <a:gd name="T7" fmla="*/ 0 h 21600"/>
              <a:gd name="T8" fmla="*/ 2813 w 21600"/>
              <a:gd name="T9" fmla="*/ 2813 h 21600"/>
              <a:gd name="T10" fmla="*/ 18787 w 21600"/>
              <a:gd name="T11" fmla="*/ 18787 h 21600"/>
            </a:gdLst>
            <a:ahLst/>
            <a:cxnLst>
              <a:cxn ang="0">
                <a:pos x="T0" y="T1"/>
              </a:cxn>
              <a:cxn ang="0">
                <a:pos x="T2" y="T3"/>
              </a:cxn>
              <a:cxn ang="0">
                <a:pos x="T4" y="T5"/>
              </a:cxn>
              <a:cxn ang="0">
                <a:pos x="T6" y="T7"/>
              </a:cxn>
            </a:cxnLst>
            <a:rect l="T8" t="T9" r="T10" b="T11"/>
            <a:pathLst>
              <a:path w="21600" h="21600">
                <a:moveTo>
                  <a:pt x="0" y="0"/>
                </a:moveTo>
                <a:lnTo>
                  <a:pt x="2025" y="21600"/>
                </a:lnTo>
                <a:lnTo>
                  <a:pt x="19575" y="21600"/>
                </a:lnTo>
                <a:lnTo>
                  <a:pt x="21600" y="0"/>
                </a:lnTo>
                <a:close/>
              </a:path>
            </a:pathLst>
          </a:custGeom>
          <a:blipFill dpi="0" rotWithShape="1">
            <a:blip r:embed="rId11">
              <a:extLst>
                <a:ext uri="{28A0092B-C50C-407E-A947-70E740481C1C}">
                  <a14:useLocalDpi xmlns:a14="http://schemas.microsoft.com/office/drawing/2010/main" val="0"/>
                </a:ext>
              </a:extLst>
            </a:blip>
            <a:srcRect/>
            <a:stretch>
              <a:fillRect/>
            </a:stretch>
          </a:blipFill>
          <a:ln>
            <a:noFill/>
          </a:ln>
          <a:effectLst/>
          <a:extLst/>
        </p:spPr>
        <p:txBody>
          <a:bodyPr vert="eaVert" wrap="none" anchor="ctr"/>
          <a:lstStyle/>
          <a:p>
            <a:pPr algn="ctr">
              <a:defRPr/>
            </a:pPr>
            <a:endParaRPr lang="en-US" dirty="0">
              <a:cs typeface="Arial" charset="0"/>
            </a:endParaRPr>
          </a:p>
        </p:txBody>
      </p:sp>
      <p:sp>
        <p:nvSpPr>
          <p:cNvPr id="7185" name="Rectangle 17">
            <a:hlinkClick r:id="rId12" action="ppaction://hlinksldjump"/>
          </p:cNvPr>
          <p:cNvSpPr>
            <a:spLocks noChangeArrowheads="1"/>
          </p:cNvSpPr>
          <p:nvPr/>
        </p:nvSpPr>
        <p:spPr bwMode="auto">
          <a:xfrm>
            <a:off x="3581400" y="1828800"/>
            <a:ext cx="2133600" cy="1828800"/>
          </a:xfrm>
          <a:prstGeom prst="rect">
            <a:avLst/>
          </a:prstGeom>
          <a:blipFill dpi="0" rotWithShape="1">
            <a:blip r:embed="rId13" cstate="email">
              <a:extLst>
                <a:ext uri="{28A0092B-C50C-407E-A947-70E740481C1C}">
                  <a14:useLocalDpi xmlns:a14="http://schemas.microsoft.com/office/drawing/2010/main" val="0"/>
                </a:ext>
              </a:extLst>
            </a:blip>
            <a:srcRect/>
            <a:stretch>
              <a:fillRect/>
            </a:stretch>
          </a:blipFill>
          <a:ln>
            <a:noFill/>
          </a:ln>
          <a:effectLst/>
          <a:extLst/>
        </p:spPr>
        <p:txBody>
          <a:bodyPr wrap="none" anchor="ctr"/>
          <a:lstStyle/>
          <a:p>
            <a:pPr algn="ctr">
              <a:defRPr/>
            </a:pPr>
            <a:endParaRPr lang="en-US" dirty="0">
              <a:cs typeface="Arial" charset="0"/>
            </a:endParaRPr>
          </a:p>
        </p:txBody>
      </p:sp>
      <p:sp>
        <p:nvSpPr>
          <p:cNvPr id="7186" name="AutoShape 18">
            <a:hlinkClick r:id="rId3" action="ppaction://hlinksldjump"/>
          </p:cNvPr>
          <p:cNvSpPr>
            <a:spLocks noChangeArrowheads="1"/>
          </p:cNvSpPr>
          <p:nvPr/>
        </p:nvSpPr>
        <p:spPr bwMode="auto">
          <a:xfrm rot="5400000">
            <a:off x="6438900" y="1943100"/>
            <a:ext cx="2438400" cy="1600200"/>
          </a:xfrm>
          <a:custGeom>
            <a:avLst/>
            <a:gdLst>
              <a:gd name="G0" fmla="+- 2156 0 0"/>
              <a:gd name="G1" fmla="+- 21600 0 2156"/>
              <a:gd name="G2" fmla="*/ 2156 1 2"/>
              <a:gd name="G3" fmla="+- 21600 0 G2"/>
              <a:gd name="G4" fmla="+/ 2156 21600 2"/>
              <a:gd name="G5" fmla="+/ G1 0 2"/>
              <a:gd name="G6" fmla="*/ 21600 21600 2156"/>
              <a:gd name="G7" fmla="*/ G6 1 2"/>
              <a:gd name="G8" fmla="+- 21600 0 G7"/>
              <a:gd name="G9" fmla="*/ 21600 1 2"/>
              <a:gd name="G10" fmla="+- 2156 0 G9"/>
              <a:gd name="G11" fmla="?: G10 G8 0"/>
              <a:gd name="G12" fmla="?: G10 G7 21600"/>
              <a:gd name="T0" fmla="*/ 20522 w 21600"/>
              <a:gd name="T1" fmla="*/ 10800 h 21600"/>
              <a:gd name="T2" fmla="*/ 10800 w 21600"/>
              <a:gd name="T3" fmla="*/ 21600 h 21600"/>
              <a:gd name="T4" fmla="*/ 1078 w 21600"/>
              <a:gd name="T5" fmla="*/ 10800 h 21600"/>
              <a:gd name="T6" fmla="*/ 10800 w 21600"/>
              <a:gd name="T7" fmla="*/ 0 h 21600"/>
              <a:gd name="T8" fmla="*/ 2878 w 21600"/>
              <a:gd name="T9" fmla="*/ 2878 h 21600"/>
              <a:gd name="T10" fmla="*/ 18722 w 21600"/>
              <a:gd name="T11" fmla="*/ 18722 h 21600"/>
            </a:gdLst>
            <a:ahLst/>
            <a:cxnLst>
              <a:cxn ang="0">
                <a:pos x="T0" y="T1"/>
              </a:cxn>
              <a:cxn ang="0">
                <a:pos x="T2" y="T3"/>
              </a:cxn>
              <a:cxn ang="0">
                <a:pos x="T4" y="T5"/>
              </a:cxn>
              <a:cxn ang="0">
                <a:pos x="T6" y="T7"/>
              </a:cxn>
            </a:cxnLst>
            <a:rect l="T8" t="T9" r="T10" b="T11"/>
            <a:pathLst>
              <a:path w="21600" h="21600">
                <a:moveTo>
                  <a:pt x="0" y="0"/>
                </a:moveTo>
                <a:lnTo>
                  <a:pt x="2156" y="21600"/>
                </a:lnTo>
                <a:lnTo>
                  <a:pt x="19444" y="21600"/>
                </a:lnTo>
                <a:lnTo>
                  <a:pt x="21600" y="0"/>
                </a:lnTo>
                <a:close/>
              </a:path>
            </a:pathLst>
          </a:custGeom>
          <a:blipFill dpi="0" rotWithShape="1">
            <a:blip r:embed="rId14" cstate="email">
              <a:extLst>
                <a:ext uri="{28A0092B-C50C-407E-A947-70E740481C1C}">
                  <a14:useLocalDpi xmlns:a14="http://schemas.microsoft.com/office/drawing/2010/main" val="0"/>
                </a:ext>
              </a:extLst>
            </a:blip>
            <a:srcRect/>
            <a:stretch>
              <a:fillRect/>
            </a:stretch>
          </a:blipFill>
          <a:ln w="9525">
            <a:solidFill>
              <a:schemeClr val="tx1"/>
            </a:solidFill>
            <a:miter lim="800000"/>
            <a:headEnd/>
            <a:tailEnd/>
          </a:ln>
          <a:effectLst/>
          <a:extLst/>
        </p:spPr>
        <p:txBody>
          <a:bodyPr rot="10800000" vert="eaVert" wrap="none" anchor="ctr"/>
          <a:lstStyle/>
          <a:p>
            <a:pPr algn="ctr">
              <a:defRPr/>
            </a:pPr>
            <a:endParaRPr lang="en-US" dirty="0">
              <a:cs typeface="Arial" charset="0"/>
            </a:endParaRPr>
          </a:p>
        </p:txBody>
      </p:sp>
      <p:sp>
        <p:nvSpPr>
          <p:cNvPr id="11" name="Flowchart: Alternate Process 10"/>
          <p:cNvSpPr/>
          <p:nvPr/>
        </p:nvSpPr>
        <p:spPr>
          <a:xfrm>
            <a:off x="2743200" y="228600"/>
            <a:ext cx="3657600" cy="60182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smtClean="0">
                <a:solidFill>
                  <a:schemeClr val="tx1"/>
                </a:solidFill>
                <a:ea typeface="ＭＳ Ｐゴシック" charset="0"/>
                <a:cs typeface="Arial" charset="0"/>
              </a:rPr>
              <a:t>Civil War</a:t>
            </a:r>
            <a:endParaRPr lang="en-US" sz="2800" b="1" dirty="0">
              <a:solidFill>
                <a:schemeClr val="tx1"/>
              </a:solidFill>
              <a:ea typeface="ＭＳ Ｐゴシック" charset="0"/>
              <a:cs typeface="Arial"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idx="4294967295"/>
          </p:nvPr>
        </p:nvSpPr>
        <p:spPr>
          <a:xfrm>
            <a:off x="2819400" y="762000"/>
            <a:ext cx="3505200" cy="533400"/>
          </a:xfrm>
        </p:spPr>
        <p:txBody>
          <a:bodyPr/>
          <a:lstStyle/>
          <a:p>
            <a:pPr eaLnBrk="1" hangingPunct="1"/>
            <a:r>
              <a:rPr lang="en-US" sz="1800" b="1">
                <a:latin typeface="Broadway" charset="0"/>
              </a:rPr>
              <a:t>The South</a:t>
            </a:r>
          </a:p>
        </p:txBody>
      </p:sp>
      <p:pic>
        <p:nvPicPr>
          <p:cNvPr id="12290" name="Picture 4" descr="C:\Users\Cazworks\Desktop\frame-blank.png">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0400" y="1468438"/>
            <a:ext cx="28956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C:\Users\Cazworks\Desktop\blank-frame-left.png">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8600" y="876300"/>
            <a:ext cx="23622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descr="C:\Users\Cazworks\Desktop\blank-frame-right.png">
            <a:hlinkClick r:id="rId7" action="ppaction://hlinksldjump"/>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553200" y="869950"/>
            <a:ext cx="2370138"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9">
            <a:hlinkClick r:id="rId9" action="ppaction://hlinksldjump"/>
          </p:cNvPr>
          <p:cNvSpPr/>
          <p:nvPr/>
        </p:nvSpPr>
        <p:spPr>
          <a:xfrm rot="21283265" flipH="1">
            <a:off x="380332" y="5167108"/>
            <a:ext cx="1839022" cy="472966"/>
          </a:xfrm>
          <a:prstGeom prst="homePlate">
            <a:avLst/>
          </a:prstGeom>
          <a:gradFill>
            <a:gsLst>
              <a:gs pos="0">
                <a:schemeClr val="accent2"/>
              </a:gs>
              <a:gs pos="50000">
                <a:schemeClr val="accent2">
                  <a:lumMod val="40000"/>
                  <a:lumOff val="60000"/>
                </a:schemeClr>
              </a:gs>
              <a:gs pos="100000">
                <a:schemeClr val="accent2"/>
              </a:gs>
            </a:gsLst>
            <a:lin ang="5400000" scaled="0"/>
          </a:gradFill>
          <a:ln>
            <a:solidFill>
              <a:schemeClr val="accent2">
                <a:lumMod val="50000"/>
              </a:schemeClr>
            </a:solid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Arial Narrow" pitchFamily="34" charset="0"/>
              </a:rPr>
              <a:t>Back to Lobby</a:t>
            </a:r>
          </a:p>
        </p:txBody>
      </p:sp>
      <p:sp>
        <p:nvSpPr>
          <p:cNvPr id="80904" name="AutoShape 8">
            <a:hlinkClick r:id="rId10" action="ppaction://hlinksldjump"/>
          </p:cNvPr>
          <p:cNvSpPr>
            <a:spLocks noChangeArrowheads="1"/>
          </p:cNvSpPr>
          <p:nvPr/>
        </p:nvSpPr>
        <p:spPr bwMode="auto">
          <a:xfrm rot="-5400000">
            <a:off x="266700" y="1943100"/>
            <a:ext cx="2438400" cy="1600200"/>
          </a:xfrm>
          <a:custGeom>
            <a:avLst/>
            <a:gdLst>
              <a:gd name="G0" fmla="+- 2025 0 0"/>
              <a:gd name="G1" fmla="+- 21600 0 2025"/>
              <a:gd name="G2" fmla="*/ 2025 1 2"/>
              <a:gd name="G3" fmla="+- 21600 0 G2"/>
              <a:gd name="G4" fmla="+/ 2025 21600 2"/>
              <a:gd name="G5" fmla="+/ G1 0 2"/>
              <a:gd name="G6" fmla="*/ 21600 21600 2025"/>
              <a:gd name="G7" fmla="*/ G6 1 2"/>
              <a:gd name="G8" fmla="+- 21600 0 G7"/>
              <a:gd name="G9" fmla="*/ 21600 1 2"/>
              <a:gd name="G10" fmla="+- 2025 0 G9"/>
              <a:gd name="G11" fmla="?: G10 G8 0"/>
              <a:gd name="G12" fmla="?: G10 G7 21600"/>
              <a:gd name="T0" fmla="*/ 20587 w 21600"/>
              <a:gd name="T1" fmla="*/ 10800 h 21600"/>
              <a:gd name="T2" fmla="*/ 10800 w 21600"/>
              <a:gd name="T3" fmla="*/ 21600 h 21600"/>
              <a:gd name="T4" fmla="*/ 1013 w 21600"/>
              <a:gd name="T5" fmla="*/ 10800 h 21600"/>
              <a:gd name="T6" fmla="*/ 10800 w 21600"/>
              <a:gd name="T7" fmla="*/ 0 h 21600"/>
              <a:gd name="T8" fmla="*/ 2813 w 21600"/>
              <a:gd name="T9" fmla="*/ 2813 h 21600"/>
              <a:gd name="T10" fmla="*/ 18787 w 21600"/>
              <a:gd name="T11" fmla="*/ 18787 h 21600"/>
            </a:gdLst>
            <a:ahLst/>
            <a:cxnLst>
              <a:cxn ang="0">
                <a:pos x="T0" y="T1"/>
              </a:cxn>
              <a:cxn ang="0">
                <a:pos x="T2" y="T3"/>
              </a:cxn>
              <a:cxn ang="0">
                <a:pos x="T4" y="T5"/>
              </a:cxn>
              <a:cxn ang="0">
                <a:pos x="T6" y="T7"/>
              </a:cxn>
            </a:cxnLst>
            <a:rect l="T8" t="T9" r="T10" b="T11"/>
            <a:pathLst>
              <a:path w="21600" h="21600">
                <a:moveTo>
                  <a:pt x="0" y="0"/>
                </a:moveTo>
                <a:lnTo>
                  <a:pt x="2025" y="21600"/>
                </a:lnTo>
                <a:lnTo>
                  <a:pt x="19575" y="21600"/>
                </a:lnTo>
                <a:lnTo>
                  <a:pt x="21600" y="0"/>
                </a:lnTo>
                <a:close/>
              </a:path>
            </a:pathLst>
          </a:custGeom>
          <a:blipFill dpi="0" rotWithShape="1">
            <a:blip r:embed="rId11" cstate="email">
              <a:extLst>
                <a:ext uri="{28A0092B-C50C-407E-A947-70E740481C1C}">
                  <a14:useLocalDpi xmlns:a14="http://schemas.microsoft.com/office/drawing/2010/main" val="0"/>
                </a:ext>
              </a:extLst>
            </a:blip>
            <a:srcRect/>
            <a:stretch>
              <a:fillRect/>
            </a:stretch>
          </a:blipFill>
          <a:ln>
            <a:noFill/>
          </a:ln>
          <a:effectLst/>
          <a:extLst/>
        </p:spPr>
        <p:txBody>
          <a:bodyPr vert="eaVert" wrap="none" anchor="ctr"/>
          <a:lstStyle/>
          <a:p>
            <a:pPr algn="ctr">
              <a:defRPr/>
            </a:pPr>
            <a:endParaRPr lang="en-US" dirty="0">
              <a:cs typeface="Arial" charset="0"/>
            </a:endParaRPr>
          </a:p>
        </p:txBody>
      </p:sp>
      <p:sp>
        <p:nvSpPr>
          <p:cNvPr id="80905" name="Rectangle 9">
            <a:hlinkClick r:id="rId7" action="ppaction://hlinksldjump"/>
          </p:cNvPr>
          <p:cNvSpPr>
            <a:spLocks noChangeArrowheads="1"/>
          </p:cNvSpPr>
          <p:nvPr/>
        </p:nvSpPr>
        <p:spPr bwMode="auto">
          <a:xfrm>
            <a:off x="3581400" y="1828800"/>
            <a:ext cx="2133600" cy="1828800"/>
          </a:xfrm>
          <a:prstGeom prst="rect">
            <a:avLst/>
          </a:prstGeom>
          <a:blipFill dpi="0" rotWithShape="1">
            <a:blip r:embed="rId12">
              <a:extLst>
                <a:ext uri="{28A0092B-C50C-407E-A947-70E740481C1C}">
                  <a14:useLocalDpi xmlns:a14="http://schemas.microsoft.com/office/drawing/2010/main" val="0"/>
                </a:ext>
              </a:extLst>
            </a:blip>
            <a:srcRect/>
            <a:stretch>
              <a:fillRect/>
            </a:stretch>
          </a:blipFill>
          <a:ln>
            <a:noFill/>
          </a:ln>
          <a:effectLst/>
          <a:extLst/>
        </p:spPr>
        <p:txBody>
          <a:bodyPr wrap="none" anchor="ctr"/>
          <a:lstStyle/>
          <a:p>
            <a:pPr algn="ctr">
              <a:defRPr/>
            </a:pPr>
            <a:endParaRPr lang="en-US" dirty="0">
              <a:cs typeface="Arial" charset="0"/>
            </a:endParaRPr>
          </a:p>
        </p:txBody>
      </p:sp>
      <p:sp>
        <p:nvSpPr>
          <p:cNvPr id="80906" name="AutoShape 10">
            <a:hlinkClick r:id="rId13" action="ppaction://hlinksldjump"/>
          </p:cNvPr>
          <p:cNvSpPr>
            <a:spLocks noChangeArrowheads="1"/>
          </p:cNvSpPr>
          <p:nvPr/>
        </p:nvSpPr>
        <p:spPr bwMode="auto">
          <a:xfrm rot="5400000">
            <a:off x="6438900" y="1943100"/>
            <a:ext cx="2438400" cy="1600200"/>
          </a:xfrm>
          <a:custGeom>
            <a:avLst/>
            <a:gdLst>
              <a:gd name="G0" fmla="+- 2156 0 0"/>
              <a:gd name="G1" fmla="+- 21600 0 2156"/>
              <a:gd name="G2" fmla="*/ 2156 1 2"/>
              <a:gd name="G3" fmla="+- 21600 0 G2"/>
              <a:gd name="G4" fmla="+/ 2156 21600 2"/>
              <a:gd name="G5" fmla="+/ G1 0 2"/>
              <a:gd name="G6" fmla="*/ 21600 21600 2156"/>
              <a:gd name="G7" fmla="*/ G6 1 2"/>
              <a:gd name="G8" fmla="+- 21600 0 G7"/>
              <a:gd name="G9" fmla="*/ 21600 1 2"/>
              <a:gd name="G10" fmla="+- 2156 0 G9"/>
              <a:gd name="G11" fmla="?: G10 G8 0"/>
              <a:gd name="G12" fmla="?: G10 G7 21600"/>
              <a:gd name="T0" fmla="*/ 20522 w 21600"/>
              <a:gd name="T1" fmla="*/ 10800 h 21600"/>
              <a:gd name="T2" fmla="*/ 10800 w 21600"/>
              <a:gd name="T3" fmla="*/ 21600 h 21600"/>
              <a:gd name="T4" fmla="*/ 1078 w 21600"/>
              <a:gd name="T5" fmla="*/ 10800 h 21600"/>
              <a:gd name="T6" fmla="*/ 10800 w 21600"/>
              <a:gd name="T7" fmla="*/ 0 h 21600"/>
              <a:gd name="T8" fmla="*/ 2878 w 21600"/>
              <a:gd name="T9" fmla="*/ 2878 h 21600"/>
              <a:gd name="T10" fmla="*/ 18722 w 21600"/>
              <a:gd name="T11" fmla="*/ 18722 h 21600"/>
            </a:gdLst>
            <a:ahLst/>
            <a:cxnLst>
              <a:cxn ang="0">
                <a:pos x="T0" y="T1"/>
              </a:cxn>
              <a:cxn ang="0">
                <a:pos x="T2" y="T3"/>
              </a:cxn>
              <a:cxn ang="0">
                <a:pos x="T4" y="T5"/>
              </a:cxn>
              <a:cxn ang="0">
                <a:pos x="T6" y="T7"/>
              </a:cxn>
            </a:cxnLst>
            <a:rect l="T8" t="T9" r="T10" b="T11"/>
            <a:pathLst>
              <a:path w="21600" h="21600">
                <a:moveTo>
                  <a:pt x="0" y="0"/>
                </a:moveTo>
                <a:lnTo>
                  <a:pt x="2156" y="21600"/>
                </a:lnTo>
                <a:lnTo>
                  <a:pt x="19444" y="21600"/>
                </a:lnTo>
                <a:lnTo>
                  <a:pt x="21600" y="0"/>
                </a:lnTo>
                <a:close/>
              </a:path>
            </a:pathLst>
          </a:custGeom>
          <a:blipFill dpi="0" rotWithShape="1">
            <a:blip r:embed="rId14">
              <a:extLst>
                <a:ext uri="{28A0092B-C50C-407E-A947-70E740481C1C}">
                  <a14:useLocalDpi xmlns:a14="http://schemas.microsoft.com/office/drawing/2010/main" val="0"/>
                </a:ext>
              </a:extLst>
            </a:blip>
            <a:srcRect/>
            <a:stretch>
              <a:fillRect/>
            </a:stretch>
          </a:blipFill>
          <a:ln w="9525">
            <a:solidFill>
              <a:schemeClr val="tx1"/>
            </a:solidFill>
            <a:miter lim="800000"/>
            <a:headEnd/>
            <a:tailEnd/>
          </a:ln>
          <a:effectLst/>
          <a:extLst/>
        </p:spPr>
        <p:txBody>
          <a:bodyPr rot="10800000" vert="eaVert" wrap="none" anchor="ctr"/>
          <a:lstStyle/>
          <a:p>
            <a:pPr algn="ctr">
              <a:defRPr/>
            </a:pPr>
            <a:endParaRPr lang="en-US" dirty="0">
              <a:cs typeface="Arial" charset="0"/>
            </a:endParaRPr>
          </a:p>
        </p:txBody>
      </p:sp>
      <p:sp>
        <p:nvSpPr>
          <p:cNvPr id="11" name="Flowchart: Alternate Process 10"/>
          <p:cNvSpPr/>
          <p:nvPr/>
        </p:nvSpPr>
        <p:spPr>
          <a:xfrm>
            <a:off x="2743200" y="228600"/>
            <a:ext cx="3657600" cy="60182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smtClean="0">
                <a:solidFill>
                  <a:schemeClr val="tx1"/>
                </a:solidFill>
                <a:ea typeface="ＭＳ Ｐゴシック" charset="0"/>
                <a:cs typeface="Arial" charset="0"/>
              </a:rPr>
              <a:t>Civil War</a:t>
            </a:r>
            <a:endParaRPr lang="en-US" sz="2800" b="1" dirty="0">
              <a:solidFill>
                <a:schemeClr val="tx1"/>
              </a:solidFill>
              <a:ea typeface="ＭＳ Ｐゴシック" charset="0"/>
              <a:cs typeface="Arial"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2819400" y="864070"/>
            <a:ext cx="3505200" cy="533400"/>
          </a:xfrm>
        </p:spPr>
        <p:txBody>
          <a:bodyPr/>
          <a:lstStyle/>
          <a:p>
            <a:pPr eaLnBrk="1" hangingPunct="1"/>
            <a:r>
              <a:rPr lang="en-US" sz="1800" b="1" dirty="0" smtClean="0">
                <a:latin typeface="Broadway" charset="0"/>
              </a:rPr>
              <a:t>African American Involvement</a:t>
            </a:r>
            <a:endParaRPr lang="en-US" sz="1800" b="1" dirty="0">
              <a:latin typeface="Broadway" charset="0"/>
            </a:endParaRPr>
          </a:p>
        </p:txBody>
      </p:sp>
      <p:pic>
        <p:nvPicPr>
          <p:cNvPr id="14338" name="Picture 4" descr="C:\Users\Cazworks\Desktop\frame-blank.png">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0400" y="1468438"/>
            <a:ext cx="28956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descr="C:\Users\Cazworks\Desktop\blank-frame-left.png">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8600" y="876300"/>
            <a:ext cx="23622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C:\Users\Cazworks\Desktop\blank-frame-right.png">
            <a:hlinkClick r:id="rId7" action="ppaction://hlinksldjump"/>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553200" y="869950"/>
            <a:ext cx="2370138"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9">
            <a:hlinkClick r:id="rId9" action="ppaction://hlinksldjump"/>
          </p:cNvPr>
          <p:cNvSpPr/>
          <p:nvPr/>
        </p:nvSpPr>
        <p:spPr>
          <a:xfrm rot="21283265" flipH="1">
            <a:off x="380332" y="5167108"/>
            <a:ext cx="1839022" cy="472966"/>
          </a:xfrm>
          <a:prstGeom prst="homePlate">
            <a:avLst/>
          </a:prstGeom>
          <a:gradFill>
            <a:gsLst>
              <a:gs pos="0">
                <a:schemeClr val="accent2"/>
              </a:gs>
              <a:gs pos="50000">
                <a:schemeClr val="accent2">
                  <a:lumMod val="40000"/>
                  <a:lumOff val="60000"/>
                </a:schemeClr>
              </a:gs>
              <a:gs pos="100000">
                <a:schemeClr val="accent2"/>
              </a:gs>
            </a:gsLst>
            <a:lin ang="5400000" scaled="0"/>
          </a:gradFill>
          <a:ln>
            <a:solidFill>
              <a:schemeClr val="accent2">
                <a:lumMod val="50000"/>
              </a:schemeClr>
            </a:solid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Arial Narrow" pitchFamily="34" charset="0"/>
              </a:rPr>
              <a:t>Back to Lobby</a:t>
            </a:r>
          </a:p>
        </p:txBody>
      </p:sp>
      <p:sp>
        <p:nvSpPr>
          <p:cNvPr id="82952" name="AutoShape 8">
            <a:hlinkClick r:id="rId10" action="ppaction://hlinksldjump"/>
          </p:cNvPr>
          <p:cNvSpPr>
            <a:spLocks noChangeArrowheads="1"/>
          </p:cNvSpPr>
          <p:nvPr/>
        </p:nvSpPr>
        <p:spPr bwMode="auto">
          <a:xfrm rot="-5400000">
            <a:off x="266700" y="1943100"/>
            <a:ext cx="2438400" cy="1600200"/>
          </a:xfrm>
          <a:custGeom>
            <a:avLst/>
            <a:gdLst>
              <a:gd name="G0" fmla="+- 2025 0 0"/>
              <a:gd name="G1" fmla="+- 21600 0 2025"/>
              <a:gd name="G2" fmla="*/ 2025 1 2"/>
              <a:gd name="G3" fmla="+- 21600 0 G2"/>
              <a:gd name="G4" fmla="+/ 2025 21600 2"/>
              <a:gd name="G5" fmla="+/ G1 0 2"/>
              <a:gd name="G6" fmla="*/ 21600 21600 2025"/>
              <a:gd name="G7" fmla="*/ G6 1 2"/>
              <a:gd name="G8" fmla="+- 21600 0 G7"/>
              <a:gd name="G9" fmla="*/ 21600 1 2"/>
              <a:gd name="G10" fmla="+- 2025 0 G9"/>
              <a:gd name="G11" fmla="?: G10 G8 0"/>
              <a:gd name="G12" fmla="?: G10 G7 21600"/>
              <a:gd name="T0" fmla="*/ 20587 w 21600"/>
              <a:gd name="T1" fmla="*/ 10800 h 21600"/>
              <a:gd name="T2" fmla="*/ 10800 w 21600"/>
              <a:gd name="T3" fmla="*/ 21600 h 21600"/>
              <a:gd name="T4" fmla="*/ 1013 w 21600"/>
              <a:gd name="T5" fmla="*/ 10800 h 21600"/>
              <a:gd name="T6" fmla="*/ 10800 w 21600"/>
              <a:gd name="T7" fmla="*/ 0 h 21600"/>
              <a:gd name="T8" fmla="*/ 2813 w 21600"/>
              <a:gd name="T9" fmla="*/ 2813 h 21600"/>
              <a:gd name="T10" fmla="*/ 18787 w 21600"/>
              <a:gd name="T11" fmla="*/ 18787 h 21600"/>
            </a:gdLst>
            <a:ahLst/>
            <a:cxnLst>
              <a:cxn ang="0">
                <a:pos x="T0" y="T1"/>
              </a:cxn>
              <a:cxn ang="0">
                <a:pos x="T2" y="T3"/>
              </a:cxn>
              <a:cxn ang="0">
                <a:pos x="T4" y="T5"/>
              </a:cxn>
              <a:cxn ang="0">
                <a:pos x="T6" y="T7"/>
              </a:cxn>
            </a:cxnLst>
            <a:rect l="T8" t="T9" r="T10" b="T11"/>
            <a:pathLst>
              <a:path w="21600" h="21600">
                <a:moveTo>
                  <a:pt x="0" y="0"/>
                </a:moveTo>
                <a:lnTo>
                  <a:pt x="2025" y="21600"/>
                </a:lnTo>
                <a:lnTo>
                  <a:pt x="19575" y="21600"/>
                </a:lnTo>
                <a:lnTo>
                  <a:pt x="21600" y="0"/>
                </a:lnTo>
                <a:close/>
              </a:path>
            </a:pathLst>
          </a:custGeom>
          <a:blipFill dpi="0" rotWithShape="1">
            <a:blip r:embed="rId11">
              <a:extLst>
                <a:ext uri="{28A0092B-C50C-407E-A947-70E740481C1C}">
                  <a14:useLocalDpi xmlns:a14="http://schemas.microsoft.com/office/drawing/2010/main" val="0"/>
                </a:ext>
              </a:extLst>
            </a:blip>
            <a:srcRect/>
            <a:stretch>
              <a:fillRect/>
            </a:stretch>
          </a:blipFill>
          <a:ln>
            <a:noFill/>
          </a:ln>
          <a:effectLst/>
          <a:extLst/>
        </p:spPr>
        <p:txBody>
          <a:bodyPr vert="eaVert" wrap="none" anchor="ctr"/>
          <a:lstStyle/>
          <a:p>
            <a:pPr algn="ctr">
              <a:defRPr/>
            </a:pPr>
            <a:endParaRPr lang="en-US" dirty="0">
              <a:cs typeface="Arial" charset="0"/>
            </a:endParaRPr>
          </a:p>
        </p:txBody>
      </p:sp>
      <p:sp>
        <p:nvSpPr>
          <p:cNvPr id="82953" name="Rectangle 9">
            <a:hlinkClick r:id="rId12" action="ppaction://hlinksldjump"/>
          </p:cNvPr>
          <p:cNvSpPr>
            <a:spLocks noChangeArrowheads="1"/>
          </p:cNvSpPr>
          <p:nvPr/>
        </p:nvSpPr>
        <p:spPr bwMode="auto">
          <a:xfrm>
            <a:off x="3581400" y="1828800"/>
            <a:ext cx="2133600" cy="1828800"/>
          </a:xfrm>
          <a:prstGeom prst="rect">
            <a:avLst/>
          </a:prstGeom>
          <a:blipFill dpi="0" rotWithShape="1">
            <a:blip r:embed="rId13" cstate="email">
              <a:extLst>
                <a:ext uri="{28A0092B-C50C-407E-A947-70E740481C1C}">
                  <a14:useLocalDpi xmlns:a14="http://schemas.microsoft.com/office/drawing/2010/main" val="0"/>
                </a:ext>
              </a:extLst>
            </a:blip>
            <a:srcRect/>
            <a:stretch>
              <a:fillRect/>
            </a:stretch>
          </a:blipFill>
          <a:ln>
            <a:noFill/>
          </a:ln>
          <a:effectLst/>
          <a:extLst/>
        </p:spPr>
        <p:txBody>
          <a:bodyPr wrap="none" anchor="ctr"/>
          <a:lstStyle/>
          <a:p>
            <a:pPr algn="ctr">
              <a:defRPr/>
            </a:pPr>
            <a:endParaRPr lang="en-US" dirty="0">
              <a:cs typeface="Arial" charset="0"/>
            </a:endParaRPr>
          </a:p>
        </p:txBody>
      </p:sp>
      <p:sp>
        <p:nvSpPr>
          <p:cNvPr id="82954" name="AutoShape 10">
            <a:hlinkClick r:id="rId14" action="ppaction://hlinksldjump"/>
          </p:cNvPr>
          <p:cNvSpPr>
            <a:spLocks noChangeArrowheads="1"/>
          </p:cNvSpPr>
          <p:nvPr/>
        </p:nvSpPr>
        <p:spPr bwMode="auto">
          <a:xfrm rot="5400000">
            <a:off x="6438900" y="1943100"/>
            <a:ext cx="2438400" cy="1600200"/>
          </a:xfrm>
          <a:custGeom>
            <a:avLst/>
            <a:gdLst>
              <a:gd name="G0" fmla="+- 2156 0 0"/>
              <a:gd name="G1" fmla="+- 21600 0 2156"/>
              <a:gd name="G2" fmla="*/ 2156 1 2"/>
              <a:gd name="G3" fmla="+- 21600 0 G2"/>
              <a:gd name="G4" fmla="+/ 2156 21600 2"/>
              <a:gd name="G5" fmla="+/ G1 0 2"/>
              <a:gd name="G6" fmla="*/ 21600 21600 2156"/>
              <a:gd name="G7" fmla="*/ G6 1 2"/>
              <a:gd name="G8" fmla="+- 21600 0 G7"/>
              <a:gd name="G9" fmla="*/ 21600 1 2"/>
              <a:gd name="G10" fmla="+- 2156 0 G9"/>
              <a:gd name="G11" fmla="?: G10 G8 0"/>
              <a:gd name="G12" fmla="?: G10 G7 21600"/>
              <a:gd name="T0" fmla="*/ 20522 w 21600"/>
              <a:gd name="T1" fmla="*/ 10800 h 21600"/>
              <a:gd name="T2" fmla="*/ 10800 w 21600"/>
              <a:gd name="T3" fmla="*/ 21600 h 21600"/>
              <a:gd name="T4" fmla="*/ 1078 w 21600"/>
              <a:gd name="T5" fmla="*/ 10800 h 21600"/>
              <a:gd name="T6" fmla="*/ 10800 w 21600"/>
              <a:gd name="T7" fmla="*/ 0 h 21600"/>
              <a:gd name="T8" fmla="*/ 2878 w 21600"/>
              <a:gd name="T9" fmla="*/ 2878 h 21600"/>
              <a:gd name="T10" fmla="*/ 18722 w 21600"/>
              <a:gd name="T11" fmla="*/ 18722 h 21600"/>
            </a:gdLst>
            <a:ahLst/>
            <a:cxnLst>
              <a:cxn ang="0">
                <a:pos x="T0" y="T1"/>
              </a:cxn>
              <a:cxn ang="0">
                <a:pos x="T2" y="T3"/>
              </a:cxn>
              <a:cxn ang="0">
                <a:pos x="T4" y="T5"/>
              </a:cxn>
              <a:cxn ang="0">
                <a:pos x="T6" y="T7"/>
              </a:cxn>
            </a:cxnLst>
            <a:rect l="T8" t="T9" r="T10" b="T11"/>
            <a:pathLst>
              <a:path w="21600" h="21600">
                <a:moveTo>
                  <a:pt x="0" y="0"/>
                </a:moveTo>
                <a:lnTo>
                  <a:pt x="2156" y="21600"/>
                </a:lnTo>
                <a:lnTo>
                  <a:pt x="19444" y="21600"/>
                </a:lnTo>
                <a:lnTo>
                  <a:pt x="21600" y="0"/>
                </a:lnTo>
                <a:close/>
              </a:path>
            </a:pathLst>
          </a:custGeom>
          <a:blipFill dpi="0" rotWithShape="1">
            <a:blip r:embed="rId15" cstate="email">
              <a:extLst>
                <a:ext uri="{28A0092B-C50C-407E-A947-70E740481C1C}">
                  <a14:useLocalDpi xmlns:a14="http://schemas.microsoft.com/office/drawing/2010/main" val="0"/>
                </a:ext>
              </a:extLst>
            </a:blip>
            <a:srcRect/>
            <a:stretch>
              <a:fillRect/>
            </a:stretch>
          </a:blipFill>
          <a:ln w="9525">
            <a:solidFill>
              <a:schemeClr val="tx1"/>
            </a:solidFill>
            <a:miter lim="800000"/>
            <a:headEnd/>
            <a:tailEnd/>
          </a:ln>
          <a:effectLst/>
          <a:extLst/>
        </p:spPr>
        <p:txBody>
          <a:bodyPr rot="10800000" vert="eaVert" wrap="none" anchor="ctr"/>
          <a:lstStyle/>
          <a:p>
            <a:pPr algn="ctr">
              <a:defRPr/>
            </a:pPr>
            <a:endParaRPr lang="en-US" dirty="0">
              <a:cs typeface="Arial" charset="0"/>
            </a:endParaRPr>
          </a:p>
        </p:txBody>
      </p:sp>
      <p:sp>
        <p:nvSpPr>
          <p:cNvPr id="11" name="Flowchart: Alternate Process 10"/>
          <p:cNvSpPr/>
          <p:nvPr/>
        </p:nvSpPr>
        <p:spPr>
          <a:xfrm>
            <a:off x="2743200" y="228600"/>
            <a:ext cx="3657600" cy="60182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smtClean="0">
                <a:solidFill>
                  <a:schemeClr val="tx1"/>
                </a:solidFill>
                <a:ea typeface="ＭＳ Ｐゴシック" charset="0"/>
                <a:cs typeface="Arial" charset="0"/>
              </a:rPr>
              <a:t>Civil War</a:t>
            </a:r>
            <a:endParaRPr lang="en-US" sz="2800" b="1" dirty="0">
              <a:solidFill>
                <a:schemeClr val="tx1"/>
              </a:solidFill>
              <a:ea typeface="ＭＳ Ｐゴシック" charset="0"/>
              <a:cs typeface="Arial"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2819400" y="791904"/>
            <a:ext cx="3505200" cy="533400"/>
          </a:xfrm>
        </p:spPr>
        <p:txBody>
          <a:bodyPr/>
          <a:lstStyle/>
          <a:p>
            <a:pPr eaLnBrk="1" hangingPunct="1"/>
            <a:r>
              <a:rPr lang="en-US" sz="1800" b="1" dirty="0">
                <a:latin typeface="Broadway" charset="0"/>
              </a:rPr>
              <a:t>Famous Battles</a:t>
            </a:r>
          </a:p>
        </p:txBody>
      </p:sp>
      <p:pic>
        <p:nvPicPr>
          <p:cNvPr id="16386" name="Picture 4" descr="C:\Users\Cazworks\Desktop\frame-blank.png">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0400" y="1468438"/>
            <a:ext cx="28956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descr="C:\Users\Cazworks\Desktop\blank-frame-left.png">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8600" y="876300"/>
            <a:ext cx="23622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C:\Users\Cazworks\Desktop\blank-frame-right.png">
            <a:hlinkClick r:id="rId7" action="ppaction://hlinksldjump"/>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553200" y="869950"/>
            <a:ext cx="2370138"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9">
            <a:hlinkClick r:id="rId9" action="ppaction://hlinksldjump"/>
          </p:cNvPr>
          <p:cNvSpPr/>
          <p:nvPr/>
        </p:nvSpPr>
        <p:spPr>
          <a:xfrm rot="21283265" flipH="1">
            <a:off x="380332" y="5167108"/>
            <a:ext cx="1839022" cy="472966"/>
          </a:xfrm>
          <a:prstGeom prst="homePlate">
            <a:avLst/>
          </a:prstGeom>
          <a:gradFill>
            <a:gsLst>
              <a:gs pos="0">
                <a:schemeClr val="accent2"/>
              </a:gs>
              <a:gs pos="50000">
                <a:schemeClr val="accent2">
                  <a:lumMod val="40000"/>
                  <a:lumOff val="60000"/>
                </a:schemeClr>
              </a:gs>
              <a:gs pos="100000">
                <a:schemeClr val="accent2"/>
              </a:gs>
            </a:gsLst>
            <a:lin ang="5400000" scaled="0"/>
          </a:gradFill>
          <a:ln>
            <a:solidFill>
              <a:schemeClr val="accent2">
                <a:lumMod val="50000"/>
              </a:schemeClr>
            </a:solid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Arial Narrow" pitchFamily="34" charset="0"/>
              </a:rPr>
              <a:t>Back to Lobby</a:t>
            </a:r>
          </a:p>
        </p:txBody>
      </p:sp>
      <p:sp>
        <p:nvSpPr>
          <p:cNvPr id="85000" name="AutoShape 8">
            <a:hlinkClick r:id="rId10" action="ppaction://hlinksldjump"/>
          </p:cNvPr>
          <p:cNvSpPr>
            <a:spLocks noChangeArrowheads="1"/>
          </p:cNvSpPr>
          <p:nvPr/>
        </p:nvSpPr>
        <p:spPr bwMode="auto">
          <a:xfrm rot="-5400000">
            <a:off x="266700" y="1943100"/>
            <a:ext cx="2438400" cy="1600200"/>
          </a:xfrm>
          <a:custGeom>
            <a:avLst/>
            <a:gdLst>
              <a:gd name="G0" fmla="+- 2025 0 0"/>
              <a:gd name="G1" fmla="+- 21600 0 2025"/>
              <a:gd name="G2" fmla="*/ 2025 1 2"/>
              <a:gd name="G3" fmla="+- 21600 0 G2"/>
              <a:gd name="G4" fmla="+/ 2025 21600 2"/>
              <a:gd name="G5" fmla="+/ G1 0 2"/>
              <a:gd name="G6" fmla="*/ 21600 21600 2025"/>
              <a:gd name="G7" fmla="*/ G6 1 2"/>
              <a:gd name="G8" fmla="+- 21600 0 G7"/>
              <a:gd name="G9" fmla="*/ 21600 1 2"/>
              <a:gd name="G10" fmla="+- 2025 0 G9"/>
              <a:gd name="G11" fmla="?: G10 G8 0"/>
              <a:gd name="G12" fmla="?: G10 G7 21600"/>
              <a:gd name="T0" fmla="*/ 20587 w 21600"/>
              <a:gd name="T1" fmla="*/ 10800 h 21600"/>
              <a:gd name="T2" fmla="*/ 10800 w 21600"/>
              <a:gd name="T3" fmla="*/ 21600 h 21600"/>
              <a:gd name="T4" fmla="*/ 1013 w 21600"/>
              <a:gd name="T5" fmla="*/ 10800 h 21600"/>
              <a:gd name="T6" fmla="*/ 10800 w 21600"/>
              <a:gd name="T7" fmla="*/ 0 h 21600"/>
              <a:gd name="T8" fmla="*/ 2813 w 21600"/>
              <a:gd name="T9" fmla="*/ 2813 h 21600"/>
              <a:gd name="T10" fmla="*/ 18787 w 21600"/>
              <a:gd name="T11" fmla="*/ 18787 h 21600"/>
            </a:gdLst>
            <a:ahLst/>
            <a:cxnLst>
              <a:cxn ang="0">
                <a:pos x="T0" y="T1"/>
              </a:cxn>
              <a:cxn ang="0">
                <a:pos x="T2" y="T3"/>
              </a:cxn>
              <a:cxn ang="0">
                <a:pos x="T4" y="T5"/>
              </a:cxn>
              <a:cxn ang="0">
                <a:pos x="T6" y="T7"/>
              </a:cxn>
            </a:cxnLst>
            <a:rect l="T8" t="T9" r="T10" b="T11"/>
            <a:pathLst>
              <a:path w="21600" h="21600">
                <a:moveTo>
                  <a:pt x="0" y="0"/>
                </a:moveTo>
                <a:lnTo>
                  <a:pt x="2025" y="21600"/>
                </a:lnTo>
                <a:lnTo>
                  <a:pt x="19575" y="21600"/>
                </a:lnTo>
                <a:lnTo>
                  <a:pt x="21600" y="0"/>
                </a:lnTo>
                <a:close/>
              </a:path>
            </a:pathLst>
          </a:custGeom>
          <a:blipFill dpi="0" rotWithShape="1">
            <a:blip r:embed="rId11" cstate="email">
              <a:extLst>
                <a:ext uri="{28A0092B-C50C-407E-A947-70E740481C1C}">
                  <a14:useLocalDpi xmlns:a14="http://schemas.microsoft.com/office/drawing/2010/main" val="0"/>
                </a:ext>
              </a:extLst>
            </a:blip>
            <a:srcRect/>
            <a:stretch>
              <a:fillRect/>
            </a:stretch>
          </a:blipFill>
          <a:ln>
            <a:noFill/>
          </a:ln>
          <a:effectLst/>
          <a:extLst/>
        </p:spPr>
        <p:txBody>
          <a:bodyPr vert="eaVert" wrap="none" anchor="ctr"/>
          <a:lstStyle/>
          <a:p>
            <a:pPr algn="ctr">
              <a:defRPr/>
            </a:pPr>
            <a:endParaRPr lang="en-US" dirty="0">
              <a:cs typeface="Arial" charset="0"/>
            </a:endParaRPr>
          </a:p>
        </p:txBody>
      </p:sp>
      <p:sp>
        <p:nvSpPr>
          <p:cNvPr id="85001" name="Rectangle 9">
            <a:hlinkClick r:id="rId12" action="ppaction://hlinksldjump"/>
          </p:cNvPr>
          <p:cNvSpPr>
            <a:spLocks noChangeArrowheads="1"/>
          </p:cNvSpPr>
          <p:nvPr/>
        </p:nvSpPr>
        <p:spPr bwMode="auto">
          <a:xfrm>
            <a:off x="3581400" y="1828800"/>
            <a:ext cx="2133600" cy="1828800"/>
          </a:xfrm>
          <a:prstGeom prst="rect">
            <a:avLst/>
          </a:prstGeom>
          <a:blipFill dpi="0" rotWithShape="1">
            <a:blip r:embed="rId13">
              <a:extLst>
                <a:ext uri="{28A0092B-C50C-407E-A947-70E740481C1C}">
                  <a14:useLocalDpi xmlns:a14="http://schemas.microsoft.com/office/drawing/2010/main" val="0"/>
                </a:ext>
              </a:extLst>
            </a:blip>
            <a:srcRect/>
            <a:stretch>
              <a:fillRect/>
            </a:stretch>
          </a:blipFill>
          <a:ln>
            <a:noFill/>
          </a:ln>
          <a:effectLst/>
          <a:extLst/>
        </p:spPr>
        <p:txBody>
          <a:bodyPr wrap="none" anchor="ctr"/>
          <a:lstStyle/>
          <a:p>
            <a:pPr algn="ctr">
              <a:defRPr/>
            </a:pPr>
            <a:endParaRPr lang="en-US" dirty="0">
              <a:cs typeface="Arial" charset="0"/>
            </a:endParaRPr>
          </a:p>
        </p:txBody>
      </p:sp>
      <p:sp>
        <p:nvSpPr>
          <p:cNvPr id="85002" name="AutoShape 10">
            <a:hlinkClick r:id="rId14" action="ppaction://hlinksldjump"/>
          </p:cNvPr>
          <p:cNvSpPr>
            <a:spLocks noChangeArrowheads="1"/>
          </p:cNvSpPr>
          <p:nvPr/>
        </p:nvSpPr>
        <p:spPr bwMode="auto">
          <a:xfrm rot="5400000">
            <a:off x="6438900" y="1943100"/>
            <a:ext cx="2438400" cy="1600200"/>
          </a:xfrm>
          <a:custGeom>
            <a:avLst/>
            <a:gdLst>
              <a:gd name="G0" fmla="+- 2156 0 0"/>
              <a:gd name="G1" fmla="+- 21600 0 2156"/>
              <a:gd name="G2" fmla="*/ 2156 1 2"/>
              <a:gd name="G3" fmla="+- 21600 0 G2"/>
              <a:gd name="G4" fmla="+/ 2156 21600 2"/>
              <a:gd name="G5" fmla="+/ G1 0 2"/>
              <a:gd name="G6" fmla="*/ 21600 21600 2156"/>
              <a:gd name="G7" fmla="*/ G6 1 2"/>
              <a:gd name="G8" fmla="+- 21600 0 G7"/>
              <a:gd name="G9" fmla="*/ 21600 1 2"/>
              <a:gd name="G10" fmla="+- 2156 0 G9"/>
              <a:gd name="G11" fmla="?: G10 G8 0"/>
              <a:gd name="G12" fmla="?: G10 G7 21600"/>
              <a:gd name="T0" fmla="*/ 20522 w 21600"/>
              <a:gd name="T1" fmla="*/ 10800 h 21600"/>
              <a:gd name="T2" fmla="*/ 10800 w 21600"/>
              <a:gd name="T3" fmla="*/ 21600 h 21600"/>
              <a:gd name="T4" fmla="*/ 1078 w 21600"/>
              <a:gd name="T5" fmla="*/ 10800 h 21600"/>
              <a:gd name="T6" fmla="*/ 10800 w 21600"/>
              <a:gd name="T7" fmla="*/ 0 h 21600"/>
              <a:gd name="T8" fmla="*/ 2878 w 21600"/>
              <a:gd name="T9" fmla="*/ 2878 h 21600"/>
              <a:gd name="T10" fmla="*/ 18722 w 21600"/>
              <a:gd name="T11" fmla="*/ 18722 h 21600"/>
            </a:gdLst>
            <a:ahLst/>
            <a:cxnLst>
              <a:cxn ang="0">
                <a:pos x="T0" y="T1"/>
              </a:cxn>
              <a:cxn ang="0">
                <a:pos x="T2" y="T3"/>
              </a:cxn>
              <a:cxn ang="0">
                <a:pos x="T4" y="T5"/>
              </a:cxn>
              <a:cxn ang="0">
                <a:pos x="T6" y="T7"/>
              </a:cxn>
            </a:cxnLst>
            <a:rect l="T8" t="T9" r="T10" b="T11"/>
            <a:pathLst>
              <a:path w="21600" h="21600">
                <a:moveTo>
                  <a:pt x="0" y="0"/>
                </a:moveTo>
                <a:lnTo>
                  <a:pt x="2156" y="21600"/>
                </a:lnTo>
                <a:lnTo>
                  <a:pt x="19444" y="21600"/>
                </a:lnTo>
                <a:lnTo>
                  <a:pt x="21600" y="0"/>
                </a:lnTo>
                <a:close/>
              </a:path>
            </a:pathLst>
          </a:custGeom>
          <a:blipFill dpi="0" rotWithShape="1">
            <a:blip r:embed="rId15">
              <a:extLst>
                <a:ext uri="{28A0092B-C50C-407E-A947-70E740481C1C}">
                  <a14:useLocalDpi xmlns:a14="http://schemas.microsoft.com/office/drawing/2010/main" val="0"/>
                </a:ext>
              </a:extLst>
            </a:blip>
            <a:srcRect/>
            <a:stretch>
              <a:fillRect/>
            </a:stretch>
          </a:blipFill>
          <a:ln w="9525">
            <a:solidFill>
              <a:schemeClr val="tx1"/>
            </a:solidFill>
            <a:miter lim="800000"/>
            <a:headEnd/>
            <a:tailEnd/>
          </a:ln>
          <a:effectLst/>
          <a:extLst/>
        </p:spPr>
        <p:txBody>
          <a:bodyPr rot="10800000" vert="eaVert" wrap="none" anchor="ctr"/>
          <a:lstStyle/>
          <a:p>
            <a:pPr algn="ctr">
              <a:defRPr/>
            </a:pPr>
            <a:endParaRPr lang="en-US" dirty="0">
              <a:cs typeface="Arial" charset="0"/>
            </a:endParaRPr>
          </a:p>
        </p:txBody>
      </p:sp>
      <p:sp>
        <p:nvSpPr>
          <p:cNvPr id="11" name="Flowchart: Alternate Process 10"/>
          <p:cNvSpPr/>
          <p:nvPr/>
        </p:nvSpPr>
        <p:spPr>
          <a:xfrm>
            <a:off x="2743200" y="228600"/>
            <a:ext cx="3657600" cy="60182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smtClean="0">
                <a:solidFill>
                  <a:schemeClr val="tx1"/>
                </a:solidFill>
                <a:ea typeface="ＭＳ Ｐゴシック" charset="0"/>
                <a:cs typeface="Arial" charset="0"/>
              </a:rPr>
              <a:t>Civil War</a:t>
            </a:r>
            <a:endParaRPr lang="en-US" sz="2800" b="1" dirty="0">
              <a:solidFill>
                <a:schemeClr val="tx1"/>
              </a:solidFill>
              <a:ea typeface="ＭＳ Ｐゴシック" charset="0"/>
              <a:cs typeface="Arial"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8" name="Rectangle 8"/>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7046" name="AutoShape 6"/>
          <p:cNvSpPr>
            <a:spLocks noChangeArrowheads="1"/>
          </p:cNvSpPr>
          <p:nvPr/>
        </p:nvSpPr>
        <p:spPr bwMode="auto">
          <a:xfrm>
            <a:off x="152400" y="1905000"/>
            <a:ext cx="8839200" cy="41910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7047" name="Text Box 7"/>
          <p:cNvSpPr txBox="1">
            <a:spLocks noChangeArrowheads="1"/>
          </p:cNvSpPr>
          <p:nvPr/>
        </p:nvSpPr>
        <p:spPr bwMode="auto">
          <a:xfrm>
            <a:off x="428625" y="1981200"/>
            <a:ext cx="8458200" cy="57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smtClean="0">
                <a:solidFill>
                  <a:schemeClr val="bg1"/>
                </a:solidFill>
                <a:cs typeface="Arial" charset="0"/>
              </a:rPr>
              <a:t>The Emancipation Proclamation was issued by President </a:t>
            </a:r>
            <a:r>
              <a:rPr lang="en-US" dirty="0">
                <a:solidFill>
                  <a:schemeClr val="bg1"/>
                </a:solidFill>
                <a:cs typeface="Arial" charset="0"/>
              </a:rPr>
              <a:t>Abraham Lincoln on </a:t>
            </a:r>
            <a:r>
              <a:rPr lang="en-US" dirty="0" smtClean="0">
                <a:solidFill>
                  <a:schemeClr val="bg1"/>
                </a:solidFill>
                <a:cs typeface="Arial" charset="0"/>
              </a:rPr>
              <a:t>January </a:t>
            </a:r>
            <a:r>
              <a:rPr lang="en-US" dirty="0">
                <a:solidFill>
                  <a:schemeClr val="bg1"/>
                </a:solidFill>
                <a:cs typeface="Arial" charset="0"/>
              </a:rPr>
              <a:t>1, </a:t>
            </a:r>
            <a:r>
              <a:rPr lang="en-US" dirty="0" smtClean="0">
                <a:solidFill>
                  <a:schemeClr val="bg1"/>
                </a:solidFill>
                <a:cs typeface="Arial" charset="0"/>
              </a:rPr>
              <a:t>1863. The proclamation was life altering for African Americans as it </a:t>
            </a:r>
            <a:r>
              <a:rPr lang="en-US" dirty="0">
                <a:solidFill>
                  <a:schemeClr val="bg1"/>
                </a:solidFill>
                <a:cs typeface="Arial" charset="0"/>
              </a:rPr>
              <a:t>declared "that all persons held as slaves" within the rebellious </a:t>
            </a:r>
            <a:r>
              <a:rPr lang="en-US" dirty="0" smtClean="0">
                <a:solidFill>
                  <a:schemeClr val="bg1"/>
                </a:solidFill>
                <a:cs typeface="Arial" charset="0"/>
              </a:rPr>
              <a:t>states </a:t>
            </a:r>
            <a:r>
              <a:rPr lang="en-US" dirty="0">
                <a:solidFill>
                  <a:schemeClr val="bg1"/>
                </a:solidFill>
                <a:cs typeface="Arial" charset="0"/>
              </a:rPr>
              <a:t>"are, and henceforward shall be free</a:t>
            </a:r>
            <a:r>
              <a:rPr lang="en-US" dirty="0" smtClean="0">
                <a:solidFill>
                  <a:schemeClr val="bg1"/>
                </a:solidFill>
                <a:cs typeface="Arial" charset="0"/>
              </a:rPr>
              <a:t>.“</a:t>
            </a:r>
          </a:p>
          <a:p>
            <a:pPr>
              <a:spcBef>
                <a:spcPct val="50000"/>
              </a:spcBef>
              <a:defRPr/>
            </a:pPr>
            <a:r>
              <a:rPr lang="en-US" dirty="0" smtClean="0">
                <a:solidFill>
                  <a:schemeClr val="bg1"/>
                </a:solidFill>
                <a:cs typeface="Arial" charset="0"/>
              </a:rPr>
              <a:t>One downside of this proclamation was </a:t>
            </a:r>
            <a:r>
              <a:rPr lang="en-US" dirty="0">
                <a:solidFill>
                  <a:schemeClr val="bg1"/>
                </a:solidFill>
                <a:cs typeface="Arial" charset="0"/>
              </a:rPr>
              <a:t>its limitations. It applied only to states that had seceded from the Union, leaving slavery untouched in the loyal border </a:t>
            </a:r>
            <a:r>
              <a:rPr lang="en-US" dirty="0" smtClean="0">
                <a:solidFill>
                  <a:schemeClr val="bg1"/>
                </a:solidFill>
                <a:cs typeface="Arial" charset="0"/>
              </a:rPr>
              <a:t>states. Most </a:t>
            </a:r>
            <a:r>
              <a:rPr lang="en-US" dirty="0">
                <a:solidFill>
                  <a:schemeClr val="bg1"/>
                </a:solidFill>
                <a:cs typeface="Arial" charset="0"/>
              </a:rPr>
              <a:t>important, the freedom it promised depended upon Union military victory</a:t>
            </a:r>
            <a:r>
              <a:rPr lang="en-US" dirty="0" smtClean="0">
                <a:solidFill>
                  <a:schemeClr val="bg1"/>
                </a:solidFill>
                <a:cs typeface="Arial" charset="0"/>
              </a:rPr>
              <a:t>.</a:t>
            </a:r>
          </a:p>
          <a:p>
            <a:pPr>
              <a:spcBef>
                <a:spcPct val="50000"/>
              </a:spcBef>
              <a:defRPr/>
            </a:pPr>
            <a:r>
              <a:rPr lang="en-US" dirty="0">
                <a:solidFill>
                  <a:schemeClr val="bg1"/>
                </a:solidFill>
                <a:cs typeface="Arial" charset="0"/>
              </a:rPr>
              <a:t>Although the Emancipation Proclamation did not end slavery in the nation, </a:t>
            </a:r>
            <a:r>
              <a:rPr lang="en-US" dirty="0" smtClean="0">
                <a:solidFill>
                  <a:schemeClr val="bg1"/>
                </a:solidFill>
                <a:cs typeface="Arial" charset="0"/>
              </a:rPr>
              <a:t>it announced </a:t>
            </a:r>
            <a:r>
              <a:rPr lang="en-US" dirty="0">
                <a:solidFill>
                  <a:schemeClr val="bg1"/>
                </a:solidFill>
                <a:cs typeface="Arial" charset="0"/>
              </a:rPr>
              <a:t>the acceptance of black men into the Union Army and </a:t>
            </a:r>
            <a:r>
              <a:rPr lang="en-US" dirty="0" smtClean="0">
                <a:solidFill>
                  <a:schemeClr val="bg1"/>
                </a:solidFill>
                <a:cs typeface="Arial" charset="0"/>
              </a:rPr>
              <a:t>Navy. By </a:t>
            </a:r>
            <a:r>
              <a:rPr lang="en-US" dirty="0">
                <a:solidFill>
                  <a:schemeClr val="bg1"/>
                </a:solidFill>
                <a:cs typeface="Arial" charset="0"/>
              </a:rPr>
              <a:t>the end of the war, almost 200,000 black soldiers and sailors had fought for the Union and freedom</a:t>
            </a:r>
            <a:r>
              <a:rPr lang="en-US" dirty="0" smtClean="0">
                <a:solidFill>
                  <a:schemeClr val="bg1"/>
                </a:solidFill>
                <a:cs typeface="Arial" charset="0"/>
              </a:rPr>
              <a:t>.</a:t>
            </a:r>
          </a:p>
          <a:p>
            <a:pPr>
              <a:spcBef>
                <a:spcPct val="50000"/>
              </a:spcBef>
              <a:defRPr/>
            </a:pPr>
            <a:r>
              <a:rPr lang="en-US" dirty="0" smtClean="0">
                <a:solidFill>
                  <a:schemeClr val="bg1"/>
                </a:solidFill>
                <a:cs typeface="Arial" charset="0"/>
              </a:rPr>
              <a:t>This document is a milestone </a:t>
            </a:r>
            <a:r>
              <a:rPr lang="en-US" dirty="0">
                <a:solidFill>
                  <a:schemeClr val="bg1"/>
                </a:solidFill>
                <a:cs typeface="Arial" charset="0"/>
              </a:rPr>
              <a:t>along the road </a:t>
            </a:r>
            <a:r>
              <a:rPr lang="en-US" dirty="0" smtClean="0">
                <a:solidFill>
                  <a:schemeClr val="bg1"/>
                </a:solidFill>
                <a:cs typeface="Arial" charset="0"/>
              </a:rPr>
              <a:t>to the destruction of slavery. It has earned a </a:t>
            </a:r>
            <a:r>
              <a:rPr lang="en-US" dirty="0">
                <a:solidFill>
                  <a:schemeClr val="bg1"/>
                </a:solidFill>
                <a:cs typeface="Arial" charset="0"/>
              </a:rPr>
              <a:t>place among the great documents of human freedom.</a:t>
            </a:r>
          </a:p>
          <a:p>
            <a:pPr>
              <a:spcBef>
                <a:spcPct val="50000"/>
              </a:spcBef>
              <a:defRPr/>
            </a:pPr>
            <a:endParaRPr lang="en-US" dirty="0" smtClean="0">
              <a:cs typeface="Arial" charset="0"/>
            </a:endParaRPr>
          </a:p>
          <a:p>
            <a:pPr>
              <a:spcBef>
                <a:spcPct val="50000"/>
              </a:spcBef>
              <a:defRPr/>
            </a:pPr>
            <a:endParaRPr lang="en-US" dirty="0">
              <a:cs typeface="Arial" charset="0"/>
            </a:endParaRPr>
          </a:p>
          <a:p>
            <a:pPr>
              <a:spcBef>
                <a:spcPct val="50000"/>
              </a:spcBef>
              <a:defRPr/>
            </a:pPr>
            <a:endParaRPr lang="en-US" dirty="0" smtClean="0">
              <a:cs typeface="Arial" charset="0"/>
            </a:endParaRPr>
          </a:p>
          <a:p>
            <a:pPr>
              <a:spcBef>
                <a:spcPct val="50000"/>
              </a:spcBef>
              <a:defRPr/>
            </a:pPr>
            <a:endParaRPr lang="en-US" dirty="0">
              <a:cs typeface="Arial" charset="0"/>
            </a:endParaRPr>
          </a:p>
        </p:txBody>
      </p:sp>
      <p:sp>
        <p:nvSpPr>
          <p:cNvPr id="87049" name="AutoShape 9"/>
          <p:cNvSpPr>
            <a:spLocks noChangeArrowheads="1"/>
          </p:cNvSpPr>
          <p:nvPr/>
        </p:nvSpPr>
        <p:spPr bwMode="auto">
          <a:xfrm>
            <a:off x="381000" y="609600"/>
            <a:ext cx="57912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437" name="Rectangle 11"/>
          <p:cNvSpPr>
            <a:spLocks noGrp="1" noChangeArrowheads="1"/>
          </p:cNvSpPr>
          <p:nvPr>
            <p:ph type="title" idx="4294967295"/>
          </p:nvPr>
        </p:nvSpPr>
        <p:spPr>
          <a:xfrm>
            <a:off x="381000" y="762000"/>
            <a:ext cx="6019800" cy="762000"/>
          </a:xfrm>
          <a:noFill/>
        </p:spPr>
        <p:txBody>
          <a:bodyPr anchor="t"/>
          <a:lstStyle/>
          <a:p>
            <a:pPr algn="l"/>
            <a:r>
              <a:rPr lang="en-US" sz="4000" dirty="0" smtClean="0">
                <a:solidFill>
                  <a:schemeClr val="bg1"/>
                </a:solidFill>
                <a:latin typeface="Calibri" charset="0"/>
              </a:rPr>
              <a:t>Emancipation Proclamation</a:t>
            </a:r>
            <a:endParaRPr lang="en-US" dirty="0">
              <a:solidFill>
                <a:schemeClr val="bg1"/>
              </a:solidFill>
              <a:latin typeface="Calibri" charset="0"/>
            </a:endParaRPr>
          </a:p>
        </p:txBody>
      </p:sp>
      <p:sp>
        <p:nvSpPr>
          <p:cNvPr id="87052" name="Rectangle 12"/>
          <p:cNvSpPr>
            <a:spLocks noChangeArrowheads="1"/>
          </p:cNvSpPr>
          <p:nvPr/>
        </p:nvSpPr>
        <p:spPr bwMode="auto">
          <a:xfrm>
            <a:off x="6629400" y="152400"/>
            <a:ext cx="2133600" cy="1524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76200">
            <a:solidFill>
              <a:srgbClr val="C4BD97"/>
            </a:solidFill>
            <a:miter lim="800000"/>
            <a:headEnd/>
            <a:tailEnd/>
          </a:ln>
          <a:effectLst/>
          <a:extLst/>
        </p:spPr>
        <p:txBody>
          <a:bodyPr wrap="none" anchor="ctr"/>
          <a:lstStyle/>
          <a:p>
            <a:pPr algn="ctr">
              <a:defRPr/>
            </a:pPr>
            <a:endParaRPr lang="en-US" dirty="0">
              <a:cs typeface="Arial" charset="0"/>
            </a:endParaRPr>
          </a:p>
        </p:txBody>
      </p:sp>
      <p:sp>
        <p:nvSpPr>
          <p:cNvPr id="87053" name="AutoShape 13">
            <a:hlinkClick r:id="rId3"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blurRad="63500" dist="80822" dir="1168242" sx="125000" sy="125000" algn="br" rotWithShape="0">
                    <a:srgbClr val="4D1715">
                      <a:alpha val="74998"/>
                    </a:srgbClr>
                  </a:outerShdw>
                </a:effectLst>
              </a14:hiddenEffects>
            </a:ext>
          </a:extLst>
        </p:spPr>
        <p:txBody>
          <a:bodyPr wrap="none" anchor="ctr"/>
          <a:lstStyle/>
          <a:p>
            <a:pPr algn="ctr">
              <a:defRPr/>
            </a:pPr>
            <a:r>
              <a:rPr lang="en-US" sz="1400">
                <a:cs typeface="Arial" charset="0"/>
              </a:rPr>
              <a:t>Back to Room 1</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8067" name="AutoShape 3"/>
          <p:cNvSpPr>
            <a:spLocks noChangeArrowheads="1"/>
          </p:cNvSpPr>
          <p:nvPr/>
        </p:nvSpPr>
        <p:spPr bwMode="auto">
          <a:xfrm>
            <a:off x="152400" y="2057400"/>
            <a:ext cx="6172200" cy="4495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8068" name="Text Box 4"/>
          <p:cNvSpPr txBox="1">
            <a:spLocks noChangeArrowheads="1"/>
          </p:cNvSpPr>
          <p:nvPr/>
        </p:nvSpPr>
        <p:spPr bwMode="auto">
          <a:xfrm>
            <a:off x="152400" y="2057400"/>
            <a:ext cx="6057900" cy="440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285750" indent="-285750">
              <a:spcBef>
                <a:spcPct val="50000"/>
              </a:spcBef>
              <a:buFont typeface="Arial"/>
              <a:buChar char="•"/>
              <a:defRPr/>
            </a:pPr>
            <a:endParaRPr lang="en-US" sz="1400" dirty="0" smtClean="0">
              <a:cs typeface="Arial" charset="0"/>
            </a:endParaRPr>
          </a:p>
          <a:p>
            <a:pPr marL="285750" indent="-285750">
              <a:spcBef>
                <a:spcPct val="50000"/>
              </a:spcBef>
              <a:buFont typeface="Arial"/>
              <a:buChar char="•"/>
              <a:defRPr/>
            </a:pPr>
            <a:r>
              <a:rPr lang="en-US" sz="1400" dirty="0" smtClean="0">
                <a:solidFill>
                  <a:schemeClr val="bg1"/>
                </a:solidFill>
                <a:cs typeface="Arial" charset="0"/>
              </a:rPr>
              <a:t>Physical Description</a:t>
            </a:r>
          </a:p>
          <a:p>
            <a:pPr marL="742950" lvl="1" indent="-285750">
              <a:spcBef>
                <a:spcPct val="50000"/>
              </a:spcBef>
              <a:buFont typeface="Arial"/>
              <a:buChar char="•"/>
              <a:defRPr/>
            </a:pPr>
            <a:r>
              <a:rPr lang="en-US" sz="1400" dirty="0" smtClean="0">
                <a:solidFill>
                  <a:schemeClr val="bg1"/>
                </a:solidFill>
                <a:cs typeface="Arial" charset="0"/>
              </a:rPr>
              <a:t>Dark </a:t>
            </a:r>
            <a:r>
              <a:rPr lang="en-US" sz="1400" dirty="0">
                <a:solidFill>
                  <a:schemeClr val="bg1"/>
                </a:solidFill>
                <a:cs typeface="Arial" charset="0"/>
              </a:rPr>
              <a:t>blue wool fatigue jacket with a roll down collar, four buttons. Light blue Kersey cloth trousers. Dark blue wool forage cap. Shoulder belt with cartridge box and waist belt with percussion cap box and bayonet. Canteen</a:t>
            </a:r>
            <a:r>
              <a:rPr lang="en-US" sz="1400" dirty="0" smtClean="0">
                <a:solidFill>
                  <a:schemeClr val="bg1"/>
                </a:solidFill>
                <a:cs typeface="Arial" charset="0"/>
              </a:rPr>
              <a:t>.</a:t>
            </a:r>
          </a:p>
          <a:p>
            <a:pPr marL="285750" indent="-285750">
              <a:spcBef>
                <a:spcPct val="50000"/>
              </a:spcBef>
              <a:buFont typeface="Arial"/>
              <a:buChar char="•"/>
              <a:defRPr/>
            </a:pPr>
            <a:r>
              <a:rPr lang="en-US" sz="1400" dirty="0">
                <a:solidFill>
                  <a:schemeClr val="bg1"/>
                </a:solidFill>
                <a:cs typeface="Arial" charset="0"/>
              </a:rPr>
              <a:t>General History</a:t>
            </a:r>
          </a:p>
          <a:p>
            <a:pPr marL="742950" lvl="1" indent="-285750">
              <a:spcBef>
                <a:spcPct val="50000"/>
              </a:spcBef>
              <a:buFont typeface="Arial"/>
              <a:buChar char="•"/>
              <a:defRPr/>
            </a:pPr>
            <a:r>
              <a:rPr lang="en-US" sz="1400" dirty="0">
                <a:solidFill>
                  <a:schemeClr val="bg1"/>
                </a:solidFill>
                <a:cs typeface="Arial" charset="0"/>
              </a:rPr>
              <a:t>At the start of the Civil War enlisted men in the U.S. Army were issued two coats. One was a frock coat which had a standing collar, reached almost to the knees and was closed in the front with nine brass eagle buttons. The frock coat was a dress coat and was piped with the branch-of-service color around the cuffs and collar. The other coat was the fatigue coat. This coat was worn when performing regular duties. According to the 1861 regulations the trousers were to be dark blue just as the coats. This was changed to sky blue on 16 December 1861 and lasted to the end of the war. As with the coats, two hats were issued, a formal black dress hat and the other was the forage cap.</a:t>
            </a:r>
          </a:p>
        </p:txBody>
      </p:sp>
      <p:sp>
        <p:nvSpPr>
          <p:cNvPr id="88069" name="AutoShape 5"/>
          <p:cNvSpPr>
            <a:spLocks noChangeArrowheads="1"/>
          </p:cNvSpPr>
          <p:nvPr/>
        </p:nvSpPr>
        <p:spPr bwMode="auto">
          <a:xfrm>
            <a:off x="4572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9461" name="Rectangle 6"/>
          <p:cNvSpPr>
            <a:spLocks noGrp="1" noChangeArrowheads="1"/>
          </p:cNvSpPr>
          <p:nvPr>
            <p:ph type="title" idx="4294967295"/>
          </p:nvPr>
        </p:nvSpPr>
        <p:spPr>
          <a:xfrm>
            <a:off x="609600" y="762000"/>
            <a:ext cx="5257800" cy="762000"/>
          </a:xfrm>
          <a:noFill/>
        </p:spPr>
        <p:txBody>
          <a:bodyPr anchor="t"/>
          <a:lstStyle/>
          <a:p>
            <a:pPr algn="l"/>
            <a:r>
              <a:rPr lang="en-US" sz="4000" dirty="0" smtClean="0">
                <a:solidFill>
                  <a:schemeClr val="bg1"/>
                </a:solidFill>
                <a:latin typeface="Calibri" charset="0"/>
              </a:rPr>
              <a:t>Union Infantry Uniforms</a:t>
            </a:r>
            <a:endParaRPr lang="en-US" dirty="0">
              <a:solidFill>
                <a:schemeClr val="bg1"/>
              </a:solidFill>
              <a:latin typeface="Calibri" charset="0"/>
            </a:endParaRPr>
          </a:p>
        </p:txBody>
      </p:sp>
      <p:sp>
        <p:nvSpPr>
          <p:cNvPr id="88072" name="AutoShape 8">
            <a:hlinkClick r:id="rId2" action="ppaction://hlinksldjump"/>
          </p:cNvPr>
          <p:cNvSpPr>
            <a:spLocks noChangeArrowheads="1"/>
          </p:cNvSpPr>
          <p:nvPr/>
        </p:nvSpPr>
        <p:spPr bwMode="auto">
          <a:xfrm flipH="1">
            <a:off x="6400800" y="61722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blurRad="63500" dist="80822" dir="1168242" sx="125000" sy="125000" algn="br" rotWithShape="0">
                    <a:srgbClr val="4D1715">
                      <a:alpha val="74998"/>
                    </a:srgbClr>
                  </a:outerShdw>
                </a:effectLst>
              </a14:hiddenEffects>
            </a:ext>
          </a:extLst>
        </p:spPr>
        <p:txBody>
          <a:bodyPr wrap="none" anchor="ctr"/>
          <a:lstStyle/>
          <a:p>
            <a:pPr algn="ctr">
              <a:defRPr/>
            </a:pPr>
            <a:r>
              <a:rPr lang="en-US" sz="1400">
                <a:cs typeface="Arial" charset="0"/>
              </a:rPr>
              <a:t>Back to Room 1</a:t>
            </a:r>
          </a:p>
        </p:txBody>
      </p:sp>
      <p:pic>
        <p:nvPicPr>
          <p:cNvPr id="2" name="Picture 1"/>
          <p:cNvPicPr>
            <a:picLocks noChangeAspect="1"/>
          </p:cNvPicPr>
          <p:nvPr/>
        </p:nvPicPr>
        <p:blipFill>
          <a:blip r:embed="rId3"/>
          <a:stretch>
            <a:fillRect/>
          </a:stretch>
        </p:blipFill>
        <p:spPr>
          <a:xfrm>
            <a:off x="6400800" y="838200"/>
            <a:ext cx="2661412" cy="4724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9091" name="AutoShape 3"/>
          <p:cNvSpPr>
            <a:spLocks noChangeArrowheads="1"/>
          </p:cNvSpPr>
          <p:nvPr/>
        </p:nvSpPr>
        <p:spPr bwMode="auto">
          <a:xfrm>
            <a:off x="152400" y="1371600"/>
            <a:ext cx="58674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285750" indent="-285750">
              <a:buFont typeface="Arial"/>
              <a:buChar char="•"/>
              <a:defRPr/>
            </a:pPr>
            <a:endParaRPr lang="en-US">
              <a:cs typeface="Arial" charset="0"/>
            </a:endParaRPr>
          </a:p>
        </p:txBody>
      </p:sp>
      <p:sp>
        <p:nvSpPr>
          <p:cNvPr id="89092" name="Text Box 4"/>
          <p:cNvSpPr txBox="1">
            <a:spLocks noChangeArrowheads="1"/>
          </p:cNvSpPr>
          <p:nvPr/>
        </p:nvSpPr>
        <p:spPr bwMode="auto">
          <a:xfrm>
            <a:off x="304800" y="1524000"/>
            <a:ext cx="5334000" cy="3772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285750" indent="-285750">
              <a:spcBef>
                <a:spcPct val="50000"/>
              </a:spcBef>
              <a:buFont typeface="Arial"/>
              <a:buChar char="•"/>
              <a:defRPr/>
            </a:pPr>
            <a:r>
              <a:rPr lang="en-US" sz="1400" dirty="0" smtClean="0">
                <a:solidFill>
                  <a:schemeClr val="bg1"/>
                </a:solidFill>
                <a:cs typeface="Arial" charset="0"/>
              </a:rPr>
              <a:t>The </a:t>
            </a:r>
            <a:r>
              <a:rPr lang="en-US" sz="1400" dirty="0">
                <a:solidFill>
                  <a:schemeClr val="bg1"/>
                </a:solidFill>
                <a:cs typeface="Arial" charset="0"/>
              </a:rPr>
              <a:t>North </a:t>
            </a:r>
            <a:r>
              <a:rPr lang="en-US" sz="1400" dirty="0" smtClean="0">
                <a:solidFill>
                  <a:schemeClr val="bg1"/>
                </a:solidFill>
                <a:cs typeface="Arial" charset="0"/>
              </a:rPr>
              <a:t>included </a:t>
            </a:r>
            <a:r>
              <a:rPr lang="en-US" sz="1400" dirty="0">
                <a:solidFill>
                  <a:schemeClr val="bg1"/>
                </a:solidFill>
                <a:cs typeface="Arial" charset="0"/>
              </a:rPr>
              <a:t>Connecticut, Illinois, Indiana, Iowa, Kansas, Maine, Massachusetts, Michigan, Minnesota, Missouri, Nebraska, New Hampshire, New Jersey, New York, North Dakota, Ohio, Pennsylvania, Rhode Island, South Dakota, Vermont, and Wisconsin</a:t>
            </a:r>
            <a:r>
              <a:rPr lang="en-US" sz="1400" dirty="0" smtClean="0">
                <a:solidFill>
                  <a:schemeClr val="bg1"/>
                </a:solidFill>
                <a:cs typeface="Arial" charset="0"/>
              </a:rPr>
              <a:t>.</a:t>
            </a:r>
          </a:p>
          <a:p>
            <a:pPr marL="285750" indent="-285750">
              <a:lnSpc>
                <a:spcPct val="50000"/>
              </a:lnSpc>
              <a:spcBef>
                <a:spcPct val="50000"/>
              </a:spcBef>
              <a:buFont typeface="Arial"/>
              <a:buChar char="•"/>
              <a:defRPr/>
            </a:pPr>
            <a:r>
              <a:rPr lang="en-US" sz="1400" dirty="0" smtClean="0">
                <a:solidFill>
                  <a:schemeClr val="bg1"/>
                </a:solidFill>
                <a:cs typeface="Arial" charset="0"/>
              </a:rPr>
              <a:t>The Confederate </a:t>
            </a:r>
            <a:r>
              <a:rPr lang="en-US" sz="1400" dirty="0">
                <a:solidFill>
                  <a:schemeClr val="bg1"/>
                </a:solidFill>
                <a:cs typeface="Arial" charset="0"/>
              </a:rPr>
              <a:t>states </a:t>
            </a:r>
            <a:r>
              <a:rPr lang="en-US" sz="1400" dirty="0" smtClean="0">
                <a:solidFill>
                  <a:schemeClr val="bg1"/>
                </a:solidFill>
                <a:cs typeface="Arial" charset="0"/>
              </a:rPr>
              <a:t>seceded</a:t>
            </a:r>
          </a:p>
          <a:p>
            <a:pPr marL="742950" lvl="1" indent="-285750">
              <a:lnSpc>
                <a:spcPct val="50000"/>
              </a:lnSpc>
              <a:spcBef>
                <a:spcPct val="50000"/>
              </a:spcBef>
              <a:buFont typeface="Arial"/>
              <a:buChar char="•"/>
              <a:defRPr/>
            </a:pPr>
            <a:r>
              <a:rPr lang="en-US" sz="1400" dirty="0" smtClean="0">
                <a:solidFill>
                  <a:schemeClr val="bg1"/>
                </a:solidFill>
                <a:cs typeface="Arial" charset="0"/>
              </a:rPr>
              <a:t>South </a:t>
            </a:r>
            <a:r>
              <a:rPr lang="en-US" sz="1400" dirty="0">
                <a:solidFill>
                  <a:schemeClr val="bg1"/>
                </a:solidFill>
                <a:cs typeface="Arial" charset="0"/>
              </a:rPr>
              <a:t>Carolina - December 20, 1860</a:t>
            </a:r>
          </a:p>
          <a:p>
            <a:pPr marL="742950" lvl="1" indent="-285750">
              <a:lnSpc>
                <a:spcPct val="50000"/>
              </a:lnSpc>
              <a:spcBef>
                <a:spcPct val="50000"/>
              </a:spcBef>
              <a:buFont typeface="Arial"/>
              <a:buChar char="•"/>
              <a:defRPr/>
            </a:pPr>
            <a:r>
              <a:rPr lang="en-US" sz="1400" dirty="0">
                <a:solidFill>
                  <a:schemeClr val="bg1"/>
                </a:solidFill>
                <a:cs typeface="Arial" charset="0"/>
              </a:rPr>
              <a:t>Mississippi - January 9, </a:t>
            </a:r>
            <a:r>
              <a:rPr lang="en-US" sz="1400" dirty="0" smtClean="0">
                <a:solidFill>
                  <a:schemeClr val="bg1"/>
                </a:solidFill>
                <a:cs typeface="Arial" charset="0"/>
              </a:rPr>
              <a:t>1861</a:t>
            </a:r>
          </a:p>
          <a:p>
            <a:pPr marL="742950" lvl="1" indent="-285750">
              <a:lnSpc>
                <a:spcPct val="50000"/>
              </a:lnSpc>
              <a:spcBef>
                <a:spcPct val="50000"/>
              </a:spcBef>
              <a:buFont typeface="Arial"/>
              <a:buChar char="•"/>
              <a:defRPr/>
            </a:pPr>
            <a:r>
              <a:rPr lang="en-US" sz="1400" dirty="0" smtClean="0">
                <a:solidFill>
                  <a:schemeClr val="bg1"/>
                </a:solidFill>
                <a:cs typeface="Arial" charset="0"/>
              </a:rPr>
              <a:t>Florida </a:t>
            </a:r>
            <a:r>
              <a:rPr lang="en-US" sz="1400" dirty="0">
                <a:solidFill>
                  <a:schemeClr val="bg1"/>
                </a:solidFill>
                <a:cs typeface="Arial" charset="0"/>
              </a:rPr>
              <a:t>- January 10, 1861</a:t>
            </a:r>
          </a:p>
          <a:p>
            <a:pPr marL="742950" lvl="1" indent="-285750">
              <a:lnSpc>
                <a:spcPct val="50000"/>
              </a:lnSpc>
              <a:spcBef>
                <a:spcPct val="50000"/>
              </a:spcBef>
              <a:buFont typeface="Arial"/>
              <a:buChar char="•"/>
              <a:defRPr/>
            </a:pPr>
            <a:r>
              <a:rPr lang="en-US" sz="1400" dirty="0">
                <a:solidFill>
                  <a:schemeClr val="bg1"/>
                </a:solidFill>
                <a:cs typeface="Arial" charset="0"/>
              </a:rPr>
              <a:t>Alabama - January 11, 1861</a:t>
            </a:r>
          </a:p>
          <a:p>
            <a:pPr marL="742950" lvl="1" indent="-285750">
              <a:lnSpc>
                <a:spcPct val="50000"/>
              </a:lnSpc>
              <a:spcBef>
                <a:spcPct val="50000"/>
              </a:spcBef>
              <a:buFont typeface="Arial"/>
              <a:buChar char="•"/>
              <a:defRPr/>
            </a:pPr>
            <a:r>
              <a:rPr lang="en-US" sz="1400" dirty="0">
                <a:solidFill>
                  <a:schemeClr val="bg1"/>
                </a:solidFill>
                <a:cs typeface="Arial" charset="0"/>
              </a:rPr>
              <a:t>Georgia - January 19, 1861</a:t>
            </a:r>
          </a:p>
          <a:p>
            <a:pPr marL="742950" lvl="1" indent="-285750">
              <a:lnSpc>
                <a:spcPct val="50000"/>
              </a:lnSpc>
              <a:spcBef>
                <a:spcPct val="50000"/>
              </a:spcBef>
              <a:buFont typeface="Arial"/>
              <a:buChar char="•"/>
              <a:defRPr/>
            </a:pPr>
            <a:r>
              <a:rPr lang="en-US" sz="1400" dirty="0">
                <a:solidFill>
                  <a:schemeClr val="bg1"/>
                </a:solidFill>
                <a:cs typeface="Arial" charset="0"/>
              </a:rPr>
              <a:t>Louisiana - January 26, 1861</a:t>
            </a:r>
          </a:p>
          <a:p>
            <a:pPr marL="742950" lvl="1" indent="-285750">
              <a:lnSpc>
                <a:spcPct val="50000"/>
              </a:lnSpc>
              <a:spcBef>
                <a:spcPct val="50000"/>
              </a:spcBef>
              <a:buFont typeface="Arial"/>
              <a:buChar char="•"/>
              <a:defRPr/>
            </a:pPr>
            <a:r>
              <a:rPr lang="en-US" sz="1400" dirty="0">
                <a:solidFill>
                  <a:schemeClr val="bg1"/>
                </a:solidFill>
                <a:cs typeface="Arial" charset="0"/>
              </a:rPr>
              <a:t>Texas - February 1, 1861</a:t>
            </a:r>
          </a:p>
          <a:p>
            <a:pPr marL="742950" lvl="1" indent="-285750">
              <a:lnSpc>
                <a:spcPct val="50000"/>
              </a:lnSpc>
              <a:spcBef>
                <a:spcPct val="50000"/>
              </a:spcBef>
              <a:buFont typeface="Arial"/>
              <a:buChar char="•"/>
              <a:defRPr/>
            </a:pPr>
            <a:r>
              <a:rPr lang="en-US" sz="1400" dirty="0">
                <a:solidFill>
                  <a:schemeClr val="bg1"/>
                </a:solidFill>
                <a:cs typeface="Arial" charset="0"/>
              </a:rPr>
              <a:t>Virginia - April 17, 1861</a:t>
            </a:r>
          </a:p>
          <a:p>
            <a:pPr marL="742950" lvl="1" indent="-285750">
              <a:lnSpc>
                <a:spcPct val="50000"/>
              </a:lnSpc>
              <a:spcBef>
                <a:spcPct val="50000"/>
              </a:spcBef>
              <a:buFont typeface="Arial"/>
              <a:buChar char="•"/>
              <a:defRPr/>
            </a:pPr>
            <a:r>
              <a:rPr lang="en-US" sz="1400" dirty="0">
                <a:solidFill>
                  <a:schemeClr val="bg1"/>
                </a:solidFill>
                <a:cs typeface="Arial" charset="0"/>
              </a:rPr>
              <a:t>Arkansas - May 6, 1861</a:t>
            </a:r>
          </a:p>
          <a:p>
            <a:pPr marL="742950" lvl="1" indent="-285750">
              <a:lnSpc>
                <a:spcPct val="50000"/>
              </a:lnSpc>
              <a:spcBef>
                <a:spcPct val="50000"/>
              </a:spcBef>
              <a:buFont typeface="Arial"/>
              <a:buChar char="•"/>
              <a:defRPr/>
            </a:pPr>
            <a:r>
              <a:rPr lang="en-US" sz="1400" dirty="0">
                <a:solidFill>
                  <a:schemeClr val="bg1"/>
                </a:solidFill>
                <a:cs typeface="Arial" charset="0"/>
              </a:rPr>
              <a:t>North Carolina - May 20, 1861</a:t>
            </a:r>
          </a:p>
          <a:p>
            <a:pPr marL="742950" lvl="1" indent="-285750">
              <a:lnSpc>
                <a:spcPct val="50000"/>
              </a:lnSpc>
              <a:spcBef>
                <a:spcPct val="50000"/>
              </a:spcBef>
              <a:buFont typeface="Arial"/>
              <a:buChar char="•"/>
              <a:defRPr/>
            </a:pPr>
            <a:r>
              <a:rPr lang="en-US" sz="1400" dirty="0">
                <a:solidFill>
                  <a:schemeClr val="bg1"/>
                </a:solidFill>
                <a:cs typeface="Arial" charset="0"/>
              </a:rPr>
              <a:t>Tennessee - June 8, 1861</a:t>
            </a:r>
          </a:p>
        </p:txBody>
      </p:sp>
      <p:sp>
        <p:nvSpPr>
          <p:cNvPr id="89093" name="AutoShape 5"/>
          <p:cNvSpPr>
            <a:spLocks noChangeArrowheads="1"/>
          </p:cNvSpPr>
          <p:nvPr/>
        </p:nvSpPr>
        <p:spPr bwMode="auto">
          <a:xfrm>
            <a:off x="304800" y="381000"/>
            <a:ext cx="4724400" cy="685800"/>
          </a:xfrm>
          <a:prstGeom prst="roundRect">
            <a:avLst>
              <a:gd name="adj" fmla="val 0"/>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3600" dirty="0" smtClean="0">
                <a:solidFill>
                  <a:schemeClr val="bg1"/>
                </a:solidFill>
                <a:cs typeface="Arial" charset="0"/>
              </a:rPr>
              <a:t>Map of the Union</a:t>
            </a:r>
            <a:endParaRPr lang="en-US" sz="3600" dirty="0">
              <a:solidFill>
                <a:schemeClr val="bg1"/>
              </a:solidFill>
              <a:cs typeface="Arial" charset="0"/>
            </a:endParaRPr>
          </a:p>
        </p:txBody>
      </p:sp>
      <p:sp>
        <p:nvSpPr>
          <p:cNvPr id="89096"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blurRad="63500" dist="80822" dir="1168242" sx="125000" sy="125000" algn="br" rotWithShape="0">
                    <a:srgbClr val="4D1715">
                      <a:alpha val="74998"/>
                    </a:srgbClr>
                  </a:outerShdw>
                </a:effectLst>
              </a14:hiddenEffects>
            </a:ext>
          </a:extLst>
        </p:spPr>
        <p:txBody>
          <a:bodyPr wrap="none" anchor="ctr"/>
          <a:lstStyle/>
          <a:p>
            <a:pPr algn="ctr">
              <a:defRPr/>
            </a:pPr>
            <a:r>
              <a:rPr lang="en-US" sz="1400">
                <a:cs typeface="Arial" charset="0"/>
              </a:rPr>
              <a:t>Back to Room 1</a:t>
            </a:r>
          </a:p>
        </p:txBody>
      </p:sp>
      <p:pic>
        <p:nvPicPr>
          <p:cNvPr id="2" name="Picture 1"/>
          <p:cNvPicPr>
            <a:picLocks noChangeAspect="1"/>
          </p:cNvPicPr>
          <p:nvPr/>
        </p:nvPicPr>
        <p:blipFill>
          <a:blip r:embed="rId3"/>
          <a:stretch>
            <a:fillRect/>
          </a:stretch>
        </p:blipFill>
        <p:spPr>
          <a:xfrm>
            <a:off x="4122360" y="2667000"/>
            <a:ext cx="4854720" cy="2971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1894</TotalTime>
  <Words>3038</Words>
  <Application>Microsoft Macintosh PowerPoint</Application>
  <PresentationFormat>On-screen Show (4:3)</PresentationFormat>
  <Paragraphs>198</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Custom Design</vt:lpstr>
      <vt:lpstr>Museum Entrance</vt:lpstr>
      <vt:lpstr>Curator Information</vt:lpstr>
      <vt:lpstr>The North</vt:lpstr>
      <vt:lpstr>The South</vt:lpstr>
      <vt:lpstr>African American Involvement</vt:lpstr>
      <vt:lpstr>Famous Battles</vt:lpstr>
      <vt:lpstr>Emancipation Proclamation</vt:lpstr>
      <vt:lpstr>Union Infantry Uniforms</vt:lpstr>
      <vt:lpstr>PowerPoint Presentation</vt:lpstr>
      <vt:lpstr>Manufactured Products</vt:lpstr>
      <vt:lpstr>Stonewall Jackson</vt:lpstr>
      <vt:lpstr>Confederate Money</vt:lpstr>
      <vt:lpstr>Confederate Uniform</vt:lpstr>
      <vt:lpstr>Underground Railroad</vt:lpstr>
      <vt:lpstr>Recruitment Poster</vt:lpstr>
      <vt:lpstr>Sgt. William H. Carney</vt:lpstr>
      <vt:lpstr>Battle of Gettysburg</vt:lpstr>
      <vt:lpstr>Battle of Bull Run</vt:lpstr>
      <vt:lpstr>Battle of Fort Sumter</vt:lpstr>
      <vt:lpstr>Standards</vt:lpstr>
      <vt:lpstr>Standards</vt:lpstr>
      <vt:lpstr>Standards</vt:lpstr>
      <vt:lpstr>Resources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Cazworks Terminal</dc:creator>
  <cp:lastModifiedBy>David McMullen</cp:lastModifiedBy>
  <cp:revision>185</cp:revision>
  <dcterms:created xsi:type="dcterms:W3CDTF">2006-08-16T00:00:00Z</dcterms:created>
  <dcterms:modified xsi:type="dcterms:W3CDTF">2015-05-12T21:37:53Z</dcterms:modified>
</cp:coreProperties>
</file>