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embeddedFontLst>
    <p:embeddedFont>
      <p:font typeface="Limelight" panose="020B0604020202020204" charset="0"/>
      <p:regular r:id="rId25"/>
    </p:embeddedFon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Arial Narrow" panose="020B0606020202030204" pitchFamily="3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800"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SzPct val="116666"/>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marL="0" marR="0" lvl="0" indent="0" algn="l" rtl="0">
              <a:spcBef>
                <a:spcPts val="0"/>
              </a:spcBef>
              <a:buSzPct val="77777"/>
              <a:buChar char="●"/>
              <a:defRPr sz="1800" b="0" i="0" u="none" strike="noStrike" cap="none"/>
            </a:lvl1pPr>
            <a:lvl2pPr marL="0" marR="0" lvl="1" indent="0" algn="l" rtl="0">
              <a:spcBef>
                <a:spcPts val="0"/>
              </a:spcBef>
              <a:buSzPct val="77777"/>
              <a:buChar char="○"/>
              <a:defRPr sz="1800" b="0" i="0" u="none" strike="noStrike" cap="none"/>
            </a:lvl2pPr>
            <a:lvl3pPr marL="0" marR="0" lvl="2" indent="0" algn="l" rtl="0">
              <a:spcBef>
                <a:spcPts val="0"/>
              </a:spcBef>
              <a:buSzPct val="77777"/>
              <a:buChar char="■"/>
              <a:defRPr sz="1800" b="0" i="0" u="none" strike="noStrike" cap="none"/>
            </a:lvl3pPr>
            <a:lvl4pPr marL="0" marR="0" lvl="3" indent="0" algn="l" rtl="0">
              <a:spcBef>
                <a:spcPts val="0"/>
              </a:spcBef>
              <a:buSzPct val="77777"/>
              <a:buChar char="●"/>
              <a:defRPr sz="1800" b="0" i="0" u="none" strike="noStrike" cap="none"/>
            </a:lvl4pPr>
            <a:lvl5pPr marL="0" marR="0" lvl="4" indent="0" algn="l" rtl="0">
              <a:spcBef>
                <a:spcPts val="0"/>
              </a:spcBef>
              <a:buSzPct val="77777"/>
              <a:buChar char="○"/>
              <a:defRPr sz="1800" b="0" i="0" u="none" strike="noStrike" cap="none"/>
            </a:lvl5pPr>
            <a:lvl6pPr marL="0" marR="0" lvl="5" indent="0" algn="l" rtl="0">
              <a:spcBef>
                <a:spcPts val="0"/>
              </a:spcBef>
              <a:buSzPct val="77777"/>
              <a:buChar char="■"/>
              <a:defRPr sz="1800" b="0" i="0" u="none" strike="noStrike" cap="none"/>
            </a:lvl6pPr>
            <a:lvl7pPr marL="0" marR="0" lvl="6" indent="0" algn="l" rtl="0">
              <a:spcBef>
                <a:spcPts val="0"/>
              </a:spcBef>
              <a:buSzPct val="77777"/>
              <a:buChar char="●"/>
              <a:defRPr sz="1800" b="0" i="0" u="none" strike="noStrike" cap="none"/>
            </a:lvl7pPr>
            <a:lvl8pPr marL="0" marR="0" lvl="7" indent="0" algn="l" rtl="0">
              <a:spcBef>
                <a:spcPts val="0"/>
              </a:spcBef>
              <a:buSzPct val="77777"/>
              <a:buChar char="○"/>
              <a:defRPr sz="1800" b="0" i="0" u="none" strike="noStrike" cap="none"/>
            </a:lvl8pPr>
            <a:lvl9pPr marL="0" marR="0" lvl="8" indent="0" algn="l" rtl="0">
              <a:spcBef>
                <a:spcPts val="0"/>
              </a:spcBef>
              <a:buSzPct val="77777"/>
              <a:buChar char="■"/>
              <a:defRPr sz="1800" b="0" i="0" u="none" strike="noStrike" cap="none"/>
            </a:lvl9pPr>
          </a:lstStyle>
          <a:p>
            <a:endParaRPr/>
          </a:p>
        </p:txBody>
      </p:sp>
      <p:sp>
        <p:nvSpPr>
          <p:cNvPr id="7" name="Shape 7"/>
          <p:cNvSpPr txBox="1">
            <a:spLocks noGrp="1"/>
          </p:cNvSpPr>
          <p:nvPr>
            <p:ph type="ftr" idx="11"/>
          </p:nvPr>
        </p:nvSpPr>
        <p:spPr>
          <a:xfrm>
            <a:off x="0" y="8685212"/>
            <a:ext cx="2971800"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1051721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093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043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086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063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630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930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738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2" name="Shape 2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426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2542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276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3582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35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232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0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92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90" name="Shape 9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91" name="Shape 91"/>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4</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37629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04" name="Shape 104"/>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05" name="Shape 105"/>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5</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193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20" name="Shape 120"/>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21" name="Shape 121"/>
          <p:cNvSpPr txBox="1"/>
          <p:nvPr/>
        </p:nvSpPr>
        <p:spPr>
          <a:xfrm>
            <a:off x="3884612" y="8685212"/>
            <a:ext cx="2971800"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a:solidFill>
                  <a:srgbClr val="000000"/>
                </a:solidFill>
                <a:latin typeface="Calibri"/>
                <a:ea typeface="Calibri"/>
                <a:cs typeface="Calibri"/>
                <a:sym typeface="Calibri"/>
              </a:rPr>
              <a:t>6</a:t>
            </a:fld>
            <a:endParaRPr lang="en-US" sz="1200" b="0" i="0" u="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0265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4488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556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27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2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0" y="0"/>
            <a:ext cx="3000000" cy="3000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SzPct val="31818"/>
              <a:buNone/>
              <a:defRPr sz="44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1"/>
          </p:nvPr>
        </p:nvSpPr>
        <p:spPr>
          <a:xfrm>
            <a:off x="0" y="0"/>
            <a:ext cx="3000000" cy="30000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SzPct val="77777"/>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SzPct val="77777"/>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0"/>
            <a:ext cx="9144000" cy="2133600"/>
          </a:xfrm>
          <a:prstGeom prst="rect">
            <a:avLst/>
          </a:prstGeom>
          <a:gradFill>
            <a:gsLst>
              <a:gs pos="0">
                <a:srgbClr val="000000"/>
              </a:gs>
              <a:gs pos="77999">
                <a:srgbClr val="1F497D"/>
              </a:gs>
              <a:gs pos="100000">
                <a:srgbClr val="1F497D"/>
              </a:gs>
            </a:gsLst>
            <a:lin ang="2700000" scaled="0"/>
          </a:gra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1" name="Shape 11"/>
          <p:cNvSpPr txBox="1"/>
          <p:nvPr/>
        </p:nvSpPr>
        <p:spPr>
          <a:xfrm>
            <a:off x="0" y="3886200"/>
            <a:ext cx="9144000" cy="2971800"/>
          </a:xfrm>
          <a:prstGeom prst="rect">
            <a:avLst/>
          </a:prstGeom>
          <a:blipFill rotWithShape="1">
            <a:blip r:embed="rId3">
              <a:alphaModFix/>
            </a:blip>
            <a:tile tx="0" ty="0" sx="100000" sy="100000" flip="none" algn="tl"/>
          </a:blip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2" name="Shape 12"/>
          <p:cNvSpPr txBox="1"/>
          <p:nvPr/>
        </p:nvSpPr>
        <p:spPr>
          <a:xfrm>
            <a:off x="3657600" y="1981200"/>
            <a:ext cx="1828800" cy="2819400"/>
          </a:xfrm>
          <a:prstGeom prst="rect">
            <a:avLst/>
          </a:prstGeom>
          <a:gradFill>
            <a:gsLst>
              <a:gs pos="0">
                <a:schemeClr val="dk2"/>
              </a:gs>
              <a:gs pos="50000">
                <a:schemeClr val="accent1"/>
              </a:gs>
              <a:gs pos="100000">
                <a:schemeClr val="dk2"/>
              </a:gs>
            </a:gsLst>
            <a:lin ang="5400000" scaled="0"/>
          </a:gradFill>
          <a:ln>
            <a:noFill/>
          </a:ln>
          <a:effectLst>
            <a:outerShdw blurRad="63500" sx="97000" sy="97000">
              <a:srgbClr val="000000">
                <a:alpha val="61960"/>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3" name="Shape 13"/>
          <p:cNvSpPr/>
          <p:nvPr/>
        </p:nvSpPr>
        <p:spPr>
          <a:xfrm rot="5400000">
            <a:off x="-952500" y="1562100"/>
            <a:ext cx="5562600" cy="3657600"/>
          </a:xfrm>
          <a:custGeom>
            <a:avLst/>
            <a:gdLst/>
            <a:ahLst/>
            <a:cxnLst/>
            <a:rect l="0" t="0" r="0" b="0"/>
            <a:pathLst>
              <a:path w="120000" h="120000" extrusionOk="0">
                <a:moveTo>
                  <a:pt x="0" y="120000"/>
                </a:moveTo>
                <a:lnTo>
                  <a:pt x="29348" y="0"/>
                </a:lnTo>
                <a:lnTo>
                  <a:pt x="90651" y="0"/>
                </a:lnTo>
                <a:lnTo>
                  <a:pt x="120000" y="120000"/>
                </a:lnTo>
                <a:close/>
              </a:path>
            </a:pathLst>
          </a:custGeom>
          <a:gradFill>
            <a:gsLst>
              <a:gs pos="0">
                <a:srgbClr val="9AB5E4"/>
              </a:gs>
              <a:gs pos="50000">
                <a:srgbClr val="C2D1ED"/>
              </a:gs>
              <a:gs pos="100000">
                <a:srgbClr val="E1E8F5"/>
              </a:gs>
            </a:gsLst>
            <a:lin ang="5400000" scaled="0"/>
          </a:gradFill>
          <a:ln>
            <a:noFill/>
          </a:ln>
          <a:effectLst>
            <a:outerShdw blurRad="63500" dist="38100">
              <a:srgbClr val="000000">
                <a:alpha val="3960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4" name="Shape 14"/>
          <p:cNvSpPr/>
          <p:nvPr/>
        </p:nvSpPr>
        <p:spPr>
          <a:xfrm rot="-5400000">
            <a:off x="4533900" y="1562100"/>
            <a:ext cx="5562600" cy="3657600"/>
          </a:xfrm>
          <a:custGeom>
            <a:avLst/>
            <a:gdLst/>
            <a:ahLst/>
            <a:cxnLst/>
            <a:rect l="0" t="0" r="0" b="0"/>
            <a:pathLst>
              <a:path w="120000" h="120000" extrusionOk="0">
                <a:moveTo>
                  <a:pt x="0" y="120000"/>
                </a:moveTo>
                <a:lnTo>
                  <a:pt x="29348" y="0"/>
                </a:lnTo>
                <a:lnTo>
                  <a:pt x="90651" y="0"/>
                </a:lnTo>
                <a:lnTo>
                  <a:pt x="120000" y="120000"/>
                </a:lnTo>
                <a:close/>
              </a:path>
            </a:pathLst>
          </a:custGeom>
          <a:gradFill>
            <a:gsLst>
              <a:gs pos="0">
                <a:srgbClr val="9AB5E4"/>
              </a:gs>
              <a:gs pos="50000">
                <a:srgbClr val="C2D1ED"/>
              </a:gs>
              <a:gs pos="100000">
                <a:srgbClr val="E1E8F5"/>
              </a:gs>
            </a:gsLst>
            <a:lin ang="5400000" scaled="0"/>
          </a:gradFill>
          <a:ln>
            <a:noFill/>
          </a:ln>
          <a:effectLst>
            <a:outerShdw blurRad="63500" dist="38100" dir="10800000">
              <a:srgbClr val="000000">
                <a:alpha val="39607"/>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5" name="Shape 15"/>
          <p:cNvSpPr/>
          <p:nvPr/>
        </p:nvSpPr>
        <p:spPr>
          <a:xfrm rot="5400000">
            <a:off x="-902493" y="3417093"/>
            <a:ext cx="3786187" cy="1676400"/>
          </a:xfrm>
          <a:custGeom>
            <a:avLst/>
            <a:gdLst/>
            <a:ahLst/>
            <a:cxnLst/>
            <a:rect l="0" t="0" r="0" b="0"/>
            <a:pathLst>
              <a:path w="120000" h="120000" extrusionOk="0">
                <a:moveTo>
                  <a:pt x="0" y="120000"/>
                </a:moveTo>
                <a:lnTo>
                  <a:pt x="16750" y="0"/>
                </a:lnTo>
                <a:lnTo>
                  <a:pt x="103249" y="0"/>
                </a:lnTo>
                <a:lnTo>
                  <a:pt x="119999" y="120000"/>
                </a:lnTo>
                <a:close/>
              </a:path>
            </a:pathLst>
          </a:custGeom>
          <a:blipFill rotWithShape="0">
            <a:blip r:embed="rId3">
              <a:alphaModFix/>
            </a:blip>
            <a:tile tx="0" ty="0" sx="100000" sy="100000" flip="none" algn="tl"/>
          </a:blip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6" name="Shape 16"/>
          <p:cNvSpPr/>
          <p:nvPr/>
        </p:nvSpPr>
        <p:spPr>
          <a:xfrm rot="5400000">
            <a:off x="-533400" y="1981200"/>
            <a:ext cx="3048000" cy="1676400"/>
          </a:xfrm>
          <a:custGeom>
            <a:avLst/>
            <a:gdLst/>
            <a:ahLst/>
            <a:cxnLst/>
            <a:rect l="0" t="0" r="0" b="0"/>
            <a:pathLst>
              <a:path w="120000" h="120000" extrusionOk="0">
                <a:moveTo>
                  <a:pt x="0" y="120000"/>
                </a:moveTo>
                <a:lnTo>
                  <a:pt x="20807" y="0"/>
                </a:lnTo>
                <a:lnTo>
                  <a:pt x="99192" y="0"/>
                </a:lnTo>
                <a:lnTo>
                  <a:pt x="120000" y="120000"/>
                </a:lnTo>
                <a:close/>
              </a:path>
            </a:pathLst>
          </a:custGeom>
          <a:gradFill>
            <a:gsLst>
              <a:gs pos="0">
                <a:srgbClr val="10253F"/>
              </a:gs>
              <a:gs pos="53999">
                <a:srgbClr val="4F81BD"/>
              </a:gs>
              <a:gs pos="100000">
                <a:srgbClr val="4F81BD"/>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7" name="Shape 17"/>
          <p:cNvSpPr txBox="1"/>
          <p:nvPr/>
        </p:nvSpPr>
        <p:spPr>
          <a:xfrm>
            <a:off x="152400" y="1828800"/>
            <a:ext cx="1676400" cy="3657600"/>
          </a:xfrm>
          <a:prstGeom prst="rect">
            <a:avLst/>
          </a:prstGeom>
          <a:gradFill>
            <a:gsLst>
              <a:gs pos="0">
                <a:srgbClr val="376092"/>
              </a:gs>
              <a:gs pos="53999">
                <a:srgbClr val="17375E"/>
              </a:gs>
              <a:gs pos="100000">
                <a:srgbClr val="376092"/>
              </a:gs>
            </a:gsLst>
            <a:lin ang="5400000" scaled="0"/>
          </a:gradFill>
          <a:ln w="12700" cap="flat" cmpd="sng">
            <a:solidFill>
              <a:srgbClr val="385D8A"/>
            </a:solidFill>
            <a:prstDash val="solid"/>
            <a:miter lim="800000"/>
            <a:headEnd type="none" w="med" len="med"/>
            <a:tailEnd type="none" w="med" len="med"/>
          </a:ln>
          <a:effectLst>
            <a:outerShdw blurRad="63500" dist="38099" dir="4680030" sx="86000" sy="86000">
              <a:srgbClr val="000000">
                <a:alpha val="67843"/>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8" name="Shape 18"/>
          <p:cNvSpPr/>
          <p:nvPr/>
        </p:nvSpPr>
        <p:spPr>
          <a:xfrm rot="-5400000" flipH="1">
            <a:off x="5650706" y="2883693"/>
            <a:ext cx="4852987" cy="1676400"/>
          </a:xfrm>
          <a:custGeom>
            <a:avLst/>
            <a:gdLst/>
            <a:ahLst/>
            <a:cxnLst/>
            <a:rect l="0" t="0" r="0" b="0"/>
            <a:pathLst>
              <a:path w="120000" h="120000" extrusionOk="0">
                <a:moveTo>
                  <a:pt x="0" y="120000"/>
                </a:moveTo>
                <a:lnTo>
                  <a:pt x="12618" y="0"/>
                </a:lnTo>
                <a:lnTo>
                  <a:pt x="107381" y="0"/>
                </a:lnTo>
                <a:lnTo>
                  <a:pt x="120000" y="120000"/>
                </a:lnTo>
                <a:close/>
              </a:path>
            </a:pathLst>
          </a:custGeom>
          <a:blipFill rotWithShape="0">
            <a:blip r:embed="rId3">
              <a:alphaModFix/>
            </a:blip>
            <a:tile tx="0" ty="0" sx="100000" sy="100000" flip="none" algn="tl"/>
          </a:blip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9" name="Shape 19"/>
          <p:cNvSpPr/>
          <p:nvPr/>
        </p:nvSpPr>
        <p:spPr>
          <a:xfrm rot="-5400000" flipH="1">
            <a:off x="6705600" y="1828800"/>
            <a:ext cx="2743200" cy="1676400"/>
          </a:xfrm>
          <a:custGeom>
            <a:avLst/>
            <a:gdLst/>
            <a:ahLst/>
            <a:cxnLst/>
            <a:rect l="0" t="0" r="0" b="0"/>
            <a:pathLst>
              <a:path w="120000" h="120000" extrusionOk="0">
                <a:moveTo>
                  <a:pt x="0" y="120000"/>
                </a:moveTo>
                <a:lnTo>
                  <a:pt x="22322" y="0"/>
                </a:lnTo>
                <a:lnTo>
                  <a:pt x="97677" y="0"/>
                </a:lnTo>
                <a:lnTo>
                  <a:pt x="119999" y="120000"/>
                </a:lnTo>
                <a:close/>
              </a:path>
            </a:pathLst>
          </a:custGeom>
          <a:gradFill>
            <a:gsLst>
              <a:gs pos="0">
                <a:srgbClr val="10253F"/>
              </a:gs>
              <a:gs pos="53999">
                <a:srgbClr val="4F81BD"/>
              </a:gs>
              <a:gs pos="100000">
                <a:srgbClr val="4F81BD"/>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0" name="Shape 20"/>
          <p:cNvSpPr txBox="1"/>
          <p:nvPr/>
        </p:nvSpPr>
        <p:spPr>
          <a:xfrm>
            <a:off x="7239000" y="1828800"/>
            <a:ext cx="1676400" cy="3657600"/>
          </a:xfrm>
          <a:prstGeom prst="rect">
            <a:avLst/>
          </a:prstGeom>
          <a:gradFill>
            <a:gsLst>
              <a:gs pos="0">
                <a:srgbClr val="376092"/>
              </a:gs>
              <a:gs pos="53999">
                <a:srgbClr val="17375E"/>
              </a:gs>
              <a:gs pos="100000">
                <a:srgbClr val="376092"/>
              </a:gs>
            </a:gsLst>
            <a:lin ang="5400000" scaled="0"/>
          </a:gradFill>
          <a:ln>
            <a:noFill/>
          </a:ln>
          <a:effectLst>
            <a:outerShdw blurRad="63500" dist="38099" dir="4680030" sx="86000" sy="86000">
              <a:srgbClr val="000000">
                <a:alpha val="67843"/>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1" name="Shape 21"/>
          <p:cNvSpPr/>
          <p:nvPr/>
        </p:nvSpPr>
        <p:spPr>
          <a:xfrm rot="5400000">
            <a:off x="1066800" y="3048000"/>
            <a:ext cx="3505200" cy="1219200"/>
          </a:xfrm>
          <a:custGeom>
            <a:avLst/>
            <a:gdLst/>
            <a:ahLst/>
            <a:cxnLst/>
            <a:rect l="0" t="0" r="0" b="0"/>
            <a:pathLst>
              <a:path w="120000" h="120000" extrusionOk="0">
                <a:moveTo>
                  <a:pt x="0" y="120000"/>
                </a:moveTo>
                <a:lnTo>
                  <a:pt x="12506" y="0"/>
                </a:lnTo>
                <a:lnTo>
                  <a:pt x="107493" y="0"/>
                </a:lnTo>
                <a:lnTo>
                  <a:pt x="119999" y="120000"/>
                </a:lnTo>
                <a:close/>
              </a:path>
            </a:pathLst>
          </a:custGeom>
          <a:blipFill rotWithShape="0">
            <a:blip r:embed="rId3">
              <a:alphaModFix/>
            </a:blip>
            <a:tile tx="0" ty="0" sx="100000" sy="100000" flip="none" algn="tl"/>
          </a:blip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2" name="Shape 22"/>
          <p:cNvSpPr/>
          <p:nvPr/>
        </p:nvSpPr>
        <p:spPr>
          <a:xfrm rot="-5400000" flipH="1">
            <a:off x="4648200" y="3048000"/>
            <a:ext cx="3505200" cy="1219200"/>
          </a:xfrm>
          <a:custGeom>
            <a:avLst/>
            <a:gdLst/>
            <a:ahLst/>
            <a:cxnLst/>
            <a:rect l="0" t="0" r="0" b="0"/>
            <a:pathLst>
              <a:path w="120000" h="120000" extrusionOk="0">
                <a:moveTo>
                  <a:pt x="0" y="120000"/>
                </a:moveTo>
                <a:lnTo>
                  <a:pt x="13159" y="0"/>
                </a:lnTo>
                <a:lnTo>
                  <a:pt x="106840" y="0"/>
                </a:lnTo>
                <a:lnTo>
                  <a:pt x="119999" y="120000"/>
                </a:lnTo>
                <a:close/>
              </a:path>
            </a:pathLst>
          </a:custGeom>
          <a:blipFill rotWithShape="0">
            <a:blip r:embed="rId3">
              <a:alphaModFix/>
            </a:blip>
            <a:tile tx="0" ty="0" sx="100000" sy="100000" flip="none" algn="tl"/>
          </a:blip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3" name="Shape 23"/>
          <p:cNvSpPr/>
          <p:nvPr/>
        </p:nvSpPr>
        <p:spPr>
          <a:xfrm rot="5400000">
            <a:off x="1600200" y="2514600"/>
            <a:ext cx="2438400" cy="1219200"/>
          </a:xfrm>
          <a:custGeom>
            <a:avLst/>
            <a:gdLst/>
            <a:ahLst/>
            <a:cxnLst/>
            <a:rect l="0" t="0" r="0" b="0"/>
            <a:pathLst>
              <a:path w="120000" h="120000" extrusionOk="0">
                <a:moveTo>
                  <a:pt x="0" y="120000"/>
                </a:moveTo>
                <a:lnTo>
                  <a:pt x="17978" y="0"/>
                </a:lnTo>
                <a:lnTo>
                  <a:pt x="102021" y="0"/>
                </a:lnTo>
                <a:lnTo>
                  <a:pt x="120000" y="120000"/>
                </a:lnTo>
                <a:close/>
              </a:path>
            </a:pathLst>
          </a:custGeom>
          <a:gradFill>
            <a:gsLst>
              <a:gs pos="0">
                <a:srgbClr val="10253F"/>
              </a:gs>
              <a:gs pos="53999">
                <a:srgbClr val="4F81BD"/>
              </a:gs>
              <a:gs pos="100000">
                <a:srgbClr val="4F81BD"/>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4" name="Shape 24"/>
          <p:cNvSpPr txBox="1"/>
          <p:nvPr/>
        </p:nvSpPr>
        <p:spPr>
          <a:xfrm>
            <a:off x="2209800" y="2286000"/>
            <a:ext cx="1219200" cy="2613025"/>
          </a:xfrm>
          <a:prstGeom prst="rect">
            <a:avLst/>
          </a:prstGeom>
          <a:gradFill>
            <a:gsLst>
              <a:gs pos="0">
                <a:srgbClr val="376092"/>
              </a:gs>
              <a:gs pos="53999">
                <a:srgbClr val="17375E"/>
              </a:gs>
              <a:gs pos="100000">
                <a:srgbClr val="376092"/>
              </a:gs>
            </a:gsLst>
            <a:lin ang="5400000" scaled="0"/>
          </a:gradFill>
          <a:ln>
            <a:noFill/>
          </a:ln>
          <a:effectLst>
            <a:outerShdw blurRad="63500" dist="38099" dir="4680030" sx="86000" sy="86000">
              <a:srgbClr val="000000">
                <a:alpha val="67843"/>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5" name="Shape 25"/>
          <p:cNvSpPr/>
          <p:nvPr/>
        </p:nvSpPr>
        <p:spPr>
          <a:xfrm rot="-5400000" flipH="1">
            <a:off x="5448300" y="2247900"/>
            <a:ext cx="1905000" cy="1219200"/>
          </a:xfrm>
          <a:custGeom>
            <a:avLst/>
            <a:gdLst/>
            <a:ahLst/>
            <a:cxnLst/>
            <a:rect l="0" t="0" r="0" b="0"/>
            <a:pathLst>
              <a:path w="120000" h="120000" extrusionOk="0">
                <a:moveTo>
                  <a:pt x="0" y="120000"/>
                </a:moveTo>
                <a:lnTo>
                  <a:pt x="24212" y="0"/>
                </a:lnTo>
                <a:lnTo>
                  <a:pt x="95787" y="0"/>
                </a:lnTo>
                <a:lnTo>
                  <a:pt x="120000" y="120000"/>
                </a:lnTo>
                <a:close/>
              </a:path>
            </a:pathLst>
          </a:custGeom>
          <a:gradFill>
            <a:gsLst>
              <a:gs pos="0">
                <a:srgbClr val="10253F"/>
              </a:gs>
              <a:gs pos="53999">
                <a:srgbClr val="4F81BD"/>
              </a:gs>
              <a:gs pos="100000">
                <a:srgbClr val="4F81BD"/>
              </a:gs>
            </a:gsLst>
            <a:lin ang="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6" name="Shape 26"/>
          <p:cNvSpPr txBox="1"/>
          <p:nvPr/>
        </p:nvSpPr>
        <p:spPr>
          <a:xfrm>
            <a:off x="5791200" y="2286000"/>
            <a:ext cx="1219200" cy="2667000"/>
          </a:xfrm>
          <a:prstGeom prst="rect">
            <a:avLst/>
          </a:prstGeom>
          <a:gradFill>
            <a:gsLst>
              <a:gs pos="0">
                <a:srgbClr val="376092"/>
              </a:gs>
              <a:gs pos="53999">
                <a:srgbClr val="17375E"/>
              </a:gs>
              <a:gs pos="100000">
                <a:srgbClr val="376092"/>
              </a:gs>
            </a:gsLst>
            <a:lin ang="5400000" scaled="0"/>
          </a:gradFill>
          <a:ln>
            <a:noFill/>
          </a:ln>
          <a:effectLst>
            <a:outerShdw blurRad="63500" dist="38099" dir="4680030" sx="86000" sy="86000">
              <a:srgbClr val="000000">
                <a:alpha val="67843"/>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sp>
        <p:nvSpPr>
          <p:cNvPr id="29" name="Shape 29"/>
          <p:cNvSpPr txBox="1"/>
          <p:nvPr/>
        </p:nvSpPr>
        <p:spPr>
          <a:xfrm>
            <a:off x="0" y="0"/>
            <a:ext cx="9144000" cy="2133600"/>
          </a:xfrm>
          <a:prstGeom prst="rect">
            <a:avLst/>
          </a:prstGeom>
          <a:gradFill>
            <a:gsLst>
              <a:gs pos="0">
                <a:srgbClr val="000000"/>
              </a:gs>
              <a:gs pos="77999">
                <a:srgbClr val="1F497D"/>
              </a:gs>
              <a:gs pos="100000">
                <a:srgbClr val="1F497D"/>
              </a:gs>
            </a:gsLst>
            <a:lin ang="2700000" scaled="0"/>
          </a:gra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0" name="Shape 30"/>
          <p:cNvSpPr txBox="1"/>
          <p:nvPr/>
        </p:nvSpPr>
        <p:spPr>
          <a:xfrm>
            <a:off x="0" y="3886200"/>
            <a:ext cx="9144000" cy="2971800"/>
          </a:xfrm>
          <a:prstGeom prst="rect">
            <a:avLst/>
          </a:prstGeom>
          <a:blipFill rotWithShape="1">
            <a:blip r:embed="rId4">
              <a:alphaModFix/>
            </a:blip>
            <a:tile tx="0" ty="0" sx="100000" sy="100000" flip="none" algn="tl"/>
          </a:blip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1" name="Shape 31"/>
          <p:cNvSpPr/>
          <p:nvPr/>
        </p:nvSpPr>
        <p:spPr>
          <a:xfrm>
            <a:off x="2743200" y="381000"/>
            <a:ext cx="3657600" cy="609600"/>
          </a:xfrm>
          <a:prstGeom prst="flowChartAlternateProcess">
            <a:avLst/>
          </a:prstGeom>
          <a:solidFill>
            <a:srgbClr val="C4BD97"/>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2" name="Shape 32"/>
          <p:cNvSpPr txBox="1"/>
          <p:nvPr/>
        </p:nvSpPr>
        <p:spPr>
          <a:xfrm>
            <a:off x="2743200" y="381000"/>
            <a:ext cx="3657600" cy="336550"/>
          </a:xfrm>
          <a:prstGeom prst="rect">
            <a:avLst/>
          </a:prstGeom>
          <a:solidFill>
            <a:srgbClr val="000000">
              <a:alpha val="0"/>
            </a:srgbClr>
          </a:solidFill>
          <a:ln>
            <a:noFill/>
          </a:ln>
        </p:spPr>
        <p:txBody>
          <a:bodyPr wrap="square"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Limelight"/>
              <a:buNone/>
            </a:pPr>
            <a:r>
              <a:rPr lang="en-US" sz="1600" b="1" i="0" u="none">
                <a:solidFill>
                  <a:schemeClr val="dk1"/>
                </a:solidFill>
                <a:latin typeface="Limelight"/>
                <a:ea typeface="Limelight"/>
                <a:cs typeface="Limelight"/>
                <a:sym typeface="Limelight"/>
              </a:rPr>
              <a:t>Name of Museum</a:t>
            </a:r>
          </a:p>
        </p:txBody>
      </p:sp>
      <p:sp>
        <p:nvSpPr>
          <p:cNvPr id="33" name="Shape 33"/>
          <p:cNvSpPr txBox="1"/>
          <p:nvPr/>
        </p:nvSpPr>
        <p:spPr>
          <a:xfrm>
            <a:off x="0" y="3886200"/>
            <a:ext cx="9144000" cy="2971800"/>
          </a:xfrm>
          <a:prstGeom prst="rect">
            <a:avLst/>
          </a:prstGeom>
          <a:blipFill rotWithShape="1">
            <a:blip r:embed="rId4">
              <a:alphaModFix/>
            </a:blip>
            <a:tile tx="0" ty="0" sx="100000" sy="100000" flip="none" algn="tl"/>
          </a:blip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4" name="Shape 34"/>
          <p:cNvSpPr/>
          <p:nvPr/>
        </p:nvSpPr>
        <p:spPr>
          <a:xfrm rot="5400000">
            <a:off x="-1714500" y="1714500"/>
            <a:ext cx="6172200" cy="2743200"/>
          </a:xfrm>
          <a:custGeom>
            <a:avLst/>
            <a:gdLst/>
            <a:ahLst/>
            <a:cxnLst/>
            <a:rect l="0" t="0" r="0" b="0"/>
            <a:pathLst>
              <a:path w="120000" h="120000" extrusionOk="0">
                <a:moveTo>
                  <a:pt x="0" y="119999"/>
                </a:moveTo>
                <a:lnTo>
                  <a:pt x="13333" y="0"/>
                </a:lnTo>
                <a:lnTo>
                  <a:pt x="106666" y="0"/>
                </a:lnTo>
                <a:lnTo>
                  <a:pt x="119999" y="119999"/>
                </a:lnTo>
                <a:close/>
              </a:path>
            </a:pathLst>
          </a:custGeom>
          <a:gradFill>
            <a:gsLst>
              <a:gs pos="0">
                <a:srgbClr val="9AB5E4"/>
              </a:gs>
              <a:gs pos="50000">
                <a:srgbClr val="C2D1ED"/>
              </a:gs>
              <a:gs pos="100000">
                <a:srgbClr val="E1E8F5"/>
              </a:gs>
            </a:gsLst>
            <a:lin ang="5400000" scaled="0"/>
          </a:gradFill>
          <a:ln>
            <a:noFill/>
          </a:ln>
          <a:effectLst>
            <a:outerShdw blurRad="63500" sx="97999" sy="97999" kx="5399948" ky="5399948">
              <a:srgbClr val="000000">
                <a:alpha val="49803"/>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5" name="Shape 35"/>
          <p:cNvSpPr/>
          <p:nvPr/>
        </p:nvSpPr>
        <p:spPr>
          <a:xfrm rot="-5400000">
            <a:off x="4686300" y="1714500"/>
            <a:ext cx="6172200" cy="2743200"/>
          </a:xfrm>
          <a:custGeom>
            <a:avLst/>
            <a:gdLst/>
            <a:ahLst/>
            <a:cxnLst/>
            <a:rect l="0" t="0" r="0" b="0"/>
            <a:pathLst>
              <a:path w="120000" h="120000" extrusionOk="0">
                <a:moveTo>
                  <a:pt x="0" y="119999"/>
                </a:moveTo>
                <a:lnTo>
                  <a:pt x="13333" y="0"/>
                </a:lnTo>
                <a:lnTo>
                  <a:pt x="106666" y="0"/>
                </a:lnTo>
                <a:lnTo>
                  <a:pt x="119999" y="119999"/>
                </a:lnTo>
                <a:close/>
              </a:path>
            </a:pathLst>
          </a:custGeom>
          <a:gradFill>
            <a:gsLst>
              <a:gs pos="0">
                <a:srgbClr val="9AB5E4"/>
              </a:gs>
              <a:gs pos="50000">
                <a:srgbClr val="C2D1ED"/>
              </a:gs>
              <a:gs pos="100000">
                <a:srgbClr val="E1E8F5"/>
              </a:gs>
            </a:gsLst>
            <a:lin ang="5400000" scaled="0"/>
          </a:gradFill>
          <a:ln>
            <a:noFill/>
          </a:ln>
          <a:effectLst>
            <a:outerShdw blurRad="63500" sx="97999" sy="97999" kx="784920" ky="784920">
              <a:srgbClr val="000000">
                <a:alpha val="64705"/>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6" name="Shape 36"/>
          <p:cNvSpPr txBox="1"/>
          <p:nvPr/>
        </p:nvSpPr>
        <p:spPr>
          <a:xfrm>
            <a:off x="2743200" y="685800"/>
            <a:ext cx="3657600" cy="4800600"/>
          </a:xfrm>
          <a:prstGeom prst="rect">
            <a:avLst/>
          </a:prstGeom>
          <a:gradFill>
            <a:gsLst>
              <a:gs pos="0">
                <a:srgbClr val="9AB5E4"/>
              </a:gs>
              <a:gs pos="50000">
                <a:srgbClr val="C2D1ED"/>
              </a:gs>
              <a:gs pos="100000">
                <a:srgbClr val="E1E8F5"/>
              </a:gs>
            </a:gsLst>
            <a:lin ang="5400000" scaled="0"/>
          </a:gradFill>
          <a:ln>
            <a:noFill/>
          </a:ln>
          <a:effectLst>
            <a:outerShdw blurRad="63500" sx="97000" sy="97000">
              <a:srgbClr val="000000">
                <a:alpha val="61960"/>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cxnSp>
        <p:nvCxnSpPr>
          <p:cNvPr id="37" name="Shape 37"/>
          <p:cNvCxnSpPr/>
          <p:nvPr/>
        </p:nvCxnSpPr>
        <p:spPr>
          <a:xfrm flipH="1">
            <a:off x="6400800" y="76200"/>
            <a:ext cx="2743200" cy="685800"/>
          </a:xfrm>
          <a:prstGeom prst="straightConnector1">
            <a:avLst/>
          </a:prstGeom>
          <a:noFill/>
          <a:ln w="9525" cap="flat" cmpd="sng">
            <a:solidFill>
              <a:srgbClr val="F2F2F2"/>
            </a:solidFill>
            <a:prstDash val="solid"/>
            <a:miter lim="800000"/>
            <a:headEnd type="none" w="med" len="med"/>
            <a:tailEnd type="none" w="med" len="med"/>
          </a:ln>
          <a:effectLst>
            <a:outerShdw blurRad="63500" dist="63500">
              <a:srgbClr val="000000">
                <a:alpha val="41960"/>
              </a:srgbClr>
            </a:outerShdw>
          </a:effectLst>
        </p:spPr>
      </p:cxnSp>
      <p:cxnSp>
        <p:nvCxnSpPr>
          <p:cNvPr id="38" name="Shape 38"/>
          <p:cNvCxnSpPr/>
          <p:nvPr/>
        </p:nvCxnSpPr>
        <p:spPr>
          <a:xfrm rot="10800000">
            <a:off x="0" y="76200"/>
            <a:ext cx="2743200" cy="685800"/>
          </a:xfrm>
          <a:prstGeom prst="straightConnector1">
            <a:avLst/>
          </a:prstGeom>
          <a:noFill/>
          <a:ln w="9525" cap="flat" cmpd="sng">
            <a:solidFill>
              <a:srgbClr val="F2F2F2"/>
            </a:solidFill>
            <a:prstDash val="solid"/>
            <a:miter lim="800000"/>
            <a:headEnd type="none" w="med" len="med"/>
            <a:tailEnd type="none" w="med" len="med"/>
          </a:ln>
          <a:effectLst>
            <a:outerShdw blurRad="63500" dist="25400" dir="5400000">
              <a:srgbClr val="000000">
                <a:alpha val="41960"/>
              </a:srgbClr>
            </a:outerShdw>
          </a:effectLst>
        </p:spPr>
      </p:cxnSp>
      <p:cxnSp>
        <p:nvCxnSpPr>
          <p:cNvPr id="39" name="Shape 39"/>
          <p:cNvCxnSpPr/>
          <p:nvPr/>
        </p:nvCxnSpPr>
        <p:spPr>
          <a:xfrm rot="10800000">
            <a:off x="2743200" y="762000"/>
            <a:ext cx="3657600" cy="1587"/>
          </a:xfrm>
          <a:prstGeom prst="straightConnector1">
            <a:avLst/>
          </a:prstGeom>
          <a:noFill/>
          <a:ln w="9525" cap="flat" cmpd="sng">
            <a:solidFill>
              <a:srgbClr val="F2F2F2"/>
            </a:solidFill>
            <a:prstDash val="solid"/>
            <a:miter lim="800000"/>
            <a:headEnd type="none" w="med" len="med"/>
            <a:tailEnd type="none" w="med" len="med"/>
          </a:ln>
          <a:effectLst>
            <a:outerShdw blurRad="63500" dist="25400" dir="5400000">
              <a:srgbClr val="000000">
                <a:alpha val="41960"/>
              </a:srgbClr>
            </a:outerShdw>
          </a:effectLst>
        </p:spPr>
      </p:cxnSp>
      <p:cxnSp>
        <p:nvCxnSpPr>
          <p:cNvPr id="40" name="Shape 40"/>
          <p:cNvCxnSpPr/>
          <p:nvPr/>
        </p:nvCxnSpPr>
        <p:spPr>
          <a:xfrm flipH="1">
            <a:off x="0" y="5410200"/>
            <a:ext cx="2743200" cy="685800"/>
          </a:xfrm>
          <a:prstGeom prst="straightConnector1">
            <a:avLst/>
          </a:prstGeom>
          <a:noFill/>
          <a:ln w="9525" cap="flat" cmpd="sng">
            <a:solidFill>
              <a:srgbClr val="F2F2F2"/>
            </a:solidFill>
            <a:prstDash val="solid"/>
            <a:miter lim="800000"/>
            <a:headEnd type="none" w="med" len="med"/>
            <a:tailEnd type="none" w="med" len="med"/>
          </a:ln>
          <a:effectLst>
            <a:outerShdw blurRad="63500" dist="25400" dir="5400000">
              <a:srgbClr val="000000">
                <a:alpha val="41960"/>
              </a:srgbClr>
            </a:outerShdw>
          </a:effectLst>
        </p:spPr>
      </p:cxnSp>
      <p:cxnSp>
        <p:nvCxnSpPr>
          <p:cNvPr id="41" name="Shape 41"/>
          <p:cNvCxnSpPr/>
          <p:nvPr/>
        </p:nvCxnSpPr>
        <p:spPr>
          <a:xfrm rot="10800000">
            <a:off x="6400800" y="5410200"/>
            <a:ext cx="2743200" cy="685800"/>
          </a:xfrm>
          <a:prstGeom prst="straightConnector1">
            <a:avLst/>
          </a:prstGeom>
          <a:noFill/>
          <a:ln w="9525" cap="flat" cmpd="sng">
            <a:solidFill>
              <a:srgbClr val="F2F2F2"/>
            </a:solidFill>
            <a:prstDash val="solid"/>
            <a:miter lim="800000"/>
            <a:headEnd type="none" w="med" len="med"/>
            <a:tailEnd type="none" w="med" len="med"/>
          </a:ln>
          <a:effectLst>
            <a:outerShdw blurRad="63500" dist="38100" dir="5400000">
              <a:srgbClr val="000000">
                <a:alpha val="41960"/>
              </a:srgbClr>
            </a:outerShdw>
          </a:effectLst>
        </p:spPr>
      </p:cxnSp>
      <p:cxnSp>
        <p:nvCxnSpPr>
          <p:cNvPr id="42" name="Shape 42"/>
          <p:cNvCxnSpPr/>
          <p:nvPr/>
        </p:nvCxnSpPr>
        <p:spPr>
          <a:xfrm rot="10800000">
            <a:off x="2743200" y="5408612"/>
            <a:ext cx="3657600" cy="1587"/>
          </a:xfrm>
          <a:prstGeom prst="straightConnector1">
            <a:avLst/>
          </a:prstGeom>
          <a:noFill/>
          <a:ln w="9525" cap="flat" cmpd="sng">
            <a:solidFill>
              <a:srgbClr val="F2F2F2"/>
            </a:solidFill>
            <a:prstDash val="solid"/>
            <a:miter lim="800000"/>
            <a:headEnd type="none" w="med" len="med"/>
            <a:tailEnd type="none" w="med" len="med"/>
          </a:ln>
          <a:effectLst>
            <a:outerShdw blurRad="63500" dist="25400" dir="5400000">
              <a:srgbClr val="000000">
                <a:alpha val="41960"/>
              </a:srgbClr>
            </a:outerShdw>
          </a:effectLst>
        </p:spPr>
      </p:cxn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lide=id.p7"/><Relationship Id="rId7" Type="http://schemas.openxmlformats.org/officeDocument/2006/relationships/hyperlink" Target="#slide=id.p6"/><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slide=id.p10"/><Relationship Id="rId5" Type="http://schemas.openxmlformats.org/officeDocument/2006/relationships/hyperlink" Target="#slide=id.p11"/><Relationship Id="rId4" Type="http://schemas.openxmlformats.org/officeDocument/2006/relationships/hyperlink" Target="#slide=id.p9"/></Relationships>
</file>

<file path=ppt/slides/_rels/slide10.xml.rels><?xml version="1.0" encoding="UTF-8" standalone="yes"?>
<Relationships xmlns="http://schemas.openxmlformats.org/package/2006/relationships"><Relationship Id="rId3" Type="http://schemas.openxmlformats.org/officeDocument/2006/relationships/hyperlink" Target="#slide=id.p9"/><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slide=id.p9"/><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hyperlink" Target="#slide=id.p9"/><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slide=id.p10"/><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hyperlink" Target="#slide=id.p10"/><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hyperlink" Target="#slide=id.p10"/><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hyperlink" Target="#slide=id.p11"/><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slide=id.p11"/><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hyperlink" Target="http://www.youtube.com/watch?v=gdgPAetNY5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slide=id.p11"/><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corestandards.org/ELA-Literacy/RH/6-8/2/"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slide=id.p3"/><Relationship Id="rId4" Type="http://schemas.openxmlformats.org/officeDocument/2006/relationships/hyperlink" Target="http://www.corestandards.org/ELA-Literacy/RH/6-8/7/"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slide=id.p3"/><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about:blank" TargetMode="External"/><Relationship Id="rId5" Type="http://schemas.openxmlformats.org/officeDocument/2006/relationships/hyperlink" Target="http://www.keelers.com/christy" TargetMode="External"/><Relationship Id="rId4" Type="http://schemas.openxmlformats.org/officeDocument/2006/relationships/hyperlink" Target="http://www.hatboro-horsham.org/4067362111456/FileLib/browse.asp?A=374&amp;BMDRN=2000&amp;BCOB=0&amp;C=51541"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orestandards.org/ELA-Literacy/RH/6-8/"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slide=id.p3"/><Relationship Id="rId5" Type="http://schemas.openxmlformats.org/officeDocument/2006/relationships/hyperlink" Target="http://www.history.com/topics/world-war-ii/adolf-hitler" TargetMode="External"/><Relationship Id="rId4" Type="http://schemas.openxmlformats.org/officeDocument/2006/relationships/hyperlink" Target="https://www.isbe.net/Pages/Social-Sciences-Learning-Standards.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scrapbookpages.com/Mauthausen/KZMauthausen/Survivors/index.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slide=id.p3"/><Relationship Id="rId4" Type="http://schemas.openxmlformats.org/officeDocument/2006/relationships/hyperlink" Target="https://www.holocaustcenter.org/holocaust-badg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hyperlink" Target="#slide=id.p14"/><Relationship Id="rId12"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slide=first"/><Relationship Id="rId11" Type="http://schemas.openxmlformats.org/officeDocument/2006/relationships/hyperlink" Target="#slide=id.p13"/><Relationship Id="rId5" Type="http://schemas.openxmlformats.org/officeDocument/2006/relationships/image" Target="../media/image4.png"/><Relationship Id="rId10" Type="http://schemas.openxmlformats.org/officeDocument/2006/relationships/image" Target="../media/image6.jpg"/><Relationship Id="rId4" Type="http://schemas.openxmlformats.org/officeDocument/2006/relationships/image" Target="../media/image3.png"/><Relationship Id="rId9" Type="http://schemas.openxmlformats.org/officeDocument/2006/relationships/hyperlink" Target="#slide=id.p15"/></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hyperlink" Target="#slide=id.p18"/><Relationship Id="rId12"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slide=first"/><Relationship Id="rId11" Type="http://schemas.openxmlformats.org/officeDocument/2006/relationships/hyperlink" Target="#slide=id.p17"/><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hyperlink" Target="#slide=id.p16"/></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2.png"/><Relationship Id="rId7" Type="http://schemas.openxmlformats.org/officeDocument/2006/relationships/hyperlink" Target="#slide=id.p19"/><Relationship Id="rId12"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slide=first"/><Relationship Id="rId11" Type="http://schemas.openxmlformats.org/officeDocument/2006/relationships/hyperlink" Target="#slide=id.p21"/><Relationship Id="rId5" Type="http://schemas.openxmlformats.org/officeDocument/2006/relationships/image" Target="../media/image4.png"/><Relationship Id="rId10" Type="http://schemas.openxmlformats.org/officeDocument/2006/relationships/image" Target="../media/image12.jpg"/><Relationship Id="rId4" Type="http://schemas.openxmlformats.org/officeDocument/2006/relationships/image" Target="../media/image3.png"/><Relationship Id="rId9" Type="http://schemas.openxmlformats.org/officeDocument/2006/relationships/hyperlink" Target="#slide=id.p22"/></Relationships>
</file>

<file path=ppt/slides/_rels/slide6.xml.rels><?xml version="1.0" encoding="UTF-8" standalone="yes"?>
<Relationships xmlns="http://schemas.openxmlformats.org/package/2006/relationships"><Relationship Id="rId8" Type="http://schemas.openxmlformats.org/officeDocument/2006/relationships/hyperlink" Target="http://www.youtube.com/watch?v=gdgPAetNY5U" TargetMode="External"/><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hyperlink" Target="#slide=id.p24"/><Relationship Id="rId12" Type="http://schemas.openxmlformats.org/officeDocument/2006/relationships/hyperlink" Target="#slide=id.g28f3c7d2ed_0_4"/><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slide=first"/><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hyperlink" Target="#slide=id.p23"/><Relationship Id="rId4" Type="http://schemas.openxmlformats.org/officeDocument/2006/relationships/image" Target="../media/image3.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slide=id.p7"/><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slide=id.p7"/><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slide=id.p7"/><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2895600" y="5715000"/>
            <a:ext cx="1600200" cy="384175"/>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800" b="0" i="0" u="none" strike="noStrike" cap="none">
                <a:solidFill>
                  <a:schemeClr val="dk1"/>
                </a:solidFill>
                <a:latin typeface="Calibri"/>
                <a:ea typeface="Calibri"/>
                <a:cs typeface="Calibri"/>
                <a:sym typeface="Calibri"/>
              </a:rPr>
              <a:t>Museum Entrance</a:t>
            </a:r>
          </a:p>
        </p:txBody>
      </p:sp>
      <p:sp>
        <p:nvSpPr>
          <p:cNvPr id="55" name="Shape 55"/>
          <p:cNvSpPr/>
          <p:nvPr/>
        </p:nvSpPr>
        <p:spPr>
          <a:xfrm>
            <a:off x="2730500" y="5334000"/>
            <a:ext cx="3762375" cy="877887"/>
          </a:xfrm>
          <a:prstGeom prst="rect">
            <a:avLst/>
          </a:prstGeom>
          <a:solidFill>
            <a:schemeClr val="accent1"/>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Arial"/>
              <a:buNone/>
            </a:pPr>
            <a:endParaRPr sz="1800" b="0" i="0" u="none" strike="noStrike" cap="none">
              <a:solidFill>
                <a:schemeClr val="lt1"/>
              </a:solidFill>
              <a:latin typeface="Calibri"/>
              <a:ea typeface="Calibri"/>
              <a:cs typeface="Calibri"/>
              <a:sym typeface="Calibri"/>
            </a:endParaRPr>
          </a:p>
        </p:txBody>
      </p:sp>
      <p:sp>
        <p:nvSpPr>
          <p:cNvPr id="56" name="Shape 56"/>
          <p:cNvSpPr txBox="1"/>
          <p:nvPr/>
        </p:nvSpPr>
        <p:spPr>
          <a:xfrm>
            <a:off x="3657600" y="1981200"/>
            <a:ext cx="1828800" cy="2819400"/>
          </a:xfrm>
          <a:prstGeom prst="rect">
            <a:avLst/>
          </a:prstGeom>
          <a:gradFill>
            <a:gsLst>
              <a:gs pos="0">
                <a:schemeClr val="dk2"/>
              </a:gs>
              <a:gs pos="50000">
                <a:schemeClr val="accent1"/>
              </a:gs>
              <a:gs pos="100000">
                <a:schemeClr val="dk2"/>
              </a:gs>
            </a:gsLst>
            <a:lin ang="5400000" scaled="0"/>
          </a:gradFill>
          <a:ln>
            <a:noFill/>
          </a:ln>
          <a:effectLst>
            <a:outerShdw blurRad="63500" sx="97000" sy="97000">
              <a:srgbClr val="000000">
                <a:alpha val="61960"/>
              </a:srgbClr>
            </a:outerShdw>
          </a:effectLst>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57" name="Shape 57"/>
          <p:cNvSpPr txBox="1"/>
          <p:nvPr/>
        </p:nvSpPr>
        <p:spPr>
          <a:xfrm>
            <a:off x="2748688" y="5496787"/>
            <a:ext cx="3726000" cy="552300"/>
          </a:xfrm>
          <a:prstGeom prst="rect">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8F"/>
              </a:buClr>
              <a:buSzPct val="25000"/>
              <a:buFont typeface="Arial Narrow"/>
              <a:buNone/>
            </a:pPr>
            <a:r>
              <a:rPr lang="en-US" sz="1800" b="1" i="0" u="none">
                <a:solidFill>
                  <a:srgbClr val="FFFF8F"/>
                </a:solidFill>
                <a:latin typeface="Arial Narrow"/>
                <a:ea typeface="Arial Narrow"/>
                <a:cs typeface="Arial Narrow"/>
                <a:sym typeface="Arial Narrow"/>
              </a:rPr>
              <a:t>Welcome to the Lobby</a:t>
            </a:r>
          </a:p>
        </p:txBody>
      </p:sp>
      <p:sp>
        <p:nvSpPr>
          <p:cNvPr id="58" name="Shape 58"/>
          <p:cNvSpPr/>
          <p:nvPr/>
        </p:nvSpPr>
        <p:spPr>
          <a:xfrm flipH="1">
            <a:off x="304800" y="3200400"/>
            <a:ext cx="1371600" cy="685800"/>
          </a:xfrm>
          <a:prstGeom prst="homePlate">
            <a:avLst>
              <a:gd name="adj" fmla="val 50000"/>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8F"/>
              </a:buClr>
              <a:buSzPct val="25000"/>
              <a:buFont typeface="Arial Narrow"/>
              <a:buNone/>
            </a:pPr>
            <a:r>
              <a:rPr lang="en-US" sz="1200" b="1" u="sng">
                <a:solidFill>
                  <a:srgbClr val="FFFF8F"/>
                </a:solidFill>
                <a:latin typeface="Arial Narrow"/>
                <a:ea typeface="Arial Narrow"/>
                <a:cs typeface="Arial Narrow"/>
                <a:sym typeface="Arial Narrow"/>
                <a:hlinkClick r:id="rId3"/>
              </a:rPr>
              <a:t>Adolf Hitler</a:t>
            </a:r>
          </a:p>
        </p:txBody>
      </p:sp>
      <p:sp>
        <p:nvSpPr>
          <p:cNvPr id="59" name="Shape 59"/>
          <p:cNvSpPr/>
          <p:nvPr/>
        </p:nvSpPr>
        <p:spPr>
          <a:xfrm flipH="1">
            <a:off x="2286000" y="3276600"/>
            <a:ext cx="1066800" cy="533400"/>
          </a:xfrm>
          <a:prstGeom prst="homePlate">
            <a:avLst>
              <a:gd name="adj" fmla="val 50000"/>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8F"/>
              </a:buClr>
              <a:buSzPct val="25000"/>
              <a:buFont typeface="Arial Narrow"/>
              <a:buNone/>
            </a:pPr>
            <a:r>
              <a:rPr lang="en-US" sz="1000" b="1" u="sng">
                <a:solidFill>
                  <a:srgbClr val="FFFF8F"/>
                </a:solidFill>
                <a:latin typeface="Arial Narrow"/>
                <a:ea typeface="Arial Narrow"/>
                <a:cs typeface="Arial Narrow"/>
                <a:sym typeface="Arial Narrow"/>
                <a:hlinkClick r:id="rId4"/>
              </a:rPr>
              <a:t>Concentration Camps</a:t>
            </a:r>
          </a:p>
        </p:txBody>
      </p:sp>
      <p:sp>
        <p:nvSpPr>
          <p:cNvPr id="60" name="Shape 60"/>
          <p:cNvSpPr/>
          <p:nvPr/>
        </p:nvSpPr>
        <p:spPr>
          <a:xfrm>
            <a:off x="7315200" y="3276600"/>
            <a:ext cx="1447800" cy="685800"/>
          </a:xfrm>
          <a:prstGeom prst="homePlate">
            <a:avLst>
              <a:gd name="adj" fmla="val 16484"/>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8F"/>
              </a:buClr>
              <a:buSzPct val="25000"/>
              <a:buFont typeface="Arial Narrow"/>
              <a:buNone/>
            </a:pPr>
            <a:r>
              <a:rPr lang="en-US" sz="1200" b="1" u="sng">
                <a:solidFill>
                  <a:srgbClr val="FFFF8F"/>
                </a:solidFill>
                <a:latin typeface="Arial Narrow"/>
                <a:ea typeface="Arial Narrow"/>
                <a:cs typeface="Arial Narrow"/>
                <a:sym typeface="Arial Narrow"/>
                <a:hlinkClick r:id="rId5"/>
              </a:rPr>
              <a:t>Survivors</a:t>
            </a:r>
          </a:p>
        </p:txBody>
      </p:sp>
      <p:sp>
        <p:nvSpPr>
          <p:cNvPr id="61" name="Shape 61"/>
          <p:cNvSpPr/>
          <p:nvPr/>
        </p:nvSpPr>
        <p:spPr>
          <a:xfrm>
            <a:off x="5867400" y="3276600"/>
            <a:ext cx="1066800" cy="533400"/>
          </a:xfrm>
          <a:prstGeom prst="homePlate">
            <a:avLst>
              <a:gd name="adj" fmla="val 50000"/>
            </a:avLst>
          </a:prstGeom>
          <a:solidFill>
            <a:schemeClr val="accent1"/>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rgbClr val="FFFF8F"/>
              </a:buClr>
              <a:buSzPct val="25000"/>
              <a:buFont typeface="Arial Narrow"/>
              <a:buNone/>
            </a:pPr>
            <a:r>
              <a:rPr lang="en-US" sz="1000" b="1" u="sng">
                <a:solidFill>
                  <a:srgbClr val="FFFF8F"/>
                </a:solidFill>
                <a:latin typeface="Arial Narrow"/>
                <a:ea typeface="Arial Narrow"/>
                <a:cs typeface="Arial Narrow"/>
                <a:sym typeface="Arial Narrow"/>
                <a:hlinkClick r:id="rId6"/>
              </a:rPr>
              <a:t>Victims</a:t>
            </a:r>
          </a:p>
        </p:txBody>
      </p:sp>
      <p:sp>
        <p:nvSpPr>
          <p:cNvPr id="62" name="Shape 62"/>
          <p:cNvSpPr/>
          <p:nvPr/>
        </p:nvSpPr>
        <p:spPr>
          <a:xfrm>
            <a:off x="2743200" y="381000"/>
            <a:ext cx="3657600" cy="609600"/>
          </a:xfrm>
          <a:prstGeom prst="flowChartAlternateProcess">
            <a:avLst/>
          </a:prstGeom>
          <a:solidFill>
            <a:srgbClr val="C4BD97"/>
          </a:solidFill>
          <a:ln w="25400" cap="flat" cmpd="sng">
            <a:solidFill>
              <a:srgbClr val="385D8A"/>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The Holocaust</a:t>
            </a:r>
          </a:p>
        </p:txBody>
      </p:sp>
      <p:sp>
        <p:nvSpPr>
          <p:cNvPr id="63" name="Shape 63"/>
          <p:cNvSpPr/>
          <p:nvPr/>
        </p:nvSpPr>
        <p:spPr>
          <a:xfrm>
            <a:off x="3886200" y="2133600"/>
            <a:ext cx="1295400" cy="685800"/>
          </a:xfrm>
          <a:prstGeom prst="horizontalScroll">
            <a:avLst>
              <a:gd name="adj" fmla="val 12500"/>
            </a:avLst>
          </a:prstGeom>
          <a:solidFill>
            <a:srgbClr val="C4BD97"/>
          </a:solidFill>
          <a:ln w="12700" cap="flat" cmpd="sng">
            <a:solidFill>
              <a:srgbClr val="595959"/>
            </a:solidFill>
            <a:prstDash val="solid"/>
            <a:miter lim="800000"/>
            <a:headEnd type="none" w="med" len="med"/>
            <a:tailEnd type="none" w="med" len="med"/>
          </a:ln>
          <a:effectLst>
            <a:outerShdw blurRad="63500" dist="38100" dir="5400000">
              <a:srgbClr val="000000">
                <a:alpha val="39607"/>
              </a:srgbClr>
            </a:outerShdw>
          </a:effectLst>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100" b="1" i="0" u="sng">
                <a:latin typeface="Calibri"/>
                <a:ea typeface="Calibri"/>
                <a:cs typeface="Calibri"/>
                <a:sym typeface="Calibri"/>
                <a:hlinkClick r:id="rId7"/>
              </a:rPr>
              <a:t>Visit the Curator</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Shape 172"/>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73" name="Shape 173"/>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74" name="Shape 174"/>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2000">
                <a:solidFill>
                  <a:srgbClr val="FFFFFF"/>
                </a:solidFill>
              </a:rPr>
              <a:t>Concentration camps were where people were imprisoned, tortured, and many times killed.  Prisoners were required to wear color-coded triangles on their jackets, in order for guards and officers of the camps to identify each person's background easily. These people were forced to work, well they were being abused, and if they were not asked to work they were put to death.</a:t>
            </a:r>
          </a:p>
          <a:p>
            <a:pPr marL="0" marR="0" lvl="0" indent="0" algn="l" rtl="0">
              <a:lnSpc>
                <a:spcPct val="100000"/>
              </a:lnSpc>
              <a:spcBef>
                <a:spcPts val="900"/>
              </a:spcBef>
              <a:spcAft>
                <a:spcPts val="0"/>
              </a:spcAft>
              <a:buClr>
                <a:schemeClr val="dk1"/>
              </a:buClr>
              <a:buSzPct val="25000"/>
              <a:buFont typeface="Arial"/>
              <a:buNone/>
            </a:pPr>
            <a:r>
              <a:rPr lang="en-US" sz="2000">
                <a:solidFill>
                  <a:srgbClr val="FFFFFF"/>
                </a:solidFill>
              </a:rPr>
              <a:t>	Prisoners were jews, disabled people, catholics, homosexuals, and many more types of people.  Six million Jews were killed throughout the concentration camps.</a:t>
            </a:r>
          </a:p>
        </p:txBody>
      </p:sp>
      <p:sp>
        <p:nvSpPr>
          <p:cNvPr id="175" name="Shape 175"/>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76" name="Shape 176"/>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Prisoners of the Camps:</a:t>
            </a:r>
          </a:p>
        </p:txBody>
      </p:sp>
      <p:sp>
        <p:nvSpPr>
          <p:cNvPr id="177" name="Shape 177"/>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178" name="Shape 178"/>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2</a:t>
            </a:r>
          </a:p>
        </p:txBody>
      </p:sp>
      <p:pic>
        <p:nvPicPr>
          <p:cNvPr id="179" name="Shape 179" descr="Image result for concentration camps prisoners"/>
          <p:cNvPicPr preferRelativeResize="0"/>
          <p:nvPr/>
        </p:nvPicPr>
        <p:blipFill>
          <a:blip r:embed="rId4">
            <a:alphaModFix/>
          </a:blip>
          <a:stretch>
            <a:fillRect/>
          </a:stretch>
        </p:blipFill>
        <p:spPr>
          <a:xfrm>
            <a:off x="6477000" y="248175"/>
            <a:ext cx="2438400" cy="17896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Shape 184"/>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85" name="Shape 185"/>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86" name="Shape 186"/>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lvl="0" rtl="0">
              <a:spcBef>
                <a:spcPts val="900"/>
              </a:spcBef>
              <a:buClr>
                <a:schemeClr val="dk1"/>
              </a:buClr>
              <a:buSzPct val="25000"/>
              <a:buFont typeface="Arial"/>
              <a:buNone/>
            </a:pPr>
            <a:r>
              <a:rPr lang="en-US" sz="2200">
                <a:solidFill>
                  <a:srgbClr val="FFFFFF"/>
                </a:solidFill>
              </a:rPr>
              <a:t>There were many different types of concentration camps which included: labor camps, gassing, mass shooting, and medical testing extermination.  Gas chambers were one of the most popular.</a:t>
            </a:r>
          </a:p>
          <a:p>
            <a:pPr lvl="0" rtl="0">
              <a:spcBef>
                <a:spcPts val="900"/>
              </a:spcBef>
              <a:buClr>
                <a:schemeClr val="dk1"/>
              </a:buClr>
              <a:buSzPct val="25000"/>
              <a:buFont typeface="Arial"/>
              <a:buNone/>
            </a:pPr>
            <a:r>
              <a:rPr lang="en-US" sz="2200">
                <a:solidFill>
                  <a:srgbClr val="FFFFFF"/>
                </a:solidFill>
              </a:rPr>
              <a:t>Gas chambers were used for the purpose of mass murdering starting around 1939.  A poisonous gas would be filled in a room where prisoners were in.  Many victims were killed this way during the Holocaust.</a:t>
            </a:r>
          </a:p>
        </p:txBody>
      </p:sp>
      <p:sp>
        <p:nvSpPr>
          <p:cNvPr id="187" name="Shape 187"/>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88" name="Shape 188"/>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Gas Chambers:</a:t>
            </a:r>
          </a:p>
        </p:txBody>
      </p:sp>
      <p:sp>
        <p:nvSpPr>
          <p:cNvPr id="189" name="Shape 189"/>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190" name="Shape 190"/>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2</a:t>
            </a:r>
          </a:p>
        </p:txBody>
      </p:sp>
      <p:pic>
        <p:nvPicPr>
          <p:cNvPr id="191" name="Shape 191" descr="Image result for gas chambers"/>
          <p:cNvPicPr preferRelativeResize="0"/>
          <p:nvPr/>
        </p:nvPicPr>
        <p:blipFill>
          <a:blip r:embed="rId4">
            <a:alphaModFix/>
          </a:blip>
          <a:stretch>
            <a:fillRect/>
          </a:stretch>
        </p:blipFill>
        <p:spPr>
          <a:xfrm>
            <a:off x="6231837" y="119412"/>
            <a:ext cx="2671725" cy="17855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Shape 196"/>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97" name="Shape 197"/>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98" name="Shape 198"/>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2200">
                <a:solidFill>
                  <a:srgbClr val="FFFFFF"/>
                </a:solidFill>
              </a:rPr>
              <a:t>Auschwitz was the largest concentration camp and the most notorious.  It included three concentration camps that were all within Poland.  A variety of means of death happened at this camps.  It was estimated that 1.1 million people were killed at Auschwitz.</a:t>
            </a:r>
          </a:p>
          <a:p>
            <a:pPr marL="0" marR="0" lvl="0" indent="0" algn="l" rtl="0">
              <a:lnSpc>
                <a:spcPct val="100000"/>
              </a:lnSpc>
              <a:spcBef>
                <a:spcPts val="900"/>
              </a:spcBef>
              <a:spcAft>
                <a:spcPts val="0"/>
              </a:spcAft>
              <a:buClr>
                <a:schemeClr val="dk1"/>
              </a:buClr>
              <a:buSzPct val="25000"/>
              <a:buFont typeface="Arial"/>
              <a:buNone/>
            </a:pPr>
            <a:r>
              <a:rPr lang="en-US" sz="2200">
                <a:solidFill>
                  <a:srgbClr val="FFFFFF"/>
                </a:solidFill>
              </a:rPr>
              <a:t>Many children would be immediately killed before arriving to Auschwitz.  However, select children were chosen to be tested on.</a:t>
            </a:r>
          </a:p>
        </p:txBody>
      </p:sp>
      <p:sp>
        <p:nvSpPr>
          <p:cNvPr id="199" name="Shape 199"/>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00" name="Shape 200"/>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Auschwitz (1940-45):</a:t>
            </a:r>
          </a:p>
        </p:txBody>
      </p:sp>
      <p:sp>
        <p:nvSpPr>
          <p:cNvPr id="201" name="Shape 201"/>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202" name="Shape 202"/>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2</a:t>
            </a:r>
          </a:p>
        </p:txBody>
      </p:sp>
      <p:pic>
        <p:nvPicPr>
          <p:cNvPr id="203" name="Shape 203" descr="Image result for auschwitz"/>
          <p:cNvPicPr preferRelativeResize="0"/>
          <p:nvPr/>
        </p:nvPicPr>
        <p:blipFill>
          <a:blip r:embed="rId4">
            <a:alphaModFix/>
          </a:blip>
          <a:stretch>
            <a:fillRect/>
          </a:stretch>
        </p:blipFill>
        <p:spPr>
          <a:xfrm>
            <a:off x="6248475" y="238475"/>
            <a:ext cx="2514526" cy="1676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Shape 208"/>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09" name="Shape 209"/>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10" name="Shape 210"/>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Anne Frank was a Jewish girl living during the time of the Holocaust. She and her family spent two years hiding, living in very tight quarters, from the Nazis. Throughout her time in hiding, she kept a diary with a wide variety of entries that later became published as “The Diary of Anne Frank.” </a:t>
            </a:r>
          </a:p>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"Have you ever heard the term 'hostages'? That's the latest punishment for saboteurs. It's the most horrible thing you can imagine. Leading citizens--innocent people--are taken prisoner to await their execution. If the Gestapo can't find the saboteur, they simply grab five hostages and line them up against the wall. You read the announcements of their death in the paper, where they're referred to as 'fatal accidents'."</a:t>
            </a:r>
          </a:p>
          <a:p>
            <a:pPr marL="0" marR="0" lvl="0" indent="0" algn="l" rtl="0">
              <a:lnSpc>
                <a:spcPct val="100000"/>
              </a:lnSpc>
              <a:spcBef>
                <a:spcPts val="900"/>
              </a:spcBef>
              <a:spcAft>
                <a:spcPts val="0"/>
              </a:spcAft>
              <a:buClr>
                <a:schemeClr val="dk1"/>
              </a:buClr>
              <a:buSzPct val="25000"/>
              <a:buFont typeface="Arial"/>
              <a:buNone/>
            </a:pPr>
            <a:r>
              <a:rPr lang="en-US" sz="1600" i="1">
                <a:solidFill>
                  <a:srgbClr val="FFFFFF"/>
                </a:solidFill>
              </a:rPr>
              <a:t>- October 9, 1942</a:t>
            </a:r>
          </a:p>
        </p:txBody>
      </p:sp>
      <p:sp>
        <p:nvSpPr>
          <p:cNvPr id="211" name="Shape 211"/>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12" name="Shape 212"/>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Anne Frank</a:t>
            </a:r>
          </a:p>
        </p:txBody>
      </p:sp>
      <p:sp>
        <p:nvSpPr>
          <p:cNvPr id="213" name="Shape 213"/>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a:solidFill>
                <a:srgbClr val="FFFFFF"/>
              </a:solidFill>
            </a:endParaRPr>
          </a:p>
        </p:txBody>
      </p:sp>
      <p:sp>
        <p:nvSpPr>
          <p:cNvPr id="214" name="Shape 214"/>
          <p:cNvSpPr/>
          <p:nvPr/>
        </p:nvSpPr>
        <p:spPr>
          <a:xfrm flipH="1">
            <a:off x="36957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3</a:t>
            </a:r>
          </a:p>
        </p:txBody>
      </p:sp>
      <p:pic>
        <p:nvPicPr>
          <p:cNvPr id="215" name="Shape 215"/>
          <p:cNvPicPr preferRelativeResize="0"/>
          <p:nvPr/>
        </p:nvPicPr>
        <p:blipFill>
          <a:blip r:embed="rId4">
            <a:alphaModFix/>
          </a:blip>
          <a:stretch>
            <a:fillRect/>
          </a:stretch>
        </p:blipFill>
        <p:spPr>
          <a:xfrm>
            <a:off x="6574775" y="79925"/>
            <a:ext cx="224285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9"/>
        <p:cNvGrpSpPr/>
        <p:nvPr/>
      </p:nvGrpSpPr>
      <p:grpSpPr>
        <a:xfrm>
          <a:off x="0" y="0"/>
          <a:ext cx="0" cy="0"/>
          <a:chOff x="0" y="0"/>
          <a:chExt cx="0" cy="0"/>
        </a:xfrm>
      </p:grpSpPr>
      <p:sp>
        <p:nvSpPr>
          <p:cNvPr id="220" name="Shape 220"/>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21" name="Shape 221"/>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22" name="Shape 222"/>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During the Holocaust, the Nazis mainly targeted the Jews living during this time. The Nazis believed that they were “racially superior” to many other races, including the Jews. During the Holocaust, approximately 6 million innocent people were brutally murdered.  </a:t>
            </a:r>
          </a:p>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In order to identify the Jews of this time, the law stated that all Jews must wear the Star of David on their chest. This visibly set them apart from the rest, also making it easier to capture them. </a:t>
            </a:r>
          </a:p>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Victims of the Holocaust located at Auschwitz concentration camp each were given a “new name.” This new name consisted of a series of numbers that were tattooed on their forearms. This became their new identity to the Nazis. </a:t>
            </a:r>
          </a:p>
        </p:txBody>
      </p:sp>
      <p:sp>
        <p:nvSpPr>
          <p:cNvPr id="223" name="Shape 223"/>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24" name="Shape 224"/>
          <p:cNvSpPr txBox="1">
            <a:spLocks noGrp="1"/>
          </p:cNvSpPr>
          <p:nvPr>
            <p:ph type="title"/>
          </p:nvPr>
        </p:nvSpPr>
        <p:spPr>
          <a:xfrm>
            <a:off x="4953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Who Were The Victims?</a:t>
            </a:r>
          </a:p>
        </p:txBody>
      </p:sp>
      <p:sp>
        <p:nvSpPr>
          <p:cNvPr id="225" name="Shape 225"/>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226" name="Shape 226"/>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3</a:t>
            </a:r>
          </a:p>
        </p:txBody>
      </p:sp>
      <p:pic>
        <p:nvPicPr>
          <p:cNvPr id="227" name="Shape 227"/>
          <p:cNvPicPr preferRelativeResize="0"/>
          <p:nvPr/>
        </p:nvPicPr>
        <p:blipFill>
          <a:blip r:embed="rId4">
            <a:alphaModFix/>
          </a:blip>
          <a:stretch>
            <a:fillRect/>
          </a:stretch>
        </p:blipFill>
        <p:spPr>
          <a:xfrm>
            <a:off x="6505575" y="223838"/>
            <a:ext cx="2381250" cy="1838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Shape 232"/>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33" name="Shape 233"/>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34" name="Shape 234"/>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lvl="0" rtl="0">
              <a:spcBef>
                <a:spcPts val="900"/>
              </a:spcBef>
              <a:buClr>
                <a:schemeClr val="dk1"/>
              </a:buClr>
              <a:buSzPct val="25000"/>
              <a:buFont typeface="Arial"/>
              <a:buNone/>
            </a:pPr>
            <a:r>
              <a:rPr lang="en-US" sz="1800">
                <a:solidFill>
                  <a:srgbClr val="FFFFFF"/>
                </a:solidFill>
              </a:rPr>
              <a:t>Along with Jews, many other races were victims of the Holocaust. This includes Gypsies, Mulatto Children, homosexuals, the disabled, Slavic people, and many more. Theses people were categorized of “Unworthy of Life.”</a:t>
            </a:r>
          </a:p>
          <a:p>
            <a:pPr lvl="0" rtl="0">
              <a:spcBef>
                <a:spcPts val="900"/>
              </a:spcBef>
              <a:buClr>
                <a:schemeClr val="dk1"/>
              </a:buClr>
              <a:buSzPct val="25000"/>
              <a:buFont typeface="Arial"/>
              <a:buNone/>
            </a:pPr>
            <a:r>
              <a:rPr lang="en-US" sz="1800">
                <a:solidFill>
                  <a:srgbClr val="FFFFFF"/>
                </a:solidFill>
              </a:rPr>
              <a:t>Towards the beginning of the Holocaust, any persons were captured and taken in if they opposed the Nazi’s view point. </a:t>
            </a:r>
          </a:p>
          <a:p>
            <a:pPr marL="0" marR="0" lvl="0" indent="0" algn="l" rtl="0">
              <a:lnSpc>
                <a:spcPct val="100000"/>
              </a:lnSpc>
              <a:spcBef>
                <a:spcPts val="900"/>
              </a:spcBef>
              <a:spcAft>
                <a:spcPts val="0"/>
              </a:spcAft>
              <a:buClr>
                <a:schemeClr val="dk1"/>
              </a:buClr>
              <a:buSzPct val="25000"/>
              <a:buFont typeface="Arial"/>
              <a:buNone/>
            </a:pPr>
            <a:endParaRPr sz="1800">
              <a:solidFill>
                <a:schemeClr val="dk1"/>
              </a:solidFill>
            </a:endParaRPr>
          </a:p>
        </p:txBody>
      </p:sp>
      <p:sp>
        <p:nvSpPr>
          <p:cNvPr id="235" name="Shape 235"/>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36" name="Shape 236"/>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Not Only Jews</a:t>
            </a:r>
          </a:p>
        </p:txBody>
      </p:sp>
      <p:sp>
        <p:nvSpPr>
          <p:cNvPr id="237" name="Shape 237"/>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238" name="Shape 238"/>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4</a:t>
            </a:r>
          </a:p>
        </p:txBody>
      </p:sp>
      <p:pic>
        <p:nvPicPr>
          <p:cNvPr id="239" name="Shape 239"/>
          <p:cNvPicPr preferRelativeResize="0"/>
          <p:nvPr/>
        </p:nvPicPr>
        <p:blipFill>
          <a:blip r:embed="rId4">
            <a:alphaModFix/>
          </a:blip>
          <a:stretch>
            <a:fillRect/>
          </a:stretch>
        </p:blipFill>
        <p:spPr>
          <a:xfrm>
            <a:off x="6546713" y="298849"/>
            <a:ext cx="2298975" cy="1688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Shape 244"/>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45" name="Shape 245"/>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46" name="Shape 246"/>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a:solidFill>
                  <a:schemeClr val="lt1"/>
                </a:solidFill>
              </a:rPr>
              <a:t>This photo is of a girl in the Kloster Indersdorf children’s center located in Bavaria, only ten miles away from the Dachau concentration camp.This was an orphanage where Jewish and gentile children and teenagers of various nationalities were cared for together. This included those who were liberated from concentration camps and the people who had survived the Holocaust. </a:t>
            </a:r>
          </a:p>
          <a:p>
            <a:pPr marL="0" marR="0" lvl="0" indent="0" algn="l" rtl="0">
              <a:lnSpc>
                <a:spcPct val="100000"/>
              </a:lnSpc>
              <a:spcBef>
                <a:spcPts val="900"/>
              </a:spcBef>
              <a:spcAft>
                <a:spcPts val="0"/>
              </a:spcAft>
              <a:buClr>
                <a:schemeClr val="dk1"/>
              </a:buClr>
              <a:buSzPct val="25000"/>
              <a:buFont typeface="Arial"/>
              <a:buNone/>
            </a:pPr>
            <a:r>
              <a:rPr lang="en-US" sz="1800">
                <a:solidFill>
                  <a:schemeClr val="lt1"/>
                </a:solidFill>
              </a:rPr>
              <a:t>In October 1945 pictures like the one seen here were taken of most of the children who were at the center at the time. Each child is holding a name board in the photos. These were used in an attempt to help locate surviving relatives. They were published in newspapers to facilitate the reunification of families. </a:t>
            </a:r>
          </a:p>
        </p:txBody>
      </p:sp>
      <p:sp>
        <p:nvSpPr>
          <p:cNvPr id="247" name="Shape 247"/>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48" name="Shape 248"/>
          <p:cNvSpPr txBox="1">
            <a:spLocks noGrp="1"/>
          </p:cNvSpPr>
          <p:nvPr>
            <p:ph type="title"/>
          </p:nvPr>
        </p:nvSpPr>
        <p:spPr>
          <a:xfrm>
            <a:off x="381000" y="762000"/>
            <a:ext cx="61035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600">
                <a:solidFill>
                  <a:schemeClr val="lt1"/>
                </a:solidFill>
                <a:latin typeface="Calibri"/>
                <a:ea typeface="Calibri"/>
                <a:cs typeface="Calibri"/>
                <a:sym typeface="Calibri"/>
              </a:rPr>
              <a:t>Locating Surviving Relatives</a:t>
            </a:r>
          </a:p>
        </p:txBody>
      </p:sp>
      <p:sp>
        <p:nvSpPr>
          <p:cNvPr id="249" name="Shape 249"/>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4</a:t>
            </a:r>
          </a:p>
        </p:txBody>
      </p:sp>
      <p:pic>
        <p:nvPicPr>
          <p:cNvPr id="250" name="Shape 250"/>
          <p:cNvPicPr preferRelativeResize="0"/>
          <p:nvPr/>
        </p:nvPicPr>
        <p:blipFill rotWithShape="1">
          <a:blip r:embed="rId4">
            <a:alphaModFix/>
          </a:blip>
          <a:srcRect t="20095"/>
          <a:stretch/>
        </p:blipFill>
        <p:spPr>
          <a:xfrm>
            <a:off x="6881475" y="0"/>
            <a:ext cx="1752600" cy="1970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56" name="Shape 256"/>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57" name="Shape 257"/>
          <p:cNvSpPr txBox="1"/>
          <p:nvPr/>
        </p:nvSpPr>
        <p:spPr>
          <a:xfrm>
            <a:off x="876300" y="2092350"/>
            <a:ext cx="7391400" cy="366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Eva Mozes Kor is a survivor of the Holocaust twin experiments under Josef Mengele at Auschwitz. She was subject to human experimentation with her sister, Miriam. Eva along with her twin, mother, father, and two older sisters were at the camp. She and her twin were the only survivors of her family. </a:t>
            </a:r>
          </a:p>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Mengele did a number of medical experiments, taking a special interest in twins. Eva recalls that she was given five injections at once from which she developed a high fever, and swollen appendages. She was given two weeks to live but she refused to die. She and her twin miraculously survived the medical experiments and last minute efforts by the Nazis to kill the prisoners of Auschwitz before it was liberated. The two sisters were moved to Israel after liberation and finally settled in the United States many years later.</a:t>
            </a:r>
          </a:p>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Eva Mozes Kor is the author of books on her experience. She is also the founder of the group C.A.N.D.L.E.S - Children of Auschwitz Nazi’s Deadly Lab Experiments Survivors.</a:t>
            </a:r>
          </a:p>
          <a:p>
            <a:pPr marL="0" marR="0" lvl="0" indent="0" algn="l" rtl="0">
              <a:lnSpc>
                <a:spcPct val="100000"/>
              </a:lnSpc>
              <a:spcBef>
                <a:spcPts val="900"/>
              </a:spcBef>
              <a:spcAft>
                <a:spcPts val="0"/>
              </a:spcAft>
              <a:buClr>
                <a:schemeClr val="dk1"/>
              </a:buClr>
              <a:buSzPct val="25000"/>
              <a:buFont typeface="Arial"/>
              <a:buNone/>
            </a:pPr>
            <a:endParaRPr>
              <a:solidFill>
                <a:srgbClr val="FFFFFF"/>
              </a:solidFill>
            </a:endParaRPr>
          </a:p>
          <a:p>
            <a:pPr marL="0" marR="0" lvl="0" indent="0" algn="l" rtl="0">
              <a:lnSpc>
                <a:spcPct val="100000"/>
              </a:lnSpc>
              <a:spcBef>
                <a:spcPts val="900"/>
              </a:spcBef>
              <a:spcAft>
                <a:spcPts val="0"/>
              </a:spcAft>
              <a:buClr>
                <a:schemeClr val="dk1"/>
              </a:buClr>
              <a:buSzPct val="25000"/>
              <a:buFont typeface="Arial"/>
              <a:buNone/>
            </a:pPr>
            <a:endParaRPr sz="1800">
              <a:solidFill>
                <a:srgbClr val="FFFFFF"/>
              </a:solidFill>
            </a:endParaRPr>
          </a:p>
        </p:txBody>
      </p:sp>
      <p:sp>
        <p:nvSpPr>
          <p:cNvPr id="258" name="Shape 258"/>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59" name="Shape 259"/>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Eva Mozes Kor</a:t>
            </a:r>
          </a:p>
        </p:txBody>
      </p:sp>
      <p:sp>
        <p:nvSpPr>
          <p:cNvPr id="260" name="Shape 260"/>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a:p>
        </p:txBody>
      </p:sp>
      <p:sp>
        <p:nvSpPr>
          <p:cNvPr id="261" name="Shape 261"/>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4</a:t>
            </a:r>
          </a:p>
        </p:txBody>
      </p:sp>
      <p:sp>
        <p:nvSpPr>
          <p:cNvPr id="262" name="Shape 262" descr="Never forget https://candlesholocaustmuseum.org/  Check out more awesome videos at BuzzFeedVideo! https://bit.ly/YTbuzzfeedvideo https://bit.ly/YTbuzzfeedblue1 https://bit.ly/YTbuzzfeedviolet  GET MORE BUZZFEED: https://www.buzzfeed.com https://www.buzzfeed.com/videos https://www.youtube.com/buzzfeedvideo https://www.youtube.com/boldly https://www.youtube.com/buzzfeedblue https://www.youtube.com/buzzfeedviolet https://www.youtube.com/perolike https://www.youtube.com/ladylike  BuzzFeedVideo BuzzFeed Motion Picture’s flagship channel. Sometimes funny, sometimes serious, always shareable. New videos posted daily!  Credits: https://www.buzzfeed.com/bfmp/videos/25990  MUSIC End Of Life_FullMix Licensed via Warner Chappell Production Music Inc. Lonely Eyes_FullMix Licensed via Warner Chappell Production Music Inc. Lost Chaos_Full Licensed via Warner Chappell Production Music Inc. Epilog_fullmix Licensed via Warner Chappell Production Music Inc. Neopad_Main Licensed via Warner Chappell Production Music Inc. Neutral Pianospace_alt2 Licensed via Warner Chappell Production Music Inc. Chronos_alt2 Licensed via Warner Chappell Production Music Inc. Sensory Perception_fullmix Licensed via Warner Chappell Production Music Inc. Crystal Math_alt Licensed via Warner Chappell Production Music Inc. Pictures Of An Imperfect World Piano Collage_fullmix Licensed via Warner Chappell Production Music Inc. Structure Part 12 Dark Remix_fullmix Licensed via Warner Chappell Production Music Inc. Broken By Nature Part 2 Licensed via Warner Chappell Production Music Inc. Between Two Breaths_fullmix Licensed via Warner Chappell Production Music Inc. Bamboo Piano Licensed via Warner Chappell Production Music Inc.  STILLS Malignant Bladder Tumor, X-Ray BSIP/Getty Images Kidney, X-Ray BSIP/Getty Images The 71st Anniversary of the Camp Liberation of Auschwitz NurPhoto/Getty Images 72nd Anniversary of the liberation of Auschwitz Anadolu Agency/Getty Images Eva Mozes Kor, (who along with her twin) was the subject of experiments by Dr. Joseph Mengele durin Gary Friedman/Getty Images Josef Mengele, Nazi Camp Doctor Bettmann/Getty Images Child Survivors Of Auschwitz Galerie Bilderwelt /Getty Images Medium shot electric fence and lamppost at Birkenau Concentration Camp w/sunset in background / Auschwitz, Poland Alberto Jose Doctorovich/Getty Images CU Gas room as seen through peephole, Oswiecim (Auschwitz), Poland Footage of the World/Getty Images Memorial and Museum Auschwitz-Birkenau NurPhoto /Getty Images Anniversary of the Liberation of Auschwitz-Birkenau NurPhoto/Getty Images 1/27/1945 B/W MONTAGE Liberation of prisoners in Auschwitz concentration camp, Jews in barracks, dead prisoners and used clothing, children being liberated / Auschwitz, Poland The Netherlands Institute for Sound and Vision/Getty Images Auschwitz Camp Liberation Anniversary NurPhoto/Getty Images March of the Living in Auschwitz Birkenau concentration camp Anadolu Agency/Getty Images Auschwitz Concentration Camp Wojtek Laski /Getty Images International Holocaust Memorial Day Dave Thompson - PA Images/Getty Images Doctor Hintermayer Identified as Nazi War Criminal, Dachau Trials, 1945 Hulton Deutsch/Getty Images Simple Digital Camera Detects Cancer Cells Barcroft /Getty Images Boy Genitourinary Tract BSIP/Getty Images Laboratory Research Work Germany 1936 Heritage Images/Getty Images Nazi Post-Mortem Laski Diffusion/Getty Images A doctor is giving a patient an injection in the arm Ulrich Baumgarten /Getty Images Visit to Auschwitz-Birkenau State Museum NurPhoto /Getty Images SS officers in front of a building at an SS retreat, outside of Auschwitz Universal History Archive /Getty Images Germany, Third Reich - concentration camps 1939-45 Children in Auschwitz who were victims of experiments by Joseph Mengele beginning of the 1940ies ullstein bild/Getty Images Angel Of Death Hulton Archive /Getty Images 1945 MONTAGE Faces of detainees staring through barbed wire fence / Auschwitz, Germany Archive Films/Getty Images Hungarian Jews Galerie Bilderwelt/Getty Images Auschwitz, poland, train loa" title="I Survived The Holocaust Twin Experiments">
            <a:hlinkClick r:id="rId4"/>
          </p:cNvPr>
          <p:cNvSpPr/>
          <p:nvPr/>
        </p:nvSpPr>
        <p:spPr>
          <a:xfrm>
            <a:off x="6819900" y="485775"/>
            <a:ext cx="1752600" cy="1314450"/>
          </a:xfrm>
          <a:prstGeom prst="rect">
            <a:avLst/>
          </a:prstGeom>
          <a:blipFill>
            <a:blip r:embed="rId5">
              <a:alphaModFix/>
            </a:blip>
            <a:stretch>
              <a:fillRect/>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Shape 267"/>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68" name="Shape 268"/>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69" name="Shape 269"/>
          <p:cNvSpPr txBox="1"/>
          <p:nvPr/>
        </p:nvSpPr>
        <p:spPr>
          <a:xfrm>
            <a:off x="914400" y="2286000"/>
            <a:ext cx="7391400" cy="366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Mauthausen Women’s Concentration Camp was established in order to exploit female prisoners’ labor for the war industries. They were forced to work in the ‘Wilhelm-Gustloff-Werk’ munitions factory or viscose production at the ‘Lenzing Zellwolle AG’ factory.</a:t>
            </a:r>
          </a:p>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The official liberation day of the Mauthausen Concentration Camp by American Troops was May 5, 1945. There were approximately 60,000 survivors. This image is a picture of survivors in the Mauthausen women’s camp after liberation. They are lining up for soup. </a:t>
            </a:r>
          </a:p>
          <a:p>
            <a:pPr marL="0" marR="0" lvl="0" indent="0" algn="l" rtl="0">
              <a:lnSpc>
                <a:spcPct val="100000"/>
              </a:lnSpc>
              <a:spcBef>
                <a:spcPts val="900"/>
              </a:spcBef>
              <a:spcAft>
                <a:spcPts val="0"/>
              </a:spcAft>
              <a:buClr>
                <a:schemeClr val="dk1"/>
              </a:buClr>
              <a:buSzPct val="25000"/>
              <a:buFont typeface="Arial"/>
              <a:buNone/>
            </a:pPr>
            <a:r>
              <a:rPr lang="en-US" sz="1800">
                <a:solidFill>
                  <a:srgbClr val="FFFFFF"/>
                </a:solidFill>
              </a:rPr>
              <a:t>Many of the survivors were weak and were no longer used to food. The American liberators handed out chocolate, soup, and other rich food  to the survivors. </a:t>
            </a:r>
          </a:p>
        </p:txBody>
      </p:sp>
      <p:sp>
        <p:nvSpPr>
          <p:cNvPr id="270" name="Shape 270"/>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71" name="Shape 271"/>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2400">
                <a:solidFill>
                  <a:srgbClr val="FFFFFF"/>
                </a:solidFill>
                <a:latin typeface="Calibri"/>
                <a:ea typeface="Calibri"/>
                <a:cs typeface="Calibri"/>
                <a:sym typeface="Calibri"/>
              </a:rPr>
              <a:t>Women’s Camp at Mauthausen</a:t>
            </a:r>
          </a:p>
        </p:txBody>
      </p:sp>
      <p:sp>
        <p:nvSpPr>
          <p:cNvPr id="272" name="Shape 272"/>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273" name="Shape 273"/>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4</a:t>
            </a:r>
          </a:p>
        </p:txBody>
      </p:sp>
      <p:pic>
        <p:nvPicPr>
          <p:cNvPr id="274" name="Shape 274"/>
          <p:cNvPicPr preferRelativeResize="0"/>
          <p:nvPr/>
        </p:nvPicPr>
        <p:blipFill>
          <a:blip r:embed="rId4">
            <a:alphaModFix/>
          </a:blip>
          <a:stretch>
            <a:fillRect/>
          </a:stretch>
        </p:blipFill>
        <p:spPr>
          <a:xfrm>
            <a:off x="6371684" y="93120"/>
            <a:ext cx="2649036" cy="189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Shape 279"/>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80" name="Shape 280"/>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81" name="Shape 281"/>
          <p:cNvSpPr txBox="1"/>
          <p:nvPr/>
        </p:nvSpPr>
        <p:spPr>
          <a:xfrm>
            <a:off x="914400" y="2286000"/>
            <a:ext cx="7391400" cy="3663900"/>
          </a:xfrm>
          <a:prstGeom prst="rect">
            <a:avLst/>
          </a:prstGeom>
          <a:noFill/>
          <a:ln>
            <a:noFill/>
          </a:ln>
        </p:spPr>
        <p:txBody>
          <a:bodyPr wrap="square" lIns="91425" tIns="45700" rIns="91425" bIns="45700" anchor="t" anchorCtr="0">
            <a:noAutofit/>
          </a:bodyPr>
          <a:lstStyle/>
          <a:p>
            <a:pPr marL="457200" marR="0" lvl="0" indent="-330200" algn="l" rtl="0">
              <a:lnSpc>
                <a:spcPct val="100000"/>
              </a:lnSpc>
              <a:spcBef>
                <a:spcPts val="900"/>
              </a:spcBef>
              <a:spcAft>
                <a:spcPts val="0"/>
              </a:spcAft>
              <a:buClr>
                <a:srgbClr val="FFFFFF"/>
              </a:buClr>
              <a:buSzPct val="100000"/>
              <a:buChar char="●"/>
            </a:pPr>
            <a:r>
              <a:rPr lang="en-US" sz="1600">
                <a:solidFill>
                  <a:srgbClr val="FFFFFF"/>
                </a:solidFill>
                <a:hlinkClick r:id="rId3"/>
              </a:rPr>
              <a:t>CCSS.ELA-LITERACY.RH.6-8.2</a:t>
            </a:r>
          </a:p>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Determine the central ideas or information of a primary or secondary source; provide an accurate summary of the source distinct from prior knowledge or opinions.</a:t>
            </a:r>
          </a:p>
          <a:p>
            <a:pPr marL="457200" marR="0" lvl="0" indent="-330200" algn="l" rtl="0">
              <a:lnSpc>
                <a:spcPct val="100000"/>
              </a:lnSpc>
              <a:spcBef>
                <a:spcPts val="900"/>
              </a:spcBef>
              <a:spcAft>
                <a:spcPts val="0"/>
              </a:spcAft>
              <a:buClr>
                <a:srgbClr val="FFFFFF"/>
              </a:buClr>
              <a:buSzPct val="100000"/>
              <a:buChar char="●"/>
            </a:pPr>
            <a:r>
              <a:rPr lang="en-US" sz="1600">
                <a:solidFill>
                  <a:srgbClr val="FFFFFF"/>
                </a:solidFill>
                <a:hlinkClick r:id="rId4"/>
              </a:rPr>
              <a:t>CCSS.ELA-LITERACY.RH.6-8.7</a:t>
            </a:r>
          </a:p>
          <a:p>
            <a:pPr marL="0" marR="0" lvl="0" indent="0" algn="l" rtl="0">
              <a:lnSpc>
                <a:spcPct val="100000"/>
              </a:lnSpc>
              <a:spcBef>
                <a:spcPts val="900"/>
              </a:spcBef>
              <a:spcAft>
                <a:spcPts val="0"/>
              </a:spcAft>
              <a:buClr>
                <a:schemeClr val="dk1"/>
              </a:buClr>
              <a:buSzPct val="25000"/>
              <a:buFont typeface="Arial"/>
              <a:buNone/>
            </a:pPr>
            <a:r>
              <a:rPr lang="en-US" sz="1600">
                <a:solidFill>
                  <a:srgbClr val="FFFFFF"/>
                </a:solidFill>
              </a:rPr>
              <a:t>Integrate visual information (e.g., in charts, graphs, photographs, videos, or maps) with other information in print and digital texts.</a:t>
            </a:r>
          </a:p>
          <a:p>
            <a:pPr marL="457200" marR="0" lvl="0" indent="-342900" algn="l" rtl="0">
              <a:lnSpc>
                <a:spcPct val="100000"/>
              </a:lnSpc>
              <a:spcBef>
                <a:spcPts val="900"/>
              </a:spcBef>
              <a:spcAft>
                <a:spcPts val="0"/>
              </a:spcAft>
              <a:buClr>
                <a:srgbClr val="FFFFFF"/>
              </a:buClr>
              <a:buSzPct val="100000"/>
              <a:buFont typeface="Calibri"/>
              <a:buChar char="●"/>
            </a:pPr>
            <a:r>
              <a:rPr lang="en-US" sz="1800">
                <a:solidFill>
                  <a:srgbClr val="FFFFFF"/>
                </a:solidFill>
                <a:latin typeface="Calibri"/>
                <a:ea typeface="Calibri"/>
                <a:cs typeface="Calibri"/>
                <a:sym typeface="Calibri"/>
              </a:rPr>
              <a:t>S.H.4.6-8.LC: Explain multiple causes and effects of historical events. </a:t>
            </a:r>
            <a:r>
              <a:rPr lang="en-US" sz="1800">
                <a:solidFill>
                  <a:schemeClr val="dk1"/>
                </a:solidFill>
              </a:rPr>
              <a:t>					</a:t>
            </a:r>
          </a:p>
          <a:p>
            <a:pPr marL="457200" marR="0" lvl="0" indent="-342900" algn="l" rtl="0">
              <a:lnSpc>
                <a:spcPct val="100000"/>
              </a:lnSpc>
              <a:spcBef>
                <a:spcPts val="0"/>
              </a:spcBef>
              <a:spcAft>
                <a:spcPts val="0"/>
              </a:spcAft>
              <a:buClr>
                <a:srgbClr val="FFFFFF"/>
              </a:buClr>
              <a:buSzPct val="100000"/>
              <a:buFont typeface="Calibri"/>
              <a:buChar char="●"/>
            </a:pPr>
            <a:r>
              <a:rPr lang="en-US" sz="1800">
                <a:solidFill>
                  <a:srgbClr val="FFFFFF"/>
                </a:solidFill>
                <a:latin typeface="Calibri"/>
                <a:ea typeface="Calibri"/>
                <a:cs typeface="Calibri"/>
                <a:sym typeface="Calibri"/>
              </a:rPr>
              <a:t>SS.IS.8.6-8.LC: Analyze how a problem can manifest itself and the challenges and opportunities faced by those trying to address it. </a:t>
            </a:r>
          </a:p>
          <a:p>
            <a:pPr marL="0" marR="0" lvl="0" indent="-69850" algn="l" rtl="0">
              <a:lnSpc>
                <a:spcPct val="100000"/>
              </a:lnSpc>
              <a:spcBef>
                <a:spcPts val="900"/>
              </a:spcBef>
              <a:spcAft>
                <a:spcPts val="0"/>
              </a:spcAft>
              <a:buClr>
                <a:srgbClr val="000000"/>
              </a:buClr>
              <a:buSzPct val="100000"/>
              <a:buFont typeface="Arial"/>
              <a:buNone/>
            </a:pPr>
            <a:r>
              <a:rPr lang="en-US" sz="1100">
                <a:solidFill>
                  <a:schemeClr val="dk1"/>
                </a:solidFill>
              </a:rPr>
              <a:t>	</a:t>
            </a:r>
          </a:p>
          <a:p>
            <a:pPr marL="0" marR="0" lvl="0" indent="-69850" algn="l" rtl="0">
              <a:lnSpc>
                <a:spcPct val="100000"/>
              </a:lnSpc>
              <a:spcBef>
                <a:spcPts val="900"/>
              </a:spcBef>
              <a:spcAft>
                <a:spcPts val="0"/>
              </a:spcAft>
              <a:buClr>
                <a:srgbClr val="000000"/>
              </a:buClr>
              <a:buSzPct val="100000"/>
              <a:buFont typeface="Arial"/>
              <a:buNone/>
            </a:pPr>
            <a:r>
              <a:rPr lang="en-US" sz="1100">
                <a:solidFill>
                  <a:schemeClr val="dk1"/>
                </a:solidFill>
              </a:rPr>
              <a:t>		</a:t>
            </a:r>
          </a:p>
          <a:p>
            <a:pPr marL="0" marR="0" lvl="0" indent="0" algn="l" rtl="0">
              <a:lnSpc>
                <a:spcPct val="100000"/>
              </a:lnSpc>
              <a:spcBef>
                <a:spcPts val="900"/>
              </a:spcBef>
              <a:spcAft>
                <a:spcPts val="0"/>
              </a:spcAft>
              <a:buClr>
                <a:schemeClr val="dk1"/>
              </a:buClr>
              <a:buSzPct val="25000"/>
              <a:buFont typeface="Arial"/>
              <a:buNone/>
            </a:pPr>
            <a:endParaRPr>
              <a:solidFill>
                <a:srgbClr val="FFFFFF"/>
              </a:solidFill>
            </a:endParaRPr>
          </a:p>
        </p:txBody>
      </p:sp>
      <p:sp>
        <p:nvSpPr>
          <p:cNvPr id="282" name="Shape 282"/>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83" name="Shape 283"/>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Standards</a:t>
            </a:r>
          </a:p>
        </p:txBody>
      </p:sp>
      <p:sp>
        <p:nvSpPr>
          <p:cNvPr id="284" name="Shape 284"/>
          <p:cNvSpPr/>
          <p:nvPr/>
        </p:nvSpPr>
        <p:spPr>
          <a:xfrm flipH="1">
            <a:off x="3516025" y="6371775"/>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u="sng">
                <a:hlinkClick r:id="rId5"/>
              </a:rPr>
              <a:t>Back To Lobby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819400" y="762000"/>
            <a:ext cx="3505200" cy="5334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Curator Information</a:t>
            </a:r>
          </a:p>
        </p:txBody>
      </p:sp>
      <p:sp>
        <p:nvSpPr>
          <p:cNvPr id="69" name="Shape 69"/>
          <p:cNvSpPr txBox="1"/>
          <p:nvPr/>
        </p:nvSpPr>
        <p:spPr>
          <a:xfrm>
            <a:off x="152400" y="381000"/>
            <a:ext cx="2514600" cy="57150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70" name="Shape 70"/>
          <p:cNvSpPr txBox="1"/>
          <p:nvPr/>
        </p:nvSpPr>
        <p:spPr>
          <a:xfrm>
            <a:off x="3020025" y="1415650"/>
            <a:ext cx="3177300" cy="34611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a:solidFill>
                  <a:schemeClr val="dk1"/>
                </a:solidFill>
              </a:rPr>
              <a:t>Allie Bailey, Kayla Lincoln, Hannah Murray, Tiffany Stancin and Melissa Wos are all education majors. We chose to do the Holocaust because we feel it is a significant event of history that needs to be taught and remembered. History has a tendency of repeating itself and genocides still happen today. By viewing primary sources that depict the times of the Holocaust, viewers will be more educated and aware of what has happened in history and of what we must work together to prevent from happening again.</a:t>
            </a:r>
          </a:p>
        </p:txBody>
      </p:sp>
      <p:sp>
        <p:nvSpPr>
          <p:cNvPr id="71" name="Shape 71"/>
          <p:cNvSpPr/>
          <p:nvPr/>
        </p:nvSpPr>
        <p:spPr>
          <a:xfrm flipH="1">
            <a:off x="3581400" y="4876800"/>
            <a:ext cx="1752600" cy="304800"/>
          </a:xfrm>
          <a:prstGeom prst="homePlate">
            <a:avLst>
              <a:gd name="adj" fmla="val 21600"/>
            </a:avLst>
          </a:prstGeom>
          <a:solidFill>
            <a:srgbClr val="E36A68"/>
          </a:solidFill>
          <a:ln w="57150"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Lobby</a:t>
            </a:r>
          </a:p>
        </p:txBody>
      </p:sp>
      <p:sp>
        <p:nvSpPr>
          <p:cNvPr id="72" name="Shape 72"/>
          <p:cNvSpPr txBox="1"/>
          <p:nvPr/>
        </p:nvSpPr>
        <p:spPr>
          <a:xfrm>
            <a:off x="1828800" y="5867400"/>
            <a:ext cx="5562600" cy="822325"/>
          </a:xfrm>
          <a:prstGeom prst="rect">
            <a:avLst/>
          </a:prstGeom>
          <a:solidFill>
            <a:srgbClr val="C4BD97"/>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Narrow"/>
              <a:buNone/>
            </a:pPr>
            <a:r>
              <a:rPr lang="en-US" sz="1200" b="0" i="0" u="none">
                <a:solidFill>
                  <a:schemeClr val="dk1"/>
                </a:solidFill>
                <a:latin typeface="Arial Narrow"/>
                <a:ea typeface="Arial Narrow"/>
                <a:cs typeface="Arial Narrow"/>
                <a:sym typeface="Arial Narrow"/>
              </a:rPr>
              <a:t>Note: Virtual museums were first introduced by educators at </a:t>
            </a:r>
            <a:r>
              <a:rPr lang="en-US" sz="1200" b="0" i="0" u="sng">
                <a:solidFill>
                  <a:schemeClr val="hlink"/>
                </a:solidFill>
                <a:latin typeface="Arial"/>
                <a:ea typeface="Arial"/>
                <a:cs typeface="Arial"/>
                <a:sym typeface="Arial"/>
                <a:hlinkClick r:id="rId4"/>
              </a:rPr>
              <a:t>Keith Valley Middle School</a:t>
            </a:r>
            <a:r>
              <a:rPr lang="en-US" sz="1200" b="0" i="0" u="none">
                <a:solidFill>
                  <a:schemeClr val="dk1"/>
                </a:solidFill>
                <a:latin typeface="Arial Narrow"/>
                <a:ea typeface="Arial Narrow"/>
                <a:cs typeface="Arial Narrow"/>
                <a:sym typeface="Arial Narrow"/>
              </a:rPr>
              <a:t> in Horsham, Pennsylvania. This template was designed by Lindsey Warneka under the direction of </a:t>
            </a:r>
            <a:r>
              <a:rPr lang="en-US" sz="1200" b="0" i="0" u="sng">
                <a:solidFill>
                  <a:schemeClr val="hlink"/>
                </a:solidFill>
                <a:latin typeface="Arial"/>
                <a:ea typeface="Arial"/>
                <a:cs typeface="Arial"/>
                <a:sym typeface="Arial"/>
                <a:hlinkClick r:id="rId5"/>
              </a:rPr>
              <a:t>Dr. Christy Keeler</a:t>
            </a:r>
            <a:r>
              <a:rPr lang="en-US" sz="1200" b="0" i="0" u="none">
                <a:solidFill>
                  <a:schemeClr val="dk1"/>
                </a:solidFill>
                <a:latin typeface="Arial Narrow"/>
                <a:ea typeface="Arial Narrow"/>
                <a:cs typeface="Arial Narrow"/>
                <a:sym typeface="Arial Narrow"/>
              </a:rPr>
              <a:t> during a Teaching American History grant module. View the </a:t>
            </a:r>
            <a:r>
              <a:rPr lang="en-US" sz="1200" b="0" i="0" u="sng">
                <a:solidFill>
                  <a:schemeClr val="hlink"/>
                </a:solidFill>
                <a:latin typeface="Arial"/>
                <a:ea typeface="Arial"/>
                <a:cs typeface="Arial"/>
                <a:sym typeface="Arial"/>
                <a:hlinkClick r:id="rId6"/>
              </a:rPr>
              <a:t>Educational Virtual Museums</a:t>
            </a:r>
            <a:r>
              <a:rPr lang="en-US" sz="1200" b="0" i="0" u="none">
                <a:solidFill>
                  <a:schemeClr val="dk1"/>
                </a:solidFill>
                <a:latin typeface="Arial Narrow"/>
                <a:ea typeface="Arial Narrow"/>
                <a:cs typeface="Arial Narrow"/>
                <a:sym typeface="Arial Narrow"/>
              </a:rPr>
              <a:t> website for more information on this instructional technique.</a:t>
            </a: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Shape 289"/>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90" name="Shape 290"/>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91" name="Shape 291"/>
          <p:cNvSpPr txBox="1"/>
          <p:nvPr/>
        </p:nvSpPr>
        <p:spPr>
          <a:xfrm>
            <a:off x="876300" y="2282250"/>
            <a:ext cx="7391400" cy="38895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200">
                <a:solidFill>
                  <a:srgbClr val="FFFFFF"/>
                </a:solidFill>
                <a:latin typeface="Times New Roman"/>
                <a:ea typeface="Times New Roman"/>
                <a:cs typeface="Times New Roman"/>
                <a:sym typeface="Times New Roman"/>
              </a:rPr>
              <a:t>English Language Arts Standards » History/Social Studies » Grade 6-8. (n.d.). Retrieved October 21, 2017, from </a:t>
            </a:r>
            <a:r>
              <a:rPr lang="en-US" sz="1200" u="sng">
                <a:solidFill>
                  <a:srgbClr val="FFFFFF"/>
                </a:solidFill>
                <a:latin typeface="Times New Roman"/>
                <a:ea typeface="Times New Roman"/>
                <a:cs typeface="Times New Roman"/>
                <a:sym typeface="Times New Roman"/>
                <a:hlinkClick r:id="rId3"/>
              </a:rPr>
              <a:t>http://www.corestandards.org/ELA-Literacy/RH/6-8/</a:t>
            </a:r>
          </a:p>
          <a:p>
            <a:pPr marL="0" marR="0" lvl="0" indent="0" algn="l" rtl="0">
              <a:lnSpc>
                <a:spcPct val="100000"/>
              </a:lnSpc>
              <a:spcBef>
                <a:spcPts val="900"/>
              </a:spcBef>
              <a:spcAft>
                <a:spcPts val="0"/>
              </a:spcAft>
              <a:buClr>
                <a:schemeClr val="dk1"/>
              </a:buClr>
              <a:buSzPct val="25000"/>
              <a:buFont typeface="Arial"/>
              <a:buNone/>
            </a:pPr>
            <a:endParaRPr sz="1200">
              <a:solidFill>
                <a:srgbClr val="FFFFFF"/>
              </a:solidFill>
              <a:latin typeface="Times New Roman"/>
              <a:ea typeface="Times New Roman"/>
              <a:cs typeface="Times New Roman"/>
              <a:sym typeface="Times New Roman"/>
            </a:endParaRPr>
          </a:p>
          <a:p>
            <a:pPr marL="0" marR="0" lvl="0" indent="0" algn="l" rtl="0">
              <a:lnSpc>
                <a:spcPct val="100000"/>
              </a:lnSpc>
              <a:spcBef>
                <a:spcPts val="900"/>
              </a:spcBef>
              <a:spcAft>
                <a:spcPts val="0"/>
              </a:spcAft>
              <a:buClr>
                <a:schemeClr val="dk1"/>
              </a:buClr>
              <a:buSzPct val="25000"/>
              <a:buFont typeface="Arial"/>
              <a:buNone/>
            </a:pPr>
            <a:r>
              <a:rPr lang="en-US" sz="1200">
                <a:solidFill>
                  <a:srgbClr val="FFFFFF"/>
                </a:solidFill>
                <a:latin typeface="Times New Roman"/>
                <a:ea typeface="Times New Roman"/>
                <a:cs typeface="Times New Roman"/>
                <a:sym typeface="Times New Roman"/>
              </a:rPr>
              <a:t>{{CurrentPage.Title}}. (n.d.). Retrieved October 21, 2017, from </a:t>
            </a:r>
            <a:r>
              <a:rPr lang="en-US" sz="1200" u="sng">
                <a:solidFill>
                  <a:srgbClr val="FFFFFF"/>
                </a:solidFill>
                <a:latin typeface="Times New Roman"/>
                <a:ea typeface="Times New Roman"/>
                <a:cs typeface="Times New Roman"/>
                <a:sym typeface="Times New Roman"/>
                <a:hlinkClick r:id="rId4"/>
              </a:rPr>
              <a:t>https://www.isbe.net/Pages/Social-Sciences-Learning-Standards.aspx</a:t>
            </a:r>
          </a:p>
          <a:p>
            <a:pPr marL="0" marR="0" lvl="0" indent="0" algn="l" rtl="0">
              <a:lnSpc>
                <a:spcPct val="100000"/>
              </a:lnSpc>
              <a:spcBef>
                <a:spcPts val="900"/>
              </a:spcBef>
              <a:spcAft>
                <a:spcPts val="0"/>
              </a:spcAft>
              <a:buClr>
                <a:schemeClr val="dk1"/>
              </a:buClr>
              <a:buSzPct val="25000"/>
              <a:buFont typeface="Arial"/>
              <a:buNone/>
            </a:pPr>
            <a:endParaRPr sz="1200">
              <a:solidFill>
                <a:srgbClr val="FFFFFF"/>
              </a:solidFill>
              <a:latin typeface="Times New Roman"/>
              <a:ea typeface="Times New Roman"/>
              <a:cs typeface="Times New Roman"/>
              <a:sym typeface="Times New Roman"/>
            </a:endParaRPr>
          </a:p>
          <a:p>
            <a:pPr marL="0" marR="0" lvl="0" indent="0" algn="l" rtl="0">
              <a:lnSpc>
                <a:spcPct val="100000"/>
              </a:lnSpc>
              <a:spcBef>
                <a:spcPts val="900"/>
              </a:spcBef>
              <a:spcAft>
                <a:spcPts val="0"/>
              </a:spcAft>
              <a:buClr>
                <a:schemeClr val="dk1"/>
              </a:buClr>
              <a:buSzPct val="25000"/>
              <a:buFont typeface="Arial"/>
              <a:buNone/>
            </a:pPr>
            <a:r>
              <a:rPr lang="en-US" sz="1200" i="1">
                <a:solidFill>
                  <a:srgbClr val="FFFFFF"/>
                </a:solidFill>
                <a:latin typeface="Open Sans"/>
                <a:ea typeface="Open Sans"/>
                <a:cs typeface="Open Sans"/>
                <a:sym typeface="Open Sans"/>
              </a:rPr>
              <a:t>Adolf Hitler: Early Years, 1889–1913</a:t>
            </a:r>
            <a:r>
              <a:rPr lang="en-US" sz="1200">
                <a:solidFill>
                  <a:srgbClr val="FFFFFF"/>
                </a:solidFill>
                <a:latin typeface="Open Sans"/>
                <a:ea typeface="Open Sans"/>
                <a:cs typeface="Open Sans"/>
                <a:sym typeface="Open Sans"/>
              </a:rPr>
              <a:t>. (2017). </a:t>
            </a:r>
            <a:r>
              <a:rPr lang="en-US" sz="1200" i="1">
                <a:solidFill>
                  <a:srgbClr val="FFFFFF"/>
                </a:solidFill>
                <a:latin typeface="Open Sans"/>
                <a:ea typeface="Open Sans"/>
                <a:cs typeface="Open Sans"/>
                <a:sym typeface="Open Sans"/>
              </a:rPr>
              <a:t>Ushmm.org</a:t>
            </a:r>
            <a:r>
              <a:rPr lang="en-US" sz="1200">
                <a:solidFill>
                  <a:srgbClr val="FFFFFF"/>
                </a:solidFill>
                <a:latin typeface="Open Sans"/>
                <a:ea typeface="Open Sans"/>
                <a:cs typeface="Open Sans"/>
                <a:sym typeface="Open Sans"/>
              </a:rPr>
              <a:t>. Retrieved 22 October 2017, from https://www.ushmm.org/wlc/en/article.php?ModuleId=10007430</a:t>
            </a:r>
          </a:p>
          <a:p>
            <a:pPr marL="0" marR="0" lvl="0" indent="0" algn="l" rtl="0">
              <a:lnSpc>
                <a:spcPct val="100000"/>
              </a:lnSpc>
              <a:spcBef>
                <a:spcPts val="900"/>
              </a:spcBef>
              <a:spcAft>
                <a:spcPts val="0"/>
              </a:spcAft>
              <a:buClr>
                <a:schemeClr val="dk1"/>
              </a:buClr>
              <a:buSzPct val="25000"/>
              <a:buFont typeface="Arial"/>
              <a:buNone/>
            </a:pPr>
            <a:endParaRPr sz="1200">
              <a:solidFill>
                <a:srgbClr val="FFFFFF"/>
              </a:solidFill>
              <a:latin typeface="Times New Roman"/>
              <a:ea typeface="Times New Roman"/>
              <a:cs typeface="Times New Roman"/>
              <a:sym typeface="Times New Roman"/>
            </a:endParaRPr>
          </a:p>
          <a:p>
            <a:pPr marL="0" marR="0" lvl="0" indent="0" algn="l" rtl="0">
              <a:lnSpc>
                <a:spcPct val="100000"/>
              </a:lnSpc>
              <a:spcBef>
                <a:spcPts val="900"/>
              </a:spcBef>
              <a:spcAft>
                <a:spcPts val="0"/>
              </a:spcAft>
              <a:buClr>
                <a:schemeClr val="dk1"/>
              </a:buClr>
              <a:buSzPct val="25000"/>
              <a:buFont typeface="Arial"/>
              <a:buNone/>
            </a:pPr>
            <a:r>
              <a:rPr lang="en-US" sz="1200">
                <a:solidFill>
                  <a:srgbClr val="FFFFFF"/>
                </a:solidFill>
                <a:latin typeface="Open Sans"/>
                <a:ea typeface="Open Sans"/>
                <a:cs typeface="Open Sans"/>
                <a:sym typeface="Open Sans"/>
              </a:rPr>
              <a:t>Cowley, R., &amp; Parker, G. (2017). </a:t>
            </a:r>
            <a:r>
              <a:rPr lang="en-US" sz="1200" i="1">
                <a:solidFill>
                  <a:srgbClr val="FFFFFF"/>
                </a:solidFill>
                <a:latin typeface="Open Sans"/>
                <a:ea typeface="Open Sans"/>
                <a:cs typeface="Open Sans"/>
                <a:sym typeface="Open Sans"/>
              </a:rPr>
              <a:t>Adolf Hitler - World War II - HISTORY.com</a:t>
            </a:r>
            <a:r>
              <a:rPr lang="en-US" sz="1200">
                <a:solidFill>
                  <a:srgbClr val="FFFFFF"/>
                </a:solidFill>
                <a:latin typeface="Open Sans"/>
                <a:ea typeface="Open Sans"/>
                <a:cs typeface="Open Sans"/>
                <a:sym typeface="Open Sans"/>
              </a:rPr>
              <a:t>. </a:t>
            </a:r>
            <a:r>
              <a:rPr lang="en-US" sz="1200" i="1">
                <a:solidFill>
                  <a:srgbClr val="FFFFFF"/>
                </a:solidFill>
                <a:latin typeface="Open Sans"/>
                <a:ea typeface="Open Sans"/>
                <a:cs typeface="Open Sans"/>
                <a:sym typeface="Open Sans"/>
              </a:rPr>
              <a:t>HISTORY.com</a:t>
            </a:r>
            <a:r>
              <a:rPr lang="en-US" sz="1200">
                <a:solidFill>
                  <a:srgbClr val="FFFFFF"/>
                </a:solidFill>
                <a:latin typeface="Open Sans"/>
                <a:ea typeface="Open Sans"/>
                <a:cs typeface="Open Sans"/>
                <a:sym typeface="Open Sans"/>
              </a:rPr>
              <a:t>. Retrieved 22 October 2017, from </a:t>
            </a:r>
            <a:r>
              <a:rPr lang="en-US" sz="1200" u="sng">
                <a:solidFill>
                  <a:srgbClr val="FFFFFF"/>
                </a:solidFill>
                <a:latin typeface="Open Sans"/>
                <a:ea typeface="Open Sans"/>
                <a:cs typeface="Open Sans"/>
                <a:sym typeface="Open Sans"/>
                <a:hlinkClick r:id="rId5"/>
              </a:rPr>
              <a:t>http://www.history.com/topics/world-war-ii/adolf-hitler</a:t>
            </a:r>
          </a:p>
          <a:p>
            <a:pPr marL="0" marR="0" lvl="0" indent="0" algn="l" rtl="0">
              <a:lnSpc>
                <a:spcPct val="100000"/>
              </a:lnSpc>
              <a:spcBef>
                <a:spcPts val="900"/>
              </a:spcBef>
              <a:spcAft>
                <a:spcPts val="0"/>
              </a:spcAft>
              <a:buClr>
                <a:schemeClr val="dk1"/>
              </a:buClr>
              <a:buSzPct val="25000"/>
              <a:buFont typeface="Arial"/>
              <a:buNone/>
            </a:pPr>
            <a:endParaRPr sz="1200">
              <a:solidFill>
                <a:srgbClr val="FFFFFF"/>
              </a:solidFill>
              <a:latin typeface="Open Sans"/>
              <a:ea typeface="Open Sans"/>
              <a:cs typeface="Open Sans"/>
              <a:sym typeface="Open Sans"/>
            </a:endParaRPr>
          </a:p>
          <a:p>
            <a:pPr marL="0" marR="0" lvl="0" indent="0" algn="l" rtl="0">
              <a:lnSpc>
                <a:spcPct val="100000"/>
              </a:lnSpc>
              <a:spcBef>
                <a:spcPts val="900"/>
              </a:spcBef>
              <a:spcAft>
                <a:spcPts val="0"/>
              </a:spcAft>
              <a:buClr>
                <a:schemeClr val="dk1"/>
              </a:buClr>
              <a:buSzPct val="25000"/>
              <a:buFont typeface="Arial"/>
              <a:buNone/>
            </a:pPr>
            <a:r>
              <a:rPr lang="en-US" sz="1200">
                <a:solidFill>
                  <a:srgbClr val="FFFFFF"/>
                </a:solidFill>
                <a:latin typeface="Times New Roman"/>
                <a:ea typeface="Times New Roman"/>
                <a:cs typeface="Times New Roman"/>
                <a:sym typeface="Times New Roman"/>
              </a:rPr>
              <a:t>Forced Labor: An Overview. (n.d.). Retrieved October 23, 2017, from https://www.ushmm.org/wlc/en/article.php?ModuleId=10005180</a:t>
            </a:r>
          </a:p>
        </p:txBody>
      </p:sp>
      <p:sp>
        <p:nvSpPr>
          <p:cNvPr id="292" name="Shape 292"/>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293" name="Shape 293"/>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Resources</a:t>
            </a:r>
          </a:p>
        </p:txBody>
      </p:sp>
      <p:sp>
        <p:nvSpPr>
          <p:cNvPr id="294" name="Shape 294"/>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a:p>
        </p:txBody>
      </p:sp>
      <p:sp>
        <p:nvSpPr>
          <p:cNvPr id="295" name="Shape 295"/>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u="sng">
                <a:hlinkClick r:id="rId6"/>
              </a:rPr>
              <a:t>Back To Lobby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Shape 300"/>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01" name="Shape 301"/>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02" name="Shape 302"/>
          <p:cNvSpPr txBox="1"/>
          <p:nvPr/>
        </p:nvSpPr>
        <p:spPr>
          <a:xfrm>
            <a:off x="838200" y="2168550"/>
            <a:ext cx="7391400" cy="36639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900"/>
              </a:spcBef>
              <a:spcAft>
                <a:spcPts val="0"/>
              </a:spcAft>
              <a:buClr>
                <a:schemeClr val="dk1"/>
              </a:buClr>
              <a:buSzPct val="25000"/>
              <a:buFont typeface="Arial"/>
              <a:buNone/>
            </a:pPr>
            <a:r>
              <a:rPr lang="en-US" sz="1000" b="1">
                <a:solidFill>
                  <a:schemeClr val="lt1"/>
                </a:solidFill>
                <a:latin typeface="Times New Roman"/>
                <a:ea typeface="Times New Roman"/>
                <a:cs typeface="Times New Roman"/>
                <a:sym typeface="Times New Roman"/>
              </a:rPr>
              <a:t>Mozes Kor, E. (2017). </a:t>
            </a:r>
            <a:r>
              <a:rPr lang="en-US" sz="1000" b="1" i="1">
                <a:solidFill>
                  <a:schemeClr val="lt1"/>
                </a:solidFill>
                <a:latin typeface="Times New Roman"/>
                <a:ea typeface="Times New Roman"/>
                <a:cs typeface="Times New Roman"/>
                <a:sym typeface="Times New Roman"/>
              </a:rPr>
              <a:t>I survived the holocaust twin experiments. </a:t>
            </a:r>
            <a:r>
              <a:rPr lang="en-US" sz="1000" b="1">
                <a:solidFill>
                  <a:schemeClr val="lt1"/>
                </a:solidFill>
                <a:latin typeface="Times New Roman"/>
                <a:ea typeface="Times New Roman"/>
                <a:cs typeface="Times New Roman"/>
                <a:sym typeface="Times New Roman"/>
              </a:rPr>
              <a:t>Buzzfeed. Retrieved October 23, 2017, from,</a:t>
            </a:r>
          </a:p>
          <a:p>
            <a:pPr marL="0" marR="0" lvl="0" indent="0" algn="l" rtl="0">
              <a:lnSpc>
                <a:spcPct val="100000"/>
              </a:lnSpc>
              <a:spcBef>
                <a:spcPts val="900"/>
              </a:spcBef>
              <a:spcAft>
                <a:spcPts val="0"/>
              </a:spcAft>
              <a:buClr>
                <a:schemeClr val="dk1"/>
              </a:buClr>
              <a:buSzPct val="25000"/>
              <a:buFont typeface="Arial"/>
              <a:buNone/>
            </a:pPr>
            <a:r>
              <a:rPr lang="en-US" sz="1000" b="1">
                <a:solidFill>
                  <a:schemeClr val="lt1"/>
                </a:solidFill>
                <a:latin typeface="Times New Roman"/>
                <a:ea typeface="Times New Roman"/>
                <a:cs typeface="Times New Roman"/>
                <a:sym typeface="Times New Roman"/>
              </a:rPr>
              <a:t>https://www.youtube.com/watch?v=gdgPAetNY5U </a:t>
            </a:r>
          </a:p>
          <a:p>
            <a:pPr marL="0" marR="0" lvl="0" indent="0" algn="l" rtl="0">
              <a:lnSpc>
                <a:spcPct val="100000"/>
              </a:lnSpc>
              <a:spcBef>
                <a:spcPts val="900"/>
              </a:spcBef>
              <a:spcAft>
                <a:spcPts val="0"/>
              </a:spcAft>
              <a:buClr>
                <a:schemeClr val="dk1"/>
              </a:buClr>
              <a:buSzPct val="25000"/>
              <a:buFont typeface="Arial"/>
              <a:buNone/>
            </a:pPr>
            <a:endParaRPr sz="1000" b="1">
              <a:solidFill>
                <a:schemeClr val="lt1"/>
              </a:solidFill>
              <a:latin typeface="Times New Roman"/>
              <a:ea typeface="Times New Roman"/>
              <a:cs typeface="Times New Roman"/>
              <a:sym typeface="Times New Roman"/>
            </a:endParaRPr>
          </a:p>
          <a:p>
            <a:pPr marL="0" marR="76200" lvl="0" indent="-69850" rtl="0">
              <a:lnSpc>
                <a:spcPct val="200000"/>
              </a:lnSpc>
              <a:spcBef>
                <a:spcPts val="1700"/>
              </a:spcBef>
              <a:spcAft>
                <a:spcPts val="1500"/>
              </a:spcAft>
              <a:buClr>
                <a:schemeClr val="dk1"/>
              </a:buClr>
              <a:buSzPct val="110000"/>
              <a:buFont typeface="Arial"/>
              <a:buNone/>
            </a:pPr>
            <a:r>
              <a:rPr lang="en-US" sz="1000">
                <a:solidFill>
                  <a:schemeClr val="lt1"/>
                </a:solidFill>
                <a:latin typeface="Times New Roman"/>
                <a:ea typeface="Times New Roman"/>
                <a:cs typeface="Times New Roman"/>
                <a:sym typeface="Times New Roman"/>
              </a:rPr>
              <a:t>The Survivors  Photograph. (n.d.). Retrieved October 23, 2017, from http://www.ushmm.org/outreach/en/media_ph.php?ModuleId=10007736&amp;MediaId=1018</a:t>
            </a:r>
          </a:p>
          <a:p>
            <a:pPr lvl="0" rtl="0">
              <a:lnSpc>
                <a:spcPct val="200000"/>
              </a:lnSpc>
              <a:spcBef>
                <a:spcPts val="0"/>
              </a:spcBef>
              <a:buClr>
                <a:schemeClr val="dk1"/>
              </a:buClr>
              <a:buSzPct val="110000"/>
              <a:buFont typeface="Arial"/>
              <a:buNone/>
            </a:pPr>
            <a:r>
              <a:rPr lang="en-US" sz="1000">
                <a:solidFill>
                  <a:schemeClr val="lt1"/>
                </a:solidFill>
                <a:latin typeface="Times New Roman"/>
                <a:ea typeface="Times New Roman"/>
                <a:cs typeface="Times New Roman"/>
                <a:sym typeface="Times New Roman"/>
              </a:rPr>
              <a:t>Andlauer, A. (2015, December 6). Post war Children's Centers at Kloster Indersdorf. Retrieved October 23, 2017, from http://kloster-indersdorf-1945-48.blogspot.com/p/post-war-childrens-centers-at-kloster.html</a:t>
            </a:r>
          </a:p>
          <a:p>
            <a:pPr lvl="0" rtl="0">
              <a:lnSpc>
                <a:spcPct val="200000"/>
              </a:lnSpc>
              <a:spcBef>
                <a:spcPts val="0"/>
              </a:spcBef>
              <a:buClr>
                <a:schemeClr val="dk1"/>
              </a:buClr>
              <a:buSzPct val="110000"/>
              <a:buFont typeface="Arial"/>
              <a:buNone/>
            </a:pPr>
            <a:endParaRPr sz="1000">
              <a:solidFill>
                <a:schemeClr val="lt1"/>
              </a:solidFill>
              <a:latin typeface="Times New Roman"/>
              <a:ea typeface="Times New Roman"/>
              <a:cs typeface="Times New Roman"/>
              <a:sym typeface="Times New Roman"/>
            </a:endParaRPr>
          </a:p>
          <a:p>
            <a:pPr lvl="0" rtl="0">
              <a:lnSpc>
                <a:spcPct val="200000"/>
              </a:lnSpc>
              <a:spcBef>
                <a:spcPts val="0"/>
              </a:spcBef>
              <a:buClr>
                <a:schemeClr val="dk1"/>
              </a:buClr>
              <a:buSzPct val="110000"/>
              <a:buFont typeface="Arial"/>
              <a:buNone/>
            </a:pPr>
            <a:r>
              <a:rPr lang="en-US" sz="1000">
                <a:solidFill>
                  <a:schemeClr val="lt1"/>
                </a:solidFill>
                <a:latin typeface="Times New Roman"/>
                <a:ea typeface="Times New Roman"/>
                <a:cs typeface="Times New Roman"/>
                <a:sym typeface="Times New Roman"/>
              </a:rPr>
              <a:t>Mauthausen Concentration Camp Survivors. (2009, June 18). Retrieved October 23, 2017, from </a:t>
            </a:r>
            <a:r>
              <a:rPr lang="en-US" sz="1000" u="sng">
                <a:solidFill>
                  <a:schemeClr val="lt1"/>
                </a:solidFill>
                <a:latin typeface="Times New Roman"/>
                <a:ea typeface="Times New Roman"/>
                <a:cs typeface="Times New Roman"/>
                <a:sym typeface="Times New Roman"/>
                <a:hlinkClick r:id="rId3"/>
              </a:rPr>
              <a:t>http://www.scrapbookpages.com/Mauthausen/KZMauthausen/Survivors/index.html</a:t>
            </a:r>
          </a:p>
          <a:p>
            <a:pPr lvl="0" rtl="0">
              <a:lnSpc>
                <a:spcPct val="200000"/>
              </a:lnSpc>
              <a:spcBef>
                <a:spcPts val="0"/>
              </a:spcBef>
              <a:buClr>
                <a:schemeClr val="dk1"/>
              </a:buClr>
              <a:buSzPct val="110000"/>
              <a:buFont typeface="Arial"/>
              <a:buNone/>
            </a:pPr>
            <a:r>
              <a:rPr lang="en-US" sz="1000" u="sng">
                <a:solidFill>
                  <a:schemeClr val="lt1"/>
                </a:solidFill>
                <a:latin typeface="Times New Roman"/>
                <a:ea typeface="Times New Roman"/>
                <a:cs typeface="Times New Roman"/>
                <a:sym typeface="Times New Roman"/>
                <a:hlinkClick r:id="rId4"/>
              </a:rPr>
              <a:t>https://www.holocaustcenter.org/holocaust-badges</a:t>
            </a:r>
          </a:p>
          <a:p>
            <a:pPr lvl="0" rtl="0">
              <a:lnSpc>
                <a:spcPct val="200000"/>
              </a:lnSpc>
              <a:spcBef>
                <a:spcPts val="0"/>
              </a:spcBef>
              <a:buClr>
                <a:schemeClr val="dk1"/>
              </a:buClr>
              <a:buSzPct val="110000"/>
              <a:buFont typeface="Arial"/>
              <a:buNone/>
            </a:pPr>
            <a:r>
              <a:rPr lang="en-US" sz="1000">
                <a:solidFill>
                  <a:schemeClr val="lt1"/>
                </a:solidFill>
                <a:latin typeface="Times New Roman"/>
                <a:ea typeface="Times New Roman"/>
                <a:cs typeface="Times New Roman"/>
                <a:sym typeface="Times New Roman"/>
              </a:rPr>
              <a:t>https://www.ushmm.org/remember/the-holocaust-survivors-and-victims-resource-center/survivors-and-victims</a:t>
            </a:r>
          </a:p>
          <a:p>
            <a:pPr marL="0" marR="0" lvl="0" indent="0" algn="l" rtl="0">
              <a:lnSpc>
                <a:spcPct val="100000"/>
              </a:lnSpc>
              <a:spcBef>
                <a:spcPts val="900"/>
              </a:spcBef>
              <a:spcAft>
                <a:spcPts val="0"/>
              </a:spcAft>
              <a:buClr>
                <a:schemeClr val="dk1"/>
              </a:buClr>
              <a:buSzPct val="25000"/>
              <a:buFont typeface="Arial"/>
              <a:buNone/>
            </a:pPr>
            <a:endParaRPr sz="1000" b="1">
              <a:solidFill>
                <a:schemeClr val="lt1"/>
              </a:solidFill>
              <a:latin typeface="Times New Roman"/>
              <a:ea typeface="Times New Roman"/>
              <a:cs typeface="Times New Roman"/>
              <a:sym typeface="Times New Roman"/>
            </a:endParaRPr>
          </a:p>
        </p:txBody>
      </p:sp>
      <p:sp>
        <p:nvSpPr>
          <p:cNvPr id="303" name="Shape 303"/>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304" name="Shape 304"/>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Resources</a:t>
            </a:r>
          </a:p>
        </p:txBody>
      </p:sp>
      <p:sp>
        <p:nvSpPr>
          <p:cNvPr id="305" name="Shape 305"/>
          <p:cNvSpPr txBox="1"/>
          <p:nvPr/>
        </p:nvSpPr>
        <p:spPr>
          <a:xfrm>
            <a:off x="6629400" y="381000"/>
            <a:ext cx="2133600" cy="15240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endParaRPr/>
          </a:p>
        </p:txBody>
      </p:sp>
      <p:sp>
        <p:nvSpPr>
          <p:cNvPr id="306" name="Shape 306"/>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u="sng">
                <a:solidFill>
                  <a:schemeClr val="hlink"/>
                </a:solidFill>
                <a:hlinkClick r:id="rId5"/>
              </a:rPr>
              <a:t>Back To Lobby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819400" y="762000"/>
            <a:ext cx="3505200" cy="5334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imelight"/>
              <a:buNone/>
            </a:pPr>
            <a:r>
              <a:rPr lang="en-US" sz="1800" b="1">
                <a:latin typeface="Limelight"/>
                <a:ea typeface="Limelight"/>
                <a:cs typeface="Limelight"/>
                <a:sym typeface="Limelight"/>
              </a:rPr>
              <a:t>Adolf Hitler</a:t>
            </a:r>
          </a:p>
        </p:txBody>
      </p:sp>
      <p:pic>
        <p:nvPicPr>
          <p:cNvPr id="78" name="Shape 78" descr="C:\Users\Cazworks\Desktop\frame-blank.png"/>
          <p:cNvPicPr preferRelativeResize="0"/>
          <p:nvPr/>
        </p:nvPicPr>
        <p:blipFill rotWithShape="1">
          <a:blip r:embed="rId3">
            <a:alphaModFix/>
          </a:blip>
          <a:srcRect/>
          <a:stretch/>
        </p:blipFill>
        <p:spPr>
          <a:xfrm>
            <a:off x="3200400" y="1468437"/>
            <a:ext cx="2885948" cy="2541268"/>
          </a:xfrm>
          <a:prstGeom prst="rect">
            <a:avLst/>
          </a:prstGeom>
          <a:noFill/>
          <a:ln>
            <a:noFill/>
          </a:ln>
        </p:spPr>
      </p:pic>
      <p:pic>
        <p:nvPicPr>
          <p:cNvPr id="79" name="Shape 79" descr="C:\Users\Cazworks\Desktop\blank-frame-left.png"/>
          <p:cNvPicPr preferRelativeResize="0"/>
          <p:nvPr/>
        </p:nvPicPr>
        <p:blipFill rotWithShape="1">
          <a:blip r:embed="rId4">
            <a:alphaModFix/>
          </a:blip>
          <a:srcRect/>
          <a:stretch/>
        </p:blipFill>
        <p:spPr>
          <a:xfrm>
            <a:off x="228600" y="876300"/>
            <a:ext cx="2360783" cy="3725431"/>
          </a:xfrm>
          <a:prstGeom prst="rect">
            <a:avLst/>
          </a:prstGeom>
          <a:noFill/>
          <a:ln>
            <a:noFill/>
          </a:ln>
        </p:spPr>
      </p:pic>
      <p:pic>
        <p:nvPicPr>
          <p:cNvPr id="80" name="Shape 80" descr="C:\Users\Cazworks\Desktop\blank-frame-right.png"/>
          <p:cNvPicPr preferRelativeResize="0"/>
          <p:nvPr/>
        </p:nvPicPr>
        <p:blipFill rotWithShape="1">
          <a:blip r:embed="rId5">
            <a:alphaModFix/>
          </a:blip>
          <a:srcRect/>
          <a:stretch/>
        </p:blipFill>
        <p:spPr>
          <a:xfrm>
            <a:off x="6553200" y="869950"/>
            <a:ext cx="2368715" cy="3738124"/>
          </a:xfrm>
          <a:prstGeom prst="rect">
            <a:avLst/>
          </a:prstGeom>
          <a:noFill/>
          <a:ln>
            <a:noFill/>
          </a:ln>
        </p:spPr>
      </p:pic>
      <p:sp>
        <p:nvSpPr>
          <p:cNvPr id="81" name="Shape 81"/>
          <p:cNvSpPr/>
          <p:nvPr/>
        </p:nvSpPr>
        <p:spPr>
          <a:xfrm>
            <a:off x="390525" y="4906962"/>
            <a:ext cx="1766887" cy="933450"/>
          </a:xfrm>
          <a:prstGeom prst="homePlate">
            <a:avLst>
              <a:gd name="adj" fmla="val 50000"/>
            </a:avLst>
          </a:prstGeom>
          <a:gradFill>
            <a:gsLst>
              <a:gs pos="0">
                <a:schemeClr val="accent2"/>
              </a:gs>
              <a:gs pos="50000">
                <a:srgbClr val="E5B8B7"/>
              </a:gs>
              <a:gs pos="100000">
                <a:schemeClr val="accent2"/>
              </a:gs>
            </a:gsLst>
            <a:lin ang="5400000" scaled="0"/>
          </a:gradFill>
          <a:ln w="25400" cap="flat" cmpd="sng">
            <a:solidFill>
              <a:srgbClr val="632423"/>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600" b="1" i="0" strike="noStrike" cap="none">
                <a:latin typeface="Arial Narrow"/>
                <a:ea typeface="Arial Narrow"/>
                <a:cs typeface="Arial Narrow"/>
                <a:sym typeface="Arial Narrow"/>
                <a:hlinkClick r:id="rId6"/>
              </a:rPr>
              <a:t>Back to Lobby</a:t>
            </a:r>
          </a:p>
        </p:txBody>
      </p:sp>
      <p:sp>
        <p:nvSpPr>
          <p:cNvPr id="82" name="Shape 82"/>
          <p:cNvSpPr/>
          <p:nvPr/>
        </p:nvSpPr>
        <p:spPr>
          <a:xfrm rot="5400000">
            <a:off x="193125" y="1932925"/>
            <a:ext cx="2555100" cy="1598700"/>
          </a:xfrm>
          <a:custGeom>
            <a:avLst/>
            <a:gdLst/>
            <a:ahLst/>
            <a:cxnLst/>
            <a:rect l="0" t="0" r="0" b="0"/>
            <a:pathLst>
              <a:path w="120000" h="120000" extrusionOk="0">
                <a:moveTo>
                  <a:pt x="0" y="120000"/>
                </a:moveTo>
                <a:lnTo>
                  <a:pt x="9760" y="0"/>
                </a:lnTo>
                <a:lnTo>
                  <a:pt x="108422" y="0"/>
                </a:lnTo>
                <a:lnTo>
                  <a:pt x="120000" y="120000"/>
                </a:lnTo>
                <a:close/>
              </a:path>
            </a:pathLst>
          </a:cu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2</a:t>
            </a:r>
          </a:p>
        </p:txBody>
      </p:sp>
      <p:sp>
        <p:nvSpPr>
          <p:cNvPr id="83" name="Shape 83"/>
          <p:cNvSpPr txBox="1"/>
          <p:nvPr/>
        </p:nvSpPr>
        <p:spPr>
          <a:xfrm>
            <a:off x="3581400" y="1828800"/>
            <a:ext cx="2133600" cy="1828800"/>
          </a:xfrm>
          <a:prstGeom prst="rect">
            <a:avLst/>
          </a:pr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3</a:t>
            </a:r>
          </a:p>
        </p:txBody>
      </p:sp>
      <p:sp>
        <p:nvSpPr>
          <p:cNvPr id="84" name="Shape 84"/>
          <p:cNvSpPr/>
          <p:nvPr/>
        </p:nvSpPr>
        <p:spPr>
          <a:xfrm rot="-5550313">
            <a:off x="6395814" y="1957923"/>
            <a:ext cx="2573760" cy="1645876"/>
          </a:xfrm>
          <a:custGeom>
            <a:avLst/>
            <a:gdLst/>
            <a:ahLst/>
            <a:cxnLst/>
            <a:rect l="0" t="0" r="0" b="0"/>
            <a:pathLst>
              <a:path w="120000" h="120000" extrusionOk="0">
                <a:moveTo>
                  <a:pt x="0" y="120000"/>
                </a:moveTo>
                <a:lnTo>
                  <a:pt x="14697" y="0"/>
                </a:lnTo>
                <a:lnTo>
                  <a:pt x="110791" y="0"/>
                </a:lnTo>
                <a:lnTo>
                  <a:pt x="120000" y="120000"/>
                </a:lnTo>
                <a:close/>
              </a:path>
            </a:pathLst>
          </a:custGeom>
          <a:solidFill>
            <a:schemeClr val="dk2"/>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4</a:t>
            </a:r>
          </a:p>
        </p:txBody>
      </p:sp>
      <p:pic>
        <p:nvPicPr>
          <p:cNvPr id="85" name="Shape 85">
            <a:hlinkClick r:id="rId7"/>
          </p:cNvPr>
          <p:cNvPicPr preferRelativeResize="0"/>
          <p:nvPr/>
        </p:nvPicPr>
        <p:blipFill>
          <a:blip r:embed="rId8">
            <a:alphaModFix/>
          </a:blip>
          <a:stretch>
            <a:fillRect/>
          </a:stretch>
        </p:blipFill>
        <p:spPr>
          <a:xfrm>
            <a:off x="3581400" y="1828800"/>
            <a:ext cx="2133600" cy="1828800"/>
          </a:xfrm>
          <a:prstGeom prst="rect">
            <a:avLst/>
          </a:prstGeom>
          <a:noFill/>
          <a:ln>
            <a:noFill/>
          </a:ln>
        </p:spPr>
      </p:pic>
      <p:pic>
        <p:nvPicPr>
          <p:cNvPr id="86" name="Shape 86">
            <a:hlinkClick r:id="rId9"/>
          </p:cNvPr>
          <p:cNvPicPr preferRelativeResize="0"/>
          <p:nvPr/>
        </p:nvPicPr>
        <p:blipFill>
          <a:blip r:embed="rId10">
            <a:alphaModFix/>
          </a:blip>
          <a:stretch>
            <a:fillRect/>
          </a:stretch>
        </p:blipFill>
        <p:spPr>
          <a:xfrm>
            <a:off x="6814983" y="1471455"/>
            <a:ext cx="1735434" cy="2543495"/>
          </a:xfrm>
          <a:prstGeom prst="rect">
            <a:avLst/>
          </a:prstGeom>
          <a:noFill/>
          <a:ln>
            <a:noFill/>
          </a:ln>
        </p:spPr>
      </p:pic>
      <p:pic>
        <p:nvPicPr>
          <p:cNvPr id="87" name="Shape 87">
            <a:hlinkClick r:id="rId11"/>
          </p:cNvPr>
          <p:cNvPicPr preferRelativeResize="0"/>
          <p:nvPr/>
        </p:nvPicPr>
        <p:blipFill>
          <a:blip r:embed="rId12">
            <a:alphaModFix/>
          </a:blip>
          <a:stretch>
            <a:fillRect/>
          </a:stretch>
        </p:blipFill>
        <p:spPr>
          <a:xfrm>
            <a:off x="616713" y="1577075"/>
            <a:ext cx="1865750" cy="240757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819400" y="762000"/>
            <a:ext cx="3505200" cy="5334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imelight"/>
              <a:buNone/>
            </a:pPr>
            <a:r>
              <a:rPr lang="en-US" sz="1800" b="1">
                <a:solidFill>
                  <a:schemeClr val="dk1"/>
                </a:solidFill>
                <a:latin typeface="Limelight"/>
                <a:ea typeface="Limelight"/>
                <a:cs typeface="Limelight"/>
                <a:sym typeface="Limelight"/>
              </a:rPr>
              <a:t>Concentration Camps</a:t>
            </a:r>
          </a:p>
        </p:txBody>
      </p:sp>
      <p:pic>
        <p:nvPicPr>
          <p:cNvPr id="94" name="Shape 94" descr="C:\Users\Cazworks\Desktop\frame-blank.png"/>
          <p:cNvPicPr preferRelativeResize="0"/>
          <p:nvPr/>
        </p:nvPicPr>
        <p:blipFill rotWithShape="1">
          <a:blip r:embed="rId3">
            <a:alphaModFix/>
          </a:blip>
          <a:srcRect/>
          <a:stretch/>
        </p:blipFill>
        <p:spPr>
          <a:xfrm>
            <a:off x="3200400" y="1468437"/>
            <a:ext cx="2885948" cy="2541268"/>
          </a:xfrm>
          <a:prstGeom prst="rect">
            <a:avLst/>
          </a:prstGeom>
          <a:noFill/>
          <a:ln>
            <a:noFill/>
          </a:ln>
        </p:spPr>
      </p:pic>
      <p:pic>
        <p:nvPicPr>
          <p:cNvPr id="95" name="Shape 95" descr="C:\Users\Cazworks\Desktop\blank-frame-left.png"/>
          <p:cNvPicPr preferRelativeResize="0"/>
          <p:nvPr/>
        </p:nvPicPr>
        <p:blipFill rotWithShape="1">
          <a:blip r:embed="rId4">
            <a:alphaModFix/>
          </a:blip>
          <a:srcRect/>
          <a:stretch/>
        </p:blipFill>
        <p:spPr>
          <a:xfrm>
            <a:off x="228600" y="876300"/>
            <a:ext cx="2360783" cy="3725431"/>
          </a:xfrm>
          <a:prstGeom prst="rect">
            <a:avLst/>
          </a:prstGeom>
          <a:noFill/>
          <a:ln>
            <a:noFill/>
          </a:ln>
        </p:spPr>
      </p:pic>
      <p:pic>
        <p:nvPicPr>
          <p:cNvPr id="96" name="Shape 96" descr="C:\Users\Cazworks\Desktop\blank-frame-right.png"/>
          <p:cNvPicPr preferRelativeResize="0"/>
          <p:nvPr/>
        </p:nvPicPr>
        <p:blipFill rotWithShape="1">
          <a:blip r:embed="rId5">
            <a:alphaModFix/>
          </a:blip>
          <a:srcRect/>
          <a:stretch/>
        </p:blipFill>
        <p:spPr>
          <a:xfrm>
            <a:off x="6553200" y="869950"/>
            <a:ext cx="2368715" cy="3738124"/>
          </a:xfrm>
          <a:prstGeom prst="rect">
            <a:avLst/>
          </a:prstGeom>
          <a:noFill/>
          <a:ln>
            <a:noFill/>
          </a:ln>
        </p:spPr>
      </p:pic>
      <p:sp>
        <p:nvSpPr>
          <p:cNvPr id="97" name="Shape 97"/>
          <p:cNvSpPr/>
          <p:nvPr/>
        </p:nvSpPr>
        <p:spPr>
          <a:xfrm>
            <a:off x="390525" y="4906962"/>
            <a:ext cx="1766887" cy="933450"/>
          </a:xfrm>
          <a:prstGeom prst="homePlate">
            <a:avLst>
              <a:gd name="adj" fmla="val 50000"/>
            </a:avLst>
          </a:prstGeom>
          <a:gradFill>
            <a:gsLst>
              <a:gs pos="0">
                <a:schemeClr val="accent2"/>
              </a:gs>
              <a:gs pos="50000">
                <a:srgbClr val="E5B8B7"/>
              </a:gs>
              <a:gs pos="100000">
                <a:schemeClr val="accent2"/>
              </a:gs>
            </a:gsLst>
            <a:lin ang="5400000" scaled="0"/>
          </a:gradFill>
          <a:ln w="25400" cap="flat" cmpd="sng">
            <a:solidFill>
              <a:srgbClr val="632423"/>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600" b="1" i="0" strike="noStrike" cap="none">
                <a:latin typeface="Arial Narrow"/>
                <a:ea typeface="Arial Narrow"/>
                <a:cs typeface="Arial Narrow"/>
                <a:sym typeface="Arial Narrow"/>
                <a:hlinkClick r:id="rId6"/>
              </a:rPr>
              <a:t>Back to Lobby</a:t>
            </a:r>
          </a:p>
        </p:txBody>
      </p:sp>
      <p:sp>
        <p:nvSpPr>
          <p:cNvPr id="98" name="Shape 98"/>
          <p:cNvSpPr txBox="1"/>
          <p:nvPr/>
        </p:nvSpPr>
        <p:spPr>
          <a:xfrm>
            <a:off x="3581400" y="1828800"/>
            <a:ext cx="2133600" cy="1828800"/>
          </a:xfrm>
          <a:prstGeom prst="rect">
            <a:avLst/>
          </a:pr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6</a:t>
            </a:r>
          </a:p>
        </p:txBody>
      </p:sp>
      <p:pic>
        <p:nvPicPr>
          <p:cNvPr id="99" name="Shape 99" descr="Image result for auschwitz">
            <a:hlinkClick r:id="rId7"/>
          </p:cNvPr>
          <p:cNvPicPr preferRelativeResize="0"/>
          <p:nvPr/>
        </p:nvPicPr>
        <p:blipFill>
          <a:blip r:embed="rId8">
            <a:alphaModFix/>
          </a:blip>
          <a:stretch>
            <a:fillRect/>
          </a:stretch>
        </p:blipFill>
        <p:spPr>
          <a:xfrm>
            <a:off x="6598675" y="1597925"/>
            <a:ext cx="2368726" cy="2282201"/>
          </a:xfrm>
          <a:prstGeom prst="rect">
            <a:avLst/>
          </a:prstGeom>
          <a:noFill/>
          <a:ln>
            <a:noFill/>
          </a:ln>
        </p:spPr>
      </p:pic>
      <p:pic>
        <p:nvPicPr>
          <p:cNvPr id="100" name="Shape 100" descr="Image result for concentration camps prisoners">
            <a:hlinkClick r:id="rId9"/>
          </p:cNvPr>
          <p:cNvPicPr preferRelativeResize="0"/>
          <p:nvPr/>
        </p:nvPicPr>
        <p:blipFill>
          <a:blip r:embed="rId10">
            <a:alphaModFix/>
          </a:blip>
          <a:stretch>
            <a:fillRect/>
          </a:stretch>
        </p:blipFill>
        <p:spPr>
          <a:xfrm>
            <a:off x="3504488" y="1778213"/>
            <a:ext cx="2277775" cy="1921601"/>
          </a:xfrm>
          <a:prstGeom prst="rect">
            <a:avLst/>
          </a:prstGeom>
          <a:noFill/>
          <a:ln>
            <a:noFill/>
          </a:ln>
        </p:spPr>
      </p:pic>
      <p:pic>
        <p:nvPicPr>
          <p:cNvPr id="101" name="Shape 101" descr="Image result for gas chambers">
            <a:hlinkClick r:id="rId11"/>
          </p:cNvPr>
          <p:cNvPicPr preferRelativeResize="0"/>
          <p:nvPr/>
        </p:nvPicPr>
        <p:blipFill>
          <a:blip r:embed="rId12">
            <a:alphaModFix/>
          </a:blip>
          <a:stretch>
            <a:fillRect/>
          </a:stretch>
        </p:blipFill>
        <p:spPr>
          <a:xfrm>
            <a:off x="165625" y="1824625"/>
            <a:ext cx="2567925" cy="18288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2819400" y="762000"/>
            <a:ext cx="3505200" cy="5334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imelight"/>
              <a:buNone/>
            </a:pPr>
            <a:r>
              <a:rPr lang="en-US" sz="1800" b="1">
                <a:solidFill>
                  <a:schemeClr val="dk1"/>
                </a:solidFill>
                <a:latin typeface="Limelight"/>
                <a:ea typeface="Limelight"/>
                <a:cs typeface="Limelight"/>
                <a:sym typeface="Limelight"/>
              </a:rPr>
              <a:t>The Victims</a:t>
            </a:r>
          </a:p>
        </p:txBody>
      </p:sp>
      <p:pic>
        <p:nvPicPr>
          <p:cNvPr id="108" name="Shape 108" descr="C:\Users\Cazworks\Desktop\frame-blank.png"/>
          <p:cNvPicPr preferRelativeResize="0"/>
          <p:nvPr/>
        </p:nvPicPr>
        <p:blipFill rotWithShape="1">
          <a:blip r:embed="rId3">
            <a:alphaModFix/>
          </a:blip>
          <a:srcRect/>
          <a:stretch/>
        </p:blipFill>
        <p:spPr>
          <a:xfrm>
            <a:off x="3200400" y="1468437"/>
            <a:ext cx="2885948" cy="2541268"/>
          </a:xfrm>
          <a:prstGeom prst="rect">
            <a:avLst/>
          </a:prstGeom>
          <a:noFill/>
          <a:ln>
            <a:noFill/>
          </a:ln>
        </p:spPr>
      </p:pic>
      <p:pic>
        <p:nvPicPr>
          <p:cNvPr id="109" name="Shape 109" descr="C:\Users\Cazworks\Desktop\blank-frame-left.png"/>
          <p:cNvPicPr preferRelativeResize="0"/>
          <p:nvPr/>
        </p:nvPicPr>
        <p:blipFill rotWithShape="1">
          <a:blip r:embed="rId4">
            <a:alphaModFix/>
          </a:blip>
          <a:srcRect/>
          <a:stretch/>
        </p:blipFill>
        <p:spPr>
          <a:xfrm>
            <a:off x="228600" y="876300"/>
            <a:ext cx="2360783" cy="3725431"/>
          </a:xfrm>
          <a:prstGeom prst="rect">
            <a:avLst/>
          </a:prstGeom>
          <a:noFill/>
          <a:ln>
            <a:noFill/>
          </a:ln>
        </p:spPr>
      </p:pic>
      <p:pic>
        <p:nvPicPr>
          <p:cNvPr id="110" name="Shape 110" descr="C:\Users\Cazworks\Desktop\blank-frame-right.png"/>
          <p:cNvPicPr preferRelativeResize="0"/>
          <p:nvPr/>
        </p:nvPicPr>
        <p:blipFill rotWithShape="1">
          <a:blip r:embed="rId5">
            <a:alphaModFix/>
          </a:blip>
          <a:srcRect/>
          <a:stretch/>
        </p:blipFill>
        <p:spPr>
          <a:xfrm>
            <a:off x="6553200" y="869950"/>
            <a:ext cx="2368715" cy="3738124"/>
          </a:xfrm>
          <a:prstGeom prst="rect">
            <a:avLst/>
          </a:prstGeom>
          <a:noFill/>
          <a:ln>
            <a:noFill/>
          </a:ln>
        </p:spPr>
      </p:pic>
      <p:sp>
        <p:nvSpPr>
          <p:cNvPr id="111" name="Shape 111"/>
          <p:cNvSpPr/>
          <p:nvPr/>
        </p:nvSpPr>
        <p:spPr>
          <a:xfrm>
            <a:off x="390525" y="4906962"/>
            <a:ext cx="1766887" cy="933450"/>
          </a:xfrm>
          <a:prstGeom prst="homePlate">
            <a:avLst>
              <a:gd name="adj" fmla="val 50000"/>
            </a:avLst>
          </a:prstGeom>
          <a:gradFill>
            <a:gsLst>
              <a:gs pos="0">
                <a:schemeClr val="accent2"/>
              </a:gs>
              <a:gs pos="50000">
                <a:srgbClr val="E5B8B7"/>
              </a:gs>
              <a:gs pos="100000">
                <a:schemeClr val="accent2"/>
              </a:gs>
            </a:gsLst>
            <a:lin ang="5400000" scaled="0"/>
          </a:gradFill>
          <a:ln w="25400" cap="flat" cmpd="sng">
            <a:solidFill>
              <a:srgbClr val="632423"/>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600" b="1" i="0" strike="noStrike" cap="none">
                <a:solidFill>
                  <a:schemeClr val="dk1"/>
                </a:solidFill>
                <a:latin typeface="Arial Narrow"/>
                <a:ea typeface="Arial Narrow"/>
                <a:cs typeface="Arial Narrow"/>
                <a:sym typeface="Arial Narrow"/>
                <a:hlinkClick r:id="rId6"/>
              </a:rPr>
              <a:t>Back to Lobby</a:t>
            </a:r>
          </a:p>
        </p:txBody>
      </p:sp>
      <p:sp>
        <p:nvSpPr>
          <p:cNvPr id="112" name="Shape 112"/>
          <p:cNvSpPr/>
          <p:nvPr/>
        </p:nvSpPr>
        <p:spPr>
          <a:xfrm rot="5400000">
            <a:off x="161675" y="1916125"/>
            <a:ext cx="2538900" cy="1645800"/>
          </a:xfrm>
          <a:custGeom>
            <a:avLst/>
            <a:gdLst/>
            <a:ahLst/>
            <a:cxnLst/>
            <a:rect l="0" t="0" r="0" b="0"/>
            <a:pathLst>
              <a:path w="120000" h="120000" extrusionOk="0">
                <a:moveTo>
                  <a:pt x="0" y="120000"/>
                </a:moveTo>
                <a:lnTo>
                  <a:pt x="12142" y="0"/>
                </a:lnTo>
                <a:lnTo>
                  <a:pt x="109269" y="0"/>
                </a:lnTo>
                <a:lnTo>
                  <a:pt x="120000" y="120000"/>
                </a:lnTo>
                <a:close/>
              </a:path>
            </a:pathLst>
          </a:cu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8</a:t>
            </a:r>
          </a:p>
        </p:txBody>
      </p:sp>
      <p:sp>
        <p:nvSpPr>
          <p:cNvPr id="113" name="Shape 113"/>
          <p:cNvSpPr txBox="1"/>
          <p:nvPr/>
        </p:nvSpPr>
        <p:spPr>
          <a:xfrm>
            <a:off x="3581400" y="1828800"/>
            <a:ext cx="2133600" cy="1828800"/>
          </a:xfrm>
          <a:prstGeom prst="rect">
            <a:avLst/>
          </a:pr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9</a:t>
            </a:r>
          </a:p>
        </p:txBody>
      </p:sp>
      <p:sp>
        <p:nvSpPr>
          <p:cNvPr id="114" name="Shape 114"/>
          <p:cNvSpPr/>
          <p:nvPr/>
        </p:nvSpPr>
        <p:spPr>
          <a:xfrm rot="-5400000">
            <a:off x="6410400" y="1902325"/>
            <a:ext cx="2509800" cy="1614600"/>
          </a:xfrm>
          <a:custGeom>
            <a:avLst/>
            <a:gdLst/>
            <a:ahLst/>
            <a:cxnLst/>
            <a:rect l="0" t="0" r="0" b="0"/>
            <a:pathLst>
              <a:path w="120000" h="120000" extrusionOk="0">
                <a:moveTo>
                  <a:pt x="0" y="120000"/>
                </a:moveTo>
                <a:lnTo>
                  <a:pt x="5300" y="0"/>
                </a:lnTo>
                <a:lnTo>
                  <a:pt x="109192" y="0"/>
                </a:lnTo>
                <a:lnTo>
                  <a:pt x="120000" y="120000"/>
                </a:lnTo>
                <a:close/>
              </a:path>
            </a:pathLst>
          </a:custGeom>
          <a:solidFill>
            <a:schemeClr val="dk2"/>
          </a:solidFill>
          <a:ln w="9525" cap="flat" cmpd="sng">
            <a:solidFill>
              <a:schemeClr val="dk1"/>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10</a:t>
            </a:r>
          </a:p>
        </p:txBody>
      </p:sp>
      <p:pic>
        <p:nvPicPr>
          <p:cNvPr id="115" name="Shape 115">
            <a:hlinkClick r:id="rId7"/>
          </p:cNvPr>
          <p:cNvPicPr preferRelativeResize="0"/>
          <p:nvPr/>
        </p:nvPicPr>
        <p:blipFill>
          <a:blip r:embed="rId8">
            <a:alphaModFix/>
          </a:blip>
          <a:stretch>
            <a:fillRect/>
          </a:stretch>
        </p:blipFill>
        <p:spPr>
          <a:xfrm>
            <a:off x="390524" y="1454725"/>
            <a:ext cx="1982501" cy="2509800"/>
          </a:xfrm>
          <a:prstGeom prst="rect">
            <a:avLst/>
          </a:prstGeom>
          <a:noFill/>
          <a:ln>
            <a:noFill/>
          </a:ln>
        </p:spPr>
      </p:pic>
      <p:pic>
        <p:nvPicPr>
          <p:cNvPr id="116" name="Shape 116">
            <a:hlinkClick r:id="rId9"/>
          </p:cNvPr>
          <p:cNvPicPr preferRelativeResize="0"/>
          <p:nvPr/>
        </p:nvPicPr>
        <p:blipFill>
          <a:blip r:embed="rId10">
            <a:alphaModFix/>
          </a:blip>
          <a:stretch>
            <a:fillRect/>
          </a:stretch>
        </p:blipFill>
        <p:spPr>
          <a:xfrm>
            <a:off x="6746313" y="1504250"/>
            <a:ext cx="1982500" cy="2509800"/>
          </a:xfrm>
          <a:prstGeom prst="rect">
            <a:avLst/>
          </a:prstGeom>
          <a:noFill/>
          <a:ln>
            <a:noFill/>
          </a:ln>
        </p:spPr>
      </p:pic>
      <p:pic>
        <p:nvPicPr>
          <p:cNvPr id="117" name="Shape 117">
            <a:hlinkClick r:id="rId11"/>
          </p:cNvPr>
          <p:cNvPicPr preferRelativeResize="0"/>
          <p:nvPr/>
        </p:nvPicPr>
        <p:blipFill>
          <a:blip r:embed="rId12">
            <a:alphaModFix/>
          </a:blip>
          <a:stretch>
            <a:fillRect/>
          </a:stretch>
        </p:blipFill>
        <p:spPr>
          <a:xfrm>
            <a:off x="3477224" y="1790462"/>
            <a:ext cx="2381250" cy="1838325"/>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2819400" y="762000"/>
            <a:ext cx="3505200" cy="533400"/>
          </a:xfrm>
          <a:prstGeom prst="rect">
            <a:avLst/>
          </a:prstGeom>
          <a:solidFill>
            <a:srgbClr val="FFFFFF"/>
          </a:solidFill>
          <a:ln w="9525" cap="flat" cmpd="sng">
            <a:solidFill>
              <a:srgbClr val="000000"/>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Limelight"/>
              <a:buNone/>
            </a:pPr>
            <a:r>
              <a:rPr lang="en-US" sz="1800" b="1">
                <a:solidFill>
                  <a:schemeClr val="dk1"/>
                </a:solidFill>
                <a:latin typeface="Limelight"/>
                <a:ea typeface="Limelight"/>
                <a:cs typeface="Limelight"/>
                <a:sym typeface="Limelight"/>
              </a:rPr>
              <a:t>The Survivors</a:t>
            </a:r>
          </a:p>
        </p:txBody>
      </p:sp>
      <p:pic>
        <p:nvPicPr>
          <p:cNvPr id="124" name="Shape 124" descr="C:\Users\Cazworks\Desktop\frame-blank.png"/>
          <p:cNvPicPr preferRelativeResize="0"/>
          <p:nvPr/>
        </p:nvPicPr>
        <p:blipFill rotWithShape="1">
          <a:blip r:embed="rId3">
            <a:alphaModFix/>
          </a:blip>
          <a:srcRect/>
          <a:stretch/>
        </p:blipFill>
        <p:spPr>
          <a:xfrm>
            <a:off x="3200400" y="1468437"/>
            <a:ext cx="2885948" cy="2541268"/>
          </a:xfrm>
          <a:prstGeom prst="rect">
            <a:avLst/>
          </a:prstGeom>
          <a:noFill/>
          <a:ln>
            <a:noFill/>
          </a:ln>
        </p:spPr>
      </p:pic>
      <p:pic>
        <p:nvPicPr>
          <p:cNvPr id="125" name="Shape 125" descr="C:\Users\Cazworks\Desktop\blank-frame-left.png"/>
          <p:cNvPicPr preferRelativeResize="0"/>
          <p:nvPr/>
        </p:nvPicPr>
        <p:blipFill rotWithShape="1">
          <a:blip r:embed="rId4">
            <a:alphaModFix/>
          </a:blip>
          <a:srcRect/>
          <a:stretch/>
        </p:blipFill>
        <p:spPr>
          <a:xfrm>
            <a:off x="228600" y="876300"/>
            <a:ext cx="2360783" cy="3725431"/>
          </a:xfrm>
          <a:prstGeom prst="rect">
            <a:avLst/>
          </a:prstGeom>
          <a:noFill/>
          <a:ln>
            <a:noFill/>
          </a:ln>
        </p:spPr>
      </p:pic>
      <p:pic>
        <p:nvPicPr>
          <p:cNvPr id="126" name="Shape 126" descr="C:\Users\Cazworks\Desktop\blank-frame-right.png"/>
          <p:cNvPicPr preferRelativeResize="0"/>
          <p:nvPr/>
        </p:nvPicPr>
        <p:blipFill rotWithShape="1">
          <a:blip r:embed="rId5">
            <a:alphaModFix/>
          </a:blip>
          <a:srcRect/>
          <a:stretch/>
        </p:blipFill>
        <p:spPr>
          <a:xfrm>
            <a:off x="6553200" y="869950"/>
            <a:ext cx="2368715" cy="3738124"/>
          </a:xfrm>
          <a:prstGeom prst="rect">
            <a:avLst/>
          </a:prstGeom>
          <a:noFill/>
          <a:ln>
            <a:noFill/>
          </a:ln>
        </p:spPr>
      </p:pic>
      <p:sp>
        <p:nvSpPr>
          <p:cNvPr id="127" name="Shape 127"/>
          <p:cNvSpPr/>
          <p:nvPr/>
        </p:nvSpPr>
        <p:spPr>
          <a:xfrm>
            <a:off x="390525" y="4906962"/>
            <a:ext cx="1766887" cy="933450"/>
          </a:xfrm>
          <a:prstGeom prst="homePlate">
            <a:avLst>
              <a:gd name="adj" fmla="val 50000"/>
            </a:avLst>
          </a:prstGeom>
          <a:gradFill>
            <a:gsLst>
              <a:gs pos="0">
                <a:schemeClr val="accent2"/>
              </a:gs>
              <a:gs pos="50000">
                <a:srgbClr val="E5B8B7"/>
              </a:gs>
              <a:gs pos="100000">
                <a:schemeClr val="accent2"/>
              </a:gs>
            </a:gsLst>
            <a:lin ang="5400000" scaled="0"/>
          </a:gradFill>
          <a:ln w="25400" cap="flat" cmpd="sng">
            <a:solidFill>
              <a:srgbClr val="632423"/>
            </a:solidFill>
            <a:prstDash val="solid"/>
            <a:round/>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Narrow"/>
              <a:buNone/>
            </a:pPr>
            <a:r>
              <a:rPr lang="en-US" sz="1600" b="1" i="0" strike="noStrike" cap="none">
                <a:latin typeface="Arial Narrow"/>
                <a:ea typeface="Arial Narrow"/>
                <a:cs typeface="Arial Narrow"/>
                <a:sym typeface="Arial Narrow"/>
                <a:hlinkClick r:id="rId6"/>
              </a:rPr>
              <a:t>Back to Lobby</a:t>
            </a:r>
          </a:p>
        </p:txBody>
      </p:sp>
      <p:sp>
        <p:nvSpPr>
          <p:cNvPr id="128" name="Shape 128">
            <a:hlinkClick r:id="rId7"/>
          </p:cNvPr>
          <p:cNvSpPr txBox="1"/>
          <p:nvPr/>
        </p:nvSpPr>
        <p:spPr>
          <a:xfrm>
            <a:off x="3581400" y="1828800"/>
            <a:ext cx="2133600" cy="1828800"/>
          </a:xfrm>
          <a:prstGeom prst="rect">
            <a:avLst/>
          </a:prstGeom>
          <a:solidFill>
            <a:schemeClr val="dk2"/>
          </a:solidFill>
          <a:ln>
            <a:noFill/>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Artifact 12</a:t>
            </a:r>
          </a:p>
        </p:txBody>
      </p:sp>
      <p:sp>
        <p:nvSpPr>
          <p:cNvPr id="129" name="Shape 129" descr="Never forget https://candlesholocaustmuseum.org/  Check out more awesome videos at BuzzFeedVideo! https://bit.ly/YTbuzzfeedvideo https://bit.ly/YTbuzzfeedblue1 https://bit.ly/YTbuzzfeedviolet  GET MORE BUZZFEED: https://www.buzzfeed.com https://www.buzzfeed.com/videos https://www.youtube.com/buzzfeedvideo https://www.youtube.com/boldly https://www.youtube.com/buzzfeedblue https://www.youtube.com/buzzfeedviolet https://www.youtube.com/perolike https://www.youtube.com/ladylike  BuzzFeedVideo BuzzFeed Motion Picture’s flagship channel. Sometimes funny, sometimes serious, always shareable. New videos posted daily!  Credits: https://www.buzzfeed.com/bfmp/videos/25990  MUSIC End Of Life_FullMix Licensed via Warner Chappell Production Music Inc. Lonely Eyes_FullMix Licensed via Warner Chappell Production Music Inc. Lost Chaos_Full Licensed via Warner Chappell Production Music Inc. Epilog_fullmix Licensed via Warner Chappell Production Music Inc. Neopad_Main Licensed via Warner Chappell Production Music Inc. Neutral Pianospace_alt2 Licensed via Warner Chappell Production Music Inc. Chronos_alt2 Licensed via Warner Chappell Production Music Inc. Sensory Perception_fullmix Licensed via Warner Chappell Production Music Inc. Crystal Math_alt Licensed via Warner Chappell Production Music Inc. Pictures Of An Imperfect World Piano Collage_fullmix Licensed via Warner Chappell Production Music Inc. Structure Part 12 Dark Remix_fullmix Licensed via Warner Chappell Production Music Inc. Broken By Nature Part 2 Licensed via Warner Chappell Production Music Inc. Between Two Breaths_fullmix Licensed via Warner Chappell Production Music Inc. Bamboo Piano Licensed via Warner Chappell Production Music Inc.  STILLS Malignant Bladder Tumor, X-Ray BSIP/Getty Images Kidney, X-Ray BSIP/Getty Images The 71st Anniversary of the Camp Liberation of Auschwitz NurPhoto/Getty Images 72nd Anniversary of the liberation of Auschwitz Anadolu Agency/Getty Images Eva Mozes Kor, (who along with her twin) was the subject of experiments by Dr. Joseph Mengele durin Gary Friedman/Getty Images Josef Mengele, Nazi Camp Doctor Bettmann/Getty Images Child Survivors Of Auschwitz Galerie Bilderwelt /Getty Images Medium shot electric fence and lamppost at Birkenau Concentration Camp w/sunset in background / Auschwitz, Poland Alberto Jose Doctorovich/Getty Images CU Gas room as seen through peephole, Oswiecim (Auschwitz), Poland Footage of the World/Getty Images Memorial and Museum Auschwitz-Birkenau NurPhoto /Getty Images Anniversary of the Liberation of Auschwitz-Birkenau NurPhoto/Getty Images 1/27/1945 B/W MONTAGE Liberation of prisoners in Auschwitz concentration camp, Jews in barracks, dead prisoners and used clothing, children being liberated / Auschwitz, Poland The Netherlands Institute for Sound and Vision/Getty Images Auschwitz Camp Liberation Anniversary NurPhoto/Getty Images March of the Living in Auschwitz Birkenau concentration camp Anadolu Agency/Getty Images Auschwitz Concentration Camp Wojtek Laski /Getty Images International Holocaust Memorial Day Dave Thompson - PA Images/Getty Images Doctor Hintermayer Identified as Nazi War Criminal, Dachau Trials, 1945 Hulton Deutsch/Getty Images Simple Digital Camera Detects Cancer Cells Barcroft /Getty Images Boy Genitourinary Tract BSIP/Getty Images Laboratory Research Work Germany 1936 Heritage Images/Getty Images Nazi Post-Mortem Laski Diffusion/Getty Images A doctor is giving a patient an injection in the arm Ulrich Baumgarten /Getty Images Visit to Auschwitz-Birkenau State Museum NurPhoto /Getty Images SS officers in front of a building at an SS retreat, outside of Auschwitz Universal History Archive /Getty Images Germany, Third Reich - concentration camps 1939-45 Children in Auschwitz who were victims of experiments by Joseph Mengele beginning of the 1940ies ullstein bild/Getty Images Angel Of Death Hulton Archive /Getty Images 1945 MONTAGE Faces of detainees staring through barbed wire fence / Auschwitz, Germany Archive Films/Getty Images Hungarian Jews Galerie Bilderwelt/Getty Images Auschwitz, poland, train loa" title="I Survived The Holocaust Twin Experiments">
            <a:hlinkClick r:id="rId8"/>
          </p:cNvPr>
          <p:cNvSpPr/>
          <p:nvPr/>
        </p:nvSpPr>
        <p:spPr>
          <a:xfrm>
            <a:off x="3581400" y="2076425"/>
            <a:ext cx="2133600" cy="1325175"/>
          </a:xfrm>
          <a:prstGeom prst="rect">
            <a:avLst/>
          </a:prstGeom>
          <a:blipFill>
            <a:blip r:embed="rId9">
              <a:alphaModFix/>
            </a:blip>
            <a:stretch>
              <a:fillRect/>
            </a:stretch>
          </a:blipFill>
          <a:ln>
            <a:noFill/>
          </a:ln>
        </p:spPr>
      </p:sp>
      <p:pic>
        <p:nvPicPr>
          <p:cNvPr id="130" name="Shape 130">
            <a:hlinkClick r:id="rId10"/>
          </p:cNvPr>
          <p:cNvPicPr preferRelativeResize="0"/>
          <p:nvPr/>
        </p:nvPicPr>
        <p:blipFill>
          <a:blip r:embed="rId11">
            <a:alphaModFix/>
          </a:blip>
          <a:stretch>
            <a:fillRect/>
          </a:stretch>
        </p:blipFill>
        <p:spPr>
          <a:xfrm>
            <a:off x="608876" y="1613396"/>
            <a:ext cx="1600200" cy="2251229"/>
          </a:xfrm>
          <a:prstGeom prst="rect">
            <a:avLst/>
          </a:prstGeom>
          <a:noFill/>
          <a:ln>
            <a:noFill/>
          </a:ln>
        </p:spPr>
      </p:pic>
      <p:pic>
        <p:nvPicPr>
          <p:cNvPr id="131" name="Shape 131">
            <a:hlinkClick r:id="rId12"/>
          </p:cNvPr>
          <p:cNvPicPr preferRelativeResize="0"/>
          <p:nvPr/>
        </p:nvPicPr>
        <p:blipFill>
          <a:blip r:embed="rId13">
            <a:alphaModFix/>
          </a:blip>
          <a:stretch>
            <a:fillRect/>
          </a:stretch>
        </p:blipFill>
        <p:spPr>
          <a:xfrm>
            <a:off x="6456324" y="1824613"/>
            <a:ext cx="2562477" cy="18288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Shape 136"/>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37" name="Shape 137"/>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38" name="Shape 138"/>
          <p:cNvSpPr txBox="1"/>
          <p:nvPr/>
        </p:nvSpPr>
        <p:spPr>
          <a:xfrm>
            <a:off x="609600" y="2250663"/>
            <a:ext cx="8010300" cy="3682500"/>
          </a:xfrm>
          <a:prstGeom prst="rect">
            <a:avLst/>
          </a:prstGeom>
          <a:noFill/>
          <a:ln>
            <a:noFill/>
          </a:ln>
        </p:spPr>
        <p:txBody>
          <a:bodyPr wrap="square" lIns="91425" tIns="45700" rIns="91425" bIns="45700" anchor="ctr" anchorCtr="0">
            <a:noAutofit/>
          </a:bodyPr>
          <a:lstStyle/>
          <a:p>
            <a:pPr lvl="0" indent="457200" rtl="0">
              <a:lnSpc>
                <a:spcPct val="115000"/>
              </a:lnSpc>
              <a:spcBef>
                <a:spcPts val="0"/>
              </a:spcBef>
              <a:spcAft>
                <a:spcPts val="2200"/>
              </a:spcAft>
              <a:buNone/>
            </a:pPr>
            <a:endParaRPr sz="1600">
              <a:solidFill>
                <a:srgbClr val="F3F3F3"/>
              </a:solidFill>
            </a:endParaRPr>
          </a:p>
          <a:p>
            <a:pPr lvl="0" indent="457200" rtl="0">
              <a:lnSpc>
                <a:spcPct val="115000"/>
              </a:lnSpc>
              <a:spcBef>
                <a:spcPts val="0"/>
              </a:spcBef>
              <a:spcAft>
                <a:spcPts val="2200"/>
              </a:spcAft>
              <a:buNone/>
            </a:pPr>
            <a:endParaRPr sz="1600">
              <a:solidFill>
                <a:srgbClr val="F3F3F3"/>
              </a:solidFill>
            </a:endParaRPr>
          </a:p>
          <a:p>
            <a:pPr lvl="0" indent="457200" rtl="0">
              <a:lnSpc>
                <a:spcPct val="115000"/>
              </a:lnSpc>
              <a:spcBef>
                <a:spcPts val="0"/>
              </a:spcBef>
              <a:spcAft>
                <a:spcPts val="2200"/>
              </a:spcAft>
              <a:buNone/>
            </a:pPr>
            <a:r>
              <a:rPr lang="en-US" sz="1600">
                <a:solidFill>
                  <a:srgbClr val="F3F3F3"/>
                </a:solidFill>
              </a:rPr>
              <a:t>Hitler was born on April 20th, 1889 in Braunau am Inn Austria. In, 1898 the Hitler family moved to Linz, Austria’s capital. Hitler wanted to pursue a career as an Artist, His Father wouldn’t let him and forced him to go into civil service. After his father’s death, Hitler asked his mother who was dying from breast cancer if he could live his dream as an artist in 1907. He took the entrance exam to Vienna Academy of the Arts but failed. After his mother’s death in late 1907 he moved to Vienna in hopes of gaining acceptance into the Arts Academy.Hitler lived in Vienna until May 1913 with a middle class family with few contacts with jewish people. Hitler inherited money from his parents as relatives offered to take him in but he turned them down and lived in countless homeless shelters and started a career in civil service. Once the money started to dry up he depended partly on the Jews that he had personal and business relationships with for his living</a:t>
            </a:r>
            <a:r>
              <a:rPr lang="en-US" sz="1600">
                <a:solidFill>
                  <a:srgbClr val="FFFFFF"/>
                </a:solidFill>
                <a:latin typeface="Georgia"/>
                <a:ea typeface="Georgia"/>
                <a:cs typeface="Georgia"/>
                <a:sym typeface="Georgia"/>
              </a:rPr>
              <a:t>. </a:t>
            </a:r>
          </a:p>
          <a:p>
            <a:pPr lvl="0" rtl="0">
              <a:lnSpc>
                <a:spcPct val="163636"/>
              </a:lnSpc>
              <a:spcBef>
                <a:spcPts val="0"/>
              </a:spcBef>
              <a:spcAft>
                <a:spcPts val="2200"/>
              </a:spcAft>
              <a:buNone/>
            </a:pPr>
            <a:endParaRPr>
              <a:solidFill>
                <a:srgbClr val="F3F3F3"/>
              </a:solidFill>
            </a:endParaRPr>
          </a:p>
        </p:txBody>
      </p:sp>
      <p:sp>
        <p:nvSpPr>
          <p:cNvPr id="139" name="Shape 139"/>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40" name="Shape 140"/>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3F3F3"/>
                </a:solidFill>
                <a:latin typeface="Calibri"/>
                <a:ea typeface="Calibri"/>
                <a:cs typeface="Calibri"/>
                <a:sym typeface="Calibri"/>
              </a:rPr>
              <a:t>Hitler Before the War</a:t>
            </a:r>
          </a:p>
        </p:txBody>
      </p:sp>
      <p:sp>
        <p:nvSpPr>
          <p:cNvPr id="141" name="Shape 141"/>
          <p:cNvSpPr txBox="1"/>
          <p:nvPr/>
        </p:nvSpPr>
        <p:spPr>
          <a:xfrm>
            <a:off x="6903875" y="46200"/>
            <a:ext cx="1584600" cy="18588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rgbClr val="F3F3F3"/>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rgbClr val="F3F3F3"/>
                </a:solidFill>
                <a:latin typeface="Arial"/>
                <a:ea typeface="Arial"/>
                <a:cs typeface="Arial"/>
                <a:sym typeface="Arial"/>
              </a:rPr>
              <a:t>Picture Here</a:t>
            </a:r>
          </a:p>
        </p:txBody>
      </p:sp>
      <p:sp>
        <p:nvSpPr>
          <p:cNvPr id="142" name="Shape 142"/>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solidFill>
                  <a:schemeClr val="dk1"/>
                </a:solidFill>
                <a:latin typeface="Arial"/>
                <a:ea typeface="Arial"/>
                <a:cs typeface="Arial"/>
                <a:sym typeface="Arial"/>
                <a:hlinkClick r:id="rId3"/>
              </a:rPr>
              <a:t>Back to Room 1</a:t>
            </a:r>
          </a:p>
        </p:txBody>
      </p:sp>
      <p:pic>
        <p:nvPicPr>
          <p:cNvPr id="143" name="Shape 143"/>
          <p:cNvPicPr preferRelativeResize="0"/>
          <p:nvPr/>
        </p:nvPicPr>
        <p:blipFill>
          <a:blip r:embed="rId4">
            <a:alphaModFix/>
          </a:blip>
          <a:stretch>
            <a:fillRect/>
          </a:stretch>
        </p:blipFill>
        <p:spPr>
          <a:xfrm>
            <a:off x="6903875" y="80575"/>
            <a:ext cx="1584625" cy="1824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Shape 148"/>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49" name="Shape 149"/>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50" name="Shape 150"/>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R="0" lvl="0" indent="457200" algn="l" rtl="0">
              <a:lnSpc>
                <a:spcPct val="115000"/>
              </a:lnSpc>
              <a:spcBef>
                <a:spcPts val="900"/>
              </a:spcBef>
              <a:spcAft>
                <a:spcPts val="0"/>
              </a:spcAft>
              <a:buNone/>
            </a:pPr>
            <a:r>
              <a:rPr lang="en-US" sz="1800">
                <a:solidFill>
                  <a:srgbClr val="FFFFFF"/>
                </a:solidFill>
              </a:rPr>
              <a:t>Hitler came into power in 1933 and immediately started to make preparations for wars. The short term plan was weapons for western power as the long term focused on weapons for the U.S. </a:t>
            </a:r>
          </a:p>
          <a:p>
            <a:pPr marR="0" lvl="0" indent="457200" algn="l" rtl="0">
              <a:lnSpc>
                <a:spcPct val="115000"/>
              </a:lnSpc>
              <a:spcBef>
                <a:spcPts val="900"/>
              </a:spcBef>
              <a:spcAft>
                <a:spcPts val="0"/>
              </a:spcAft>
              <a:buNone/>
            </a:pPr>
            <a:r>
              <a:rPr lang="en-US" sz="1800">
                <a:solidFill>
                  <a:srgbClr val="FFFFFF"/>
                </a:solidFill>
              </a:rPr>
              <a:t>War with France and Britain were first. Hitler couldn't get Poland to join so he destroyed that country first. Hitler took over Norway and their Navy’s access to the North Arctic in April 1940. by June 1940 He had conquered France and started moving south. It was then that Hitler started plans for war with the US and Soviet Union. The German Invasion of the S.U. began June 22 1941. Hitler wanted Japan to join in on the war with Britain and in return Hitler would help Japan in the war with the U.S. Hitler declared war on the US in December of 1941.</a:t>
            </a:r>
          </a:p>
        </p:txBody>
      </p:sp>
      <p:sp>
        <p:nvSpPr>
          <p:cNvPr id="151" name="Shape 151"/>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52" name="Shape 152"/>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Hitler During the War</a:t>
            </a:r>
          </a:p>
        </p:txBody>
      </p:sp>
      <p:sp>
        <p:nvSpPr>
          <p:cNvPr id="153" name="Shape 153"/>
          <p:cNvSpPr txBox="1"/>
          <p:nvPr/>
        </p:nvSpPr>
        <p:spPr>
          <a:xfrm>
            <a:off x="6819800" y="101400"/>
            <a:ext cx="1752600" cy="18762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rgbClr val="F3F3F3"/>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rgbClr val="F3F3F3"/>
                </a:solidFill>
                <a:latin typeface="Arial"/>
                <a:ea typeface="Arial"/>
                <a:cs typeface="Arial"/>
                <a:sym typeface="Arial"/>
              </a:rPr>
              <a:t>Picture Here</a:t>
            </a:r>
          </a:p>
        </p:txBody>
      </p:sp>
      <p:sp>
        <p:nvSpPr>
          <p:cNvPr id="154" name="Shape 154"/>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1</a:t>
            </a:r>
          </a:p>
        </p:txBody>
      </p:sp>
      <p:pic>
        <p:nvPicPr>
          <p:cNvPr id="155" name="Shape 155"/>
          <p:cNvPicPr preferRelativeResize="0"/>
          <p:nvPr/>
        </p:nvPicPr>
        <p:blipFill>
          <a:blip r:embed="rId4">
            <a:alphaModFix/>
          </a:blip>
          <a:stretch>
            <a:fillRect/>
          </a:stretch>
        </p:blipFill>
        <p:spPr>
          <a:xfrm>
            <a:off x="6819900" y="161725"/>
            <a:ext cx="1752600" cy="17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p:nvPr/>
        </p:nvSpPr>
        <p:spPr>
          <a:xfrm>
            <a:off x="0" y="0"/>
            <a:ext cx="9144000" cy="6858000"/>
          </a:xfrm>
          <a:prstGeom prst="rect">
            <a:avLst/>
          </a:prstGeom>
          <a:solidFill>
            <a:schemeClr val="accent1"/>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61" name="Shape 161"/>
          <p:cNvSpPr/>
          <p:nvPr/>
        </p:nvSpPr>
        <p:spPr>
          <a:xfrm>
            <a:off x="381000" y="2057400"/>
            <a:ext cx="8382000" cy="40386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62" name="Shape 162"/>
          <p:cNvSpPr txBox="1"/>
          <p:nvPr/>
        </p:nvSpPr>
        <p:spPr>
          <a:xfrm>
            <a:off x="914400" y="2286000"/>
            <a:ext cx="7391400" cy="3663950"/>
          </a:xfrm>
          <a:prstGeom prst="rect">
            <a:avLst/>
          </a:prstGeom>
          <a:noFill/>
          <a:ln>
            <a:noFill/>
          </a:ln>
        </p:spPr>
        <p:txBody>
          <a:bodyPr wrap="square" lIns="91425" tIns="45700" rIns="91425" bIns="45700" anchor="t" anchorCtr="0">
            <a:noAutofit/>
          </a:bodyPr>
          <a:lstStyle/>
          <a:p>
            <a:pPr marR="0" lvl="0" indent="457200" algn="l" rtl="0">
              <a:lnSpc>
                <a:spcPct val="115000"/>
              </a:lnSpc>
              <a:spcBef>
                <a:spcPts val="900"/>
              </a:spcBef>
              <a:spcAft>
                <a:spcPts val="0"/>
              </a:spcAft>
              <a:buNone/>
            </a:pPr>
            <a:r>
              <a:rPr lang="en-US" sz="2000">
                <a:solidFill>
                  <a:srgbClr val="FFFFFF"/>
                </a:solidFill>
              </a:rPr>
              <a:t>On May 8th 1945 WW2 came to a close with Germany’s surrender. Hitler Believed the war was lost because of the “Collapse of the home front and therefore assumed that establishment of a dictatorship and the systematic killing of all the Jews would guarantee victory of this.”</a:t>
            </a:r>
          </a:p>
          <a:p>
            <a:pPr marR="0" lvl="0" indent="457200" algn="l" rtl="0">
              <a:lnSpc>
                <a:spcPct val="115000"/>
              </a:lnSpc>
              <a:spcBef>
                <a:spcPts val="900"/>
              </a:spcBef>
              <a:spcAft>
                <a:spcPts val="0"/>
              </a:spcAft>
              <a:buNone/>
            </a:pPr>
            <a:r>
              <a:rPr lang="en-US" sz="2000">
                <a:solidFill>
                  <a:srgbClr val="FFFFFF"/>
                </a:solidFill>
              </a:rPr>
              <a:t>Hitler married his mistress shortly after the war ended. Two days later he consumed poisons and later that day committed suicide with his wife.</a:t>
            </a:r>
          </a:p>
          <a:p>
            <a:pPr marR="0" lvl="0" algn="l" rtl="0">
              <a:lnSpc>
                <a:spcPct val="100000"/>
              </a:lnSpc>
              <a:spcBef>
                <a:spcPts val="900"/>
              </a:spcBef>
              <a:spcAft>
                <a:spcPts val="0"/>
              </a:spcAft>
              <a:buNone/>
            </a:pPr>
            <a:endParaRPr>
              <a:solidFill>
                <a:srgbClr val="FFFFFF"/>
              </a:solidFill>
            </a:endParaRPr>
          </a:p>
          <a:p>
            <a:pPr marR="0" lvl="0" algn="l" rtl="0">
              <a:lnSpc>
                <a:spcPct val="100000"/>
              </a:lnSpc>
              <a:spcBef>
                <a:spcPts val="900"/>
              </a:spcBef>
              <a:spcAft>
                <a:spcPts val="0"/>
              </a:spcAft>
              <a:buNone/>
            </a:pPr>
            <a:endParaRPr>
              <a:solidFill>
                <a:srgbClr val="FFFFFF"/>
              </a:solidFill>
            </a:endParaRPr>
          </a:p>
        </p:txBody>
      </p:sp>
      <p:sp>
        <p:nvSpPr>
          <p:cNvPr id="163" name="Shape 163"/>
          <p:cNvSpPr/>
          <p:nvPr/>
        </p:nvSpPr>
        <p:spPr>
          <a:xfrm>
            <a:off x="381000" y="609600"/>
            <a:ext cx="5486400" cy="1066800"/>
          </a:xfrm>
          <a:prstGeom prst="roundRect">
            <a:avLst>
              <a:gd name="adj" fmla="val 16667"/>
            </a:avLst>
          </a:prstGeom>
          <a:solidFill>
            <a:schemeClr val="dk2"/>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SzPct val="25000"/>
              <a:buNone/>
            </a:pPr>
            <a:endParaRPr sz="1800" b="0" i="0" u="none">
              <a:solidFill>
                <a:schemeClr val="dk1"/>
              </a:solidFill>
              <a:latin typeface="Arial"/>
              <a:ea typeface="Arial"/>
              <a:cs typeface="Arial"/>
              <a:sym typeface="Arial"/>
            </a:endParaRPr>
          </a:p>
        </p:txBody>
      </p:sp>
      <p:sp>
        <p:nvSpPr>
          <p:cNvPr id="164" name="Shape 164"/>
          <p:cNvSpPr txBox="1">
            <a:spLocks noGrp="1"/>
          </p:cNvSpPr>
          <p:nvPr>
            <p:ph type="title"/>
          </p:nvPr>
        </p:nvSpPr>
        <p:spPr>
          <a:xfrm>
            <a:off x="609600" y="762000"/>
            <a:ext cx="5257800" cy="762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000">
                <a:solidFill>
                  <a:srgbClr val="FFFFFF"/>
                </a:solidFill>
                <a:latin typeface="Calibri"/>
                <a:ea typeface="Calibri"/>
                <a:cs typeface="Calibri"/>
                <a:sym typeface="Calibri"/>
              </a:rPr>
              <a:t>Hitler After the War</a:t>
            </a:r>
          </a:p>
        </p:txBody>
      </p:sp>
      <p:sp>
        <p:nvSpPr>
          <p:cNvPr id="165" name="Shape 165"/>
          <p:cNvSpPr txBox="1"/>
          <p:nvPr/>
        </p:nvSpPr>
        <p:spPr>
          <a:xfrm>
            <a:off x="6629400" y="126775"/>
            <a:ext cx="2133600" cy="1875900"/>
          </a:xfrm>
          <a:prstGeom prst="rect">
            <a:avLst/>
          </a:prstGeom>
          <a:solidFill>
            <a:schemeClr val="accent1"/>
          </a:solidFill>
          <a:ln w="76200" cap="flat" cmpd="sng">
            <a:solidFill>
              <a:srgbClr val="C4BD97"/>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Insert Artifact </a:t>
            </a:r>
          </a:p>
          <a:p>
            <a:pPr marL="0" marR="0" lvl="0" indent="0" algn="ctr"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Picture Here</a:t>
            </a:r>
          </a:p>
        </p:txBody>
      </p:sp>
      <p:sp>
        <p:nvSpPr>
          <p:cNvPr id="166" name="Shape 166"/>
          <p:cNvSpPr/>
          <p:nvPr/>
        </p:nvSpPr>
        <p:spPr>
          <a:xfrm flipH="1">
            <a:off x="3657600" y="6324600"/>
            <a:ext cx="1752600" cy="304800"/>
          </a:xfrm>
          <a:prstGeom prst="homePlate">
            <a:avLst>
              <a:gd name="adj" fmla="val 21600"/>
            </a:avLst>
          </a:prstGeom>
          <a:solidFill>
            <a:srgbClr val="E36A68"/>
          </a:solidFill>
          <a:ln w="57150" cap="flat" cmpd="sng">
            <a:solidFill>
              <a:srgbClr val="4D1715"/>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1400" b="0" i="0" u="sng">
                <a:latin typeface="Arial"/>
                <a:ea typeface="Arial"/>
                <a:cs typeface="Arial"/>
                <a:sym typeface="Arial"/>
                <a:hlinkClick r:id="rId3"/>
              </a:rPr>
              <a:t>Back to Room 1</a:t>
            </a:r>
          </a:p>
        </p:txBody>
      </p:sp>
      <p:pic>
        <p:nvPicPr>
          <p:cNvPr id="167" name="Shape 167"/>
          <p:cNvPicPr preferRelativeResize="0"/>
          <p:nvPr/>
        </p:nvPicPr>
        <p:blipFill>
          <a:blip r:embed="rId4">
            <a:alphaModFix/>
          </a:blip>
          <a:stretch>
            <a:fillRect/>
          </a:stretch>
        </p:blipFill>
        <p:spPr>
          <a:xfrm>
            <a:off x="6629400" y="126775"/>
            <a:ext cx="2133600" cy="1875899"/>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2021</Words>
  <Application>Microsoft Office PowerPoint</Application>
  <PresentationFormat>On-screen Show (4:3)</PresentationFormat>
  <Paragraphs>134</Paragraphs>
  <Slides>21</Slides>
  <Notes>21</Notes>
  <HiddenSlides>6</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Limelight</vt:lpstr>
      <vt:lpstr>Calibri</vt:lpstr>
      <vt:lpstr>Arial</vt:lpstr>
      <vt:lpstr>Open Sans</vt:lpstr>
      <vt:lpstr>Arial Narrow</vt:lpstr>
      <vt:lpstr>Georgia</vt:lpstr>
      <vt:lpstr>Times New Roman</vt:lpstr>
      <vt:lpstr>1_Custom Design</vt:lpstr>
      <vt:lpstr>2_Custom Design</vt:lpstr>
      <vt:lpstr>Museum Entrance</vt:lpstr>
      <vt:lpstr>Curator Information</vt:lpstr>
      <vt:lpstr>Adolf Hitler</vt:lpstr>
      <vt:lpstr>Concentration Camps</vt:lpstr>
      <vt:lpstr>The Victims</vt:lpstr>
      <vt:lpstr>The Survivors</vt:lpstr>
      <vt:lpstr>Hitler Before the War</vt:lpstr>
      <vt:lpstr>Hitler During the War</vt:lpstr>
      <vt:lpstr>Hitler After the War</vt:lpstr>
      <vt:lpstr>Prisoners of the Camps:</vt:lpstr>
      <vt:lpstr>Gas Chambers:</vt:lpstr>
      <vt:lpstr>Auschwitz (1940-45):</vt:lpstr>
      <vt:lpstr>Anne Frank</vt:lpstr>
      <vt:lpstr>Who Were The Victims?</vt:lpstr>
      <vt:lpstr>Not Only Jews</vt:lpstr>
      <vt:lpstr>Locating Surviving Relatives</vt:lpstr>
      <vt:lpstr>Eva Mozes Kor</vt:lpstr>
      <vt:lpstr>Women’s Camp at Mauthausen</vt:lpstr>
      <vt:lpstr>Standards</vt:lpstr>
      <vt:lpstr>Resources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Entrance</dc:title>
  <dc:creator>Pardieck, Sherrie</dc:creator>
  <cp:lastModifiedBy>Pardieck, Sherrie</cp:lastModifiedBy>
  <cp:revision>1</cp:revision>
  <dcterms:modified xsi:type="dcterms:W3CDTF">2017-11-27T17:05:03Z</dcterms:modified>
</cp:coreProperties>
</file>