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0" r:id="rId2"/>
    <p:sldId id="259" r:id="rId3"/>
    <p:sldId id="264" r:id="rId4"/>
    <p:sldId id="265" r:id="rId5"/>
    <p:sldId id="266" r:id="rId6"/>
    <p:sldId id="267" r:id="rId7"/>
    <p:sldId id="268" r:id="rId8"/>
    <p:sldId id="269" r:id="rId9"/>
    <p:sldId id="271" r:id="rId10"/>
    <p:sldId id="270"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A68"/>
    <a:srgbClr val="E99795"/>
    <a:srgbClr val="4D1715"/>
    <a:srgbClr val="73766C"/>
    <a:srgbClr val="ECE8EC"/>
    <a:srgbClr val="C4BD97"/>
    <a:srgbClr val="FFFF8F"/>
    <a:srgbClr val="D6E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0"/>
  </p:normalViewPr>
  <p:slideViewPr>
    <p:cSldViewPr>
      <p:cViewPr varScale="1">
        <p:scale>
          <a:sx n="103" d="100"/>
          <a:sy n="103" d="100"/>
        </p:scale>
        <p:origin x="23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E65E45FB-02F8-4A56-A6FC-45DBBCA9D8D4}" type="datetimeFigureOut">
              <a:rPr lang="en-US" altLang="en-US"/>
              <a:pPr/>
              <a:t>11/10/2016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55F631DE-901A-4DEC-96E4-F227F2DE2E48}" type="slidenum">
              <a:rPr lang="en-US" altLang="en-US"/>
              <a:pPr/>
              <a:t>‹#›</a:t>
            </a:fld>
            <a:endParaRPr lang="en-US" altLang="en-US"/>
          </a:p>
        </p:txBody>
      </p:sp>
    </p:spTree>
    <p:extLst>
      <p:ext uri="{BB962C8B-B14F-4D97-AF65-F5344CB8AC3E}">
        <p14:creationId xmlns:p14="http://schemas.microsoft.com/office/powerpoint/2010/main" val="2543791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D93799E-CFAD-4769-B49D-6EDCDEBC1A7C}" type="slidenum">
              <a:rPr lang="en-US" altLang="en-US">
                <a:latin typeface="Calibri" pitchFamily="34" charset="0"/>
              </a:rPr>
              <a:pPr eaLnBrk="1" hangingPunct="1"/>
              <a:t>1</a:t>
            </a:fld>
            <a:endParaRPr lang="en-US" altLang="en-US">
              <a:latin typeface="Calibri" pitchFamily="34" charset="0"/>
            </a:endParaRPr>
          </a:p>
        </p:txBody>
      </p:sp>
    </p:spTree>
    <p:extLst>
      <p:ext uri="{BB962C8B-B14F-4D97-AF65-F5344CB8AC3E}">
        <p14:creationId xmlns:p14="http://schemas.microsoft.com/office/powerpoint/2010/main" val="393718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3E33FC-3DE7-43D2-905F-5E1804581F3C}" type="slidenum">
              <a:rPr lang="en-US" altLang="en-US">
                <a:latin typeface="Calibri" pitchFamily="34" charset="0"/>
              </a:rPr>
              <a:pPr eaLnBrk="1" hangingPunct="1"/>
              <a:t>2</a:t>
            </a:fld>
            <a:endParaRPr lang="en-US" altLang="en-US">
              <a:latin typeface="Calibri" pitchFamily="34" charset="0"/>
            </a:endParaRPr>
          </a:p>
        </p:txBody>
      </p:sp>
    </p:spTree>
    <p:extLst>
      <p:ext uri="{BB962C8B-B14F-4D97-AF65-F5344CB8AC3E}">
        <p14:creationId xmlns:p14="http://schemas.microsoft.com/office/powerpoint/2010/main" val="3545410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8D0F09D-7010-4505-8A5F-816AAB865334}" type="slidenum">
              <a:rPr lang="en-US" altLang="en-US">
                <a:latin typeface="Calibri" pitchFamily="34" charset="0"/>
              </a:rPr>
              <a:pPr eaLnBrk="1" hangingPunct="1"/>
              <a:t>3</a:t>
            </a:fld>
            <a:endParaRPr lang="en-US" altLang="en-US">
              <a:latin typeface="Calibri" pitchFamily="34" charset="0"/>
            </a:endParaRPr>
          </a:p>
        </p:txBody>
      </p:sp>
    </p:spTree>
    <p:extLst>
      <p:ext uri="{BB962C8B-B14F-4D97-AF65-F5344CB8AC3E}">
        <p14:creationId xmlns:p14="http://schemas.microsoft.com/office/powerpoint/2010/main" val="225239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CC62BD2-520E-408D-A582-4D730E58B3D8}" type="slidenum">
              <a:rPr lang="en-US" altLang="en-US" sz="1200">
                <a:latin typeface="Calibri" pitchFamily="34" charset="0"/>
              </a:rPr>
              <a:pPr algn="r" eaLnBrk="1" hangingPunct="1"/>
              <a:t>4</a:t>
            </a:fld>
            <a:endParaRPr lang="en-US" altLang="en-US" sz="1200">
              <a:latin typeface="Calibri" pitchFamily="34" charset="0"/>
            </a:endParaRPr>
          </a:p>
        </p:txBody>
      </p:sp>
    </p:spTree>
    <p:extLst>
      <p:ext uri="{BB962C8B-B14F-4D97-AF65-F5344CB8AC3E}">
        <p14:creationId xmlns:p14="http://schemas.microsoft.com/office/powerpoint/2010/main" val="2178445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C2259D1-A30A-42DA-ABFA-F8A105A4B503}" type="slidenum">
              <a:rPr lang="en-US" altLang="en-US" sz="1200">
                <a:latin typeface="Calibri" pitchFamily="34" charset="0"/>
              </a:rPr>
              <a:pPr algn="r" eaLnBrk="1" hangingPunct="1"/>
              <a:t>5</a:t>
            </a:fld>
            <a:endParaRPr lang="en-US" altLang="en-US" sz="1200">
              <a:latin typeface="Calibri" pitchFamily="34" charset="0"/>
            </a:endParaRPr>
          </a:p>
        </p:txBody>
      </p:sp>
    </p:spTree>
    <p:extLst>
      <p:ext uri="{BB962C8B-B14F-4D97-AF65-F5344CB8AC3E}">
        <p14:creationId xmlns:p14="http://schemas.microsoft.com/office/powerpoint/2010/main" val="2014337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CD51B23-C365-4463-B720-0D7C0F51158E}" type="slidenum">
              <a:rPr lang="en-US" altLang="en-US" sz="1200">
                <a:latin typeface="Calibri" pitchFamily="34" charset="0"/>
              </a:rPr>
              <a:pPr algn="r" eaLnBrk="1" hangingPunct="1"/>
              <a:t>6</a:t>
            </a:fld>
            <a:endParaRPr lang="en-US" altLang="en-US" sz="1200">
              <a:latin typeface="Calibri" pitchFamily="34" charset="0"/>
            </a:endParaRPr>
          </a:p>
        </p:txBody>
      </p:sp>
    </p:spTree>
    <p:extLst>
      <p:ext uri="{BB962C8B-B14F-4D97-AF65-F5344CB8AC3E}">
        <p14:creationId xmlns:p14="http://schemas.microsoft.com/office/powerpoint/2010/main" val="1338817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10.xml"/><Relationship Id="rId4" Type="http://schemas.openxmlformats.org/officeDocument/2006/relationships/slide" Target="../slides/slide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2133600"/>
          </a:xfrm>
          <a:prstGeom prst="rect">
            <a:avLst/>
          </a:prstGeom>
          <a:gradFill flip="none" rotWithShape="1">
            <a:gsLst>
              <a:gs pos="0">
                <a:schemeClr val="tx1"/>
              </a:gs>
              <a:gs pos="78000">
                <a:schemeClr val="tx2"/>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3" name="Rectangle 2"/>
          <p:cNvSpPr/>
          <p:nvPr userDrawn="1"/>
        </p:nvSpPr>
        <p:spPr>
          <a:xfrm>
            <a:off x="0" y="3886200"/>
            <a:ext cx="9144000" cy="2971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4" name="Rectangle 3">
            <a:hlinkClick r:id="rId3" action="ppaction://hlinksldjump"/>
          </p:cNvPr>
          <p:cNvSpPr/>
          <p:nvPr userDrawn="1"/>
        </p:nvSpPr>
        <p:spPr>
          <a:xfrm>
            <a:off x="3657600" y="1981200"/>
            <a:ext cx="1828800" cy="2819400"/>
          </a:xfrm>
          <a:prstGeom prst="rect">
            <a:avLst/>
          </a:prstGeom>
          <a:gradFill>
            <a:gsLst>
              <a:gs pos="0">
                <a:schemeClr val="tx2"/>
              </a:gs>
              <a:gs pos="50000">
                <a:schemeClr val="accent1"/>
              </a:gs>
              <a:gs pos="100000">
                <a:schemeClr val="tx2"/>
              </a:gs>
            </a:gsLst>
            <a:lin ang="5400000" scaled="0"/>
          </a:gradFill>
          <a:ln>
            <a:noFill/>
          </a:ln>
          <a:effectLst>
            <a:outerShdw blurRad="203200" sx="97000" sy="97000"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5" name="Trapezoid 4"/>
          <p:cNvSpPr/>
          <p:nvPr userDrawn="1"/>
        </p:nvSpPr>
        <p:spPr>
          <a:xfrm rot="5400000">
            <a:off x="-952500" y="1562100"/>
            <a:ext cx="5562600" cy="3657600"/>
          </a:xfrm>
          <a:prstGeom prst="trapezoid">
            <a:avLst>
              <a:gd name="adj" fmla="val 3719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US" altLang="en-US">
              <a:solidFill>
                <a:srgbClr val="FFFFFF"/>
              </a:solidFill>
              <a:latin typeface="Calibri" pitchFamily="34" charset="0"/>
            </a:endParaRPr>
          </a:p>
        </p:txBody>
      </p:sp>
      <p:sp>
        <p:nvSpPr>
          <p:cNvPr id="6" name="Trapezoid 5"/>
          <p:cNvSpPr/>
          <p:nvPr userDrawn="1"/>
        </p:nvSpPr>
        <p:spPr>
          <a:xfrm rot="16200000">
            <a:off x="4533900" y="1562100"/>
            <a:ext cx="5562600" cy="3657600"/>
          </a:xfrm>
          <a:prstGeom prst="trapezoid">
            <a:avLst>
              <a:gd name="adj" fmla="val 3719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7" name="Trapezoid 6"/>
          <p:cNvSpPr/>
          <p:nvPr userDrawn="1"/>
        </p:nvSpPr>
        <p:spPr>
          <a:xfrm rot="5400000">
            <a:off x="-902494" y="3417094"/>
            <a:ext cx="3786188" cy="1676400"/>
          </a:xfrm>
          <a:prstGeom prst="trapezoid">
            <a:avLst>
              <a:gd name="adj" fmla="val 31527"/>
            </a:avLst>
          </a:prstGeom>
          <a:blipFill dpi="0" rotWithShape="0">
            <a:blip r:embed="rId2"/>
            <a:srcRect/>
            <a:tile tx="0" ty="0" sx="100000" sy="100000" flip="none" algn="tl"/>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8" name="Trapezoid 7"/>
          <p:cNvSpPr/>
          <p:nvPr userDrawn="1"/>
        </p:nvSpPr>
        <p:spPr>
          <a:xfrm rot="5400000">
            <a:off x="-533400" y="1981200"/>
            <a:ext cx="3048000" cy="1676400"/>
          </a:xfrm>
          <a:prstGeom prst="trapezoid">
            <a:avLst>
              <a:gd name="adj" fmla="val 31527"/>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9" name="Rectangle 8">
            <a:hlinkClick r:id="rId4" action="ppaction://hlinksldjump"/>
          </p:cNvPr>
          <p:cNvSpPr/>
          <p:nvPr userDrawn="1"/>
        </p:nvSpPr>
        <p:spPr>
          <a:xfrm>
            <a:off x="152400" y="1828800"/>
            <a:ext cx="1676400" cy="3657600"/>
          </a:xfrm>
          <a:prstGeom prst="rect">
            <a:avLst/>
          </a:prstGeom>
          <a:gradFill>
            <a:gsLst>
              <a:gs pos="0">
                <a:schemeClr val="accent1">
                  <a:lumMod val="75000"/>
                </a:schemeClr>
              </a:gs>
              <a:gs pos="54000">
                <a:schemeClr val="tx2">
                  <a:lumMod val="75000"/>
                </a:schemeClr>
              </a:gs>
              <a:gs pos="54000">
                <a:schemeClr val="accent1">
                  <a:lumMod val="75000"/>
                </a:schemeClr>
              </a:gs>
            </a:gsLst>
            <a:lin ang="5400000" scaled="0"/>
          </a:gradFill>
          <a:ln w="12700"/>
          <a:effectLst>
            <a:outerShdw blurRad="177800" dist="38100" dir="4680000" sx="86000" sy="86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0" name="Trapezoid 9"/>
          <p:cNvSpPr/>
          <p:nvPr userDrawn="1"/>
        </p:nvSpPr>
        <p:spPr>
          <a:xfrm rot="5400000" flipV="1">
            <a:off x="5650706" y="2883694"/>
            <a:ext cx="4852988" cy="1676400"/>
          </a:xfrm>
          <a:prstGeom prst="trapezoid">
            <a:avLst>
              <a:gd name="adj" fmla="val 30440"/>
            </a:avLst>
          </a:prstGeom>
          <a:blipFill dpi="0" rotWithShape="0">
            <a:blip r:embed="rId2"/>
            <a:srcRect/>
            <a:tile tx="0" ty="0" sx="100000" sy="100000" flip="none" algn="tl"/>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1" name="Trapezoid 10"/>
          <p:cNvSpPr/>
          <p:nvPr userDrawn="1"/>
        </p:nvSpPr>
        <p:spPr>
          <a:xfrm rot="5400000" flipV="1">
            <a:off x="6705600" y="1828800"/>
            <a:ext cx="2743200" cy="1676400"/>
          </a:xfrm>
          <a:prstGeom prst="trapezoid">
            <a:avLst>
              <a:gd name="adj" fmla="val 30440"/>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2" name="Rectangle 11">
            <a:hlinkClick r:id="rId5" action="ppaction://hlinksldjump"/>
          </p:cNvPr>
          <p:cNvSpPr/>
          <p:nvPr userDrawn="1"/>
        </p:nvSpPr>
        <p:spPr>
          <a:xfrm>
            <a:off x="7239000" y="1828800"/>
            <a:ext cx="1676400" cy="3657600"/>
          </a:xfrm>
          <a:prstGeom prst="rect">
            <a:avLst/>
          </a:prstGeom>
          <a:gradFill>
            <a:gsLst>
              <a:gs pos="0">
                <a:schemeClr val="accent1">
                  <a:lumMod val="75000"/>
                </a:schemeClr>
              </a:gs>
              <a:gs pos="54000">
                <a:schemeClr val="tx2">
                  <a:lumMod val="75000"/>
                </a:schemeClr>
              </a:gs>
              <a:gs pos="54000">
                <a:schemeClr val="accent1">
                  <a:lumMod val="75000"/>
                </a:schemeClr>
              </a:gs>
            </a:gsLst>
            <a:lin ang="5400000" scaled="0"/>
          </a:gradFill>
          <a:ln w="12700">
            <a:noFill/>
          </a:ln>
          <a:effectLst>
            <a:outerShdw blurRad="177800" dist="38100" dir="4680000" sx="86000" sy="86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3" name="Trapezoid 12"/>
          <p:cNvSpPr/>
          <p:nvPr userDrawn="1"/>
        </p:nvSpPr>
        <p:spPr>
          <a:xfrm rot="5400000">
            <a:off x="1066800" y="3048000"/>
            <a:ext cx="3505200" cy="1219200"/>
          </a:xfrm>
          <a:prstGeom prst="trapezoid">
            <a:avLst>
              <a:gd name="adj" fmla="val 29964"/>
            </a:avLst>
          </a:prstGeom>
          <a:blipFill dpi="0" rotWithShape="0">
            <a:blip r:embed="rId2"/>
            <a:srcRect/>
            <a:tile tx="0" ty="0" sx="100000" sy="100000" flip="none" algn="tl"/>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4" name="Trapezoid 13"/>
          <p:cNvSpPr/>
          <p:nvPr userDrawn="1"/>
        </p:nvSpPr>
        <p:spPr>
          <a:xfrm rot="5400000" flipV="1">
            <a:off x="4648200" y="3048000"/>
            <a:ext cx="3505200" cy="1219200"/>
          </a:xfrm>
          <a:prstGeom prst="trapezoid">
            <a:avLst>
              <a:gd name="adj" fmla="val 31527"/>
            </a:avLst>
          </a:prstGeom>
          <a:blipFill dpi="0" rotWithShape="0">
            <a:blip r:embed="rId2"/>
            <a:srcRect/>
            <a:tile tx="0" ty="0" sx="100000" sy="100000" flip="none" algn="tl"/>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5" name="Trapezoid 14"/>
          <p:cNvSpPr/>
          <p:nvPr userDrawn="1"/>
        </p:nvSpPr>
        <p:spPr>
          <a:xfrm rot="5400000">
            <a:off x="1600200" y="2514600"/>
            <a:ext cx="2438400" cy="1219200"/>
          </a:xfrm>
          <a:prstGeom prst="trapezoid">
            <a:avLst>
              <a:gd name="adj" fmla="val 29964"/>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6" name="Rectangle 15">
            <a:hlinkClick r:id="rId6" action="ppaction://hlinksldjump"/>
          </p:cNvPr>
          <p:cNvSpPr/>
          <p:nvPr userDrawn="1"/>
        </p:nvSpPr>
        <p:spPr>
          <a:xfrm>
            <a:off x="2209800" y="2286000"/>
            <a:ext cx="1219200" cy="2613025"/>
          </a:xfrm>
          <a:prstGeom prst="rect">
            <a:avLst/>
          </a:prstGeom>
          <a:gradFill>
            <a:gsLst>
              <a:gs pos="0">
                <a:schemeClr val="accent1">
                  <a:lumMod val="75000"/>
                </a:schemeClr>
              </a:gs>
              <a:gs pos="54000">
                <a:schemeClr val="tx2">
                  <a:lumMod val="75000"/>
                </a:schemeClr>
              </a:gs>
              <a:gs pos="54000">
                <a:schemeClr val="accent1">
                  <a:lumMod val="75000"/>
                </a:schemeClr>
              </a:gs>
            </a:gsLst>
            <a:lin ang="5400000" scaled="0"/>
          </a:gradFill>
          <a:ln w="12700">
            <a:noFill/>
          </a:ln>
          <a:effectLst>
            <a:outerShdw blurRad="177800" dist="38100" dir="4680000" sx="86000" sy="86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7" name="Trapezoid 16"/>
          <p:cNvSpPr/>
          <p:nvPr userDrawn="1"/>
        </p:nvSpPr>
        <p:spPr>
          <a:xfrm rot="5400000" flipV="1">
            <a:off x="5448300" y="2247900"/>
            <a:ext cx="1905000" cy="1219200"/>
          </a:xfrm>
          <a:prstGeom prst="trapezoid">
            <a:avLst>
              <a:gd name="adj" fmla="val 31527"/>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8" name="Rectangle 17">
            <a:hlinkClick r:id="rId7" action="ppaction://hlinksldjump"/>
          </p:cNvPr>
          <p:cNvSpPr/>
          <p:nvPr userDrawn="1"/>
        </p:nvSpPr>
        <p:spPr>
          <a:xfrm>
            <a:off x="5791200" y="2286000"/>
            <a:ext cx="1219200" cy="2667000"/>
          </a:xfrm>
          <a:prstGeom prst="rect">
            <a:avLst/>
          </a:prstGeom>
          <a:gradFill>
            <a:gsLst>
              <a:gs pos="0">
                <a:schemeClr val="accent1">
                  <a:lumMod val="75000"/>
                </a:schemeClr>
              </a:gs>
              <a:gs pos="54000">
                <a:schemeClr val="tx2">
                  <a:lumMod val="75000"/>
                </a:schemeClr>
              </a:gs>
              <a:gs pos="54000">
                <a:schemeClr val="accent1">
                  <a:lumMod val="75000"/>
                </a:schemeClr>
              </a:gs>
            </a:gsLst>
            <a:lin ang="5400000" scaled="0"/>
          </a:gradFill>
          <a:ln w="12700">
            <a:noFill/>
          </a:ln>
          <a:effectLst>
            <a:outerShdw blurRad="177800" dist="38100" dir="4680000" sx="86000" sy="86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Tree>
    <p:extLst>
      <p:ext uri="{BB962C8B-B14F-4D97-AF65-F5344CB8AC3E}">
        <p14:creationId xmlns:p14="http://schemas.microsoft.com/office/powerpoint/2010/main" val="58332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2133600"/>
          </a:xfrm>
          <a:prstGeom prst="rect">
            <a:avLst/>
          </a:prstGeom>
          <a:gradFill flip="none" rotWithShape="1">
            <a:gsLst>
              <a:gs pos="0">
                <a:schemeClr val="tx1"/>
              </a:gs>
              <a:gs pos="78000">
                <a:schemeClr val="tx2"/>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5" name="Rectangle 4"/>
          <p:cNvSpPr/>
          <p:nvPr userDrawn="1"/>
        </p:nvSpPr>
        <p:spPr>
          <a:xfrm>
            <a:off x="0" y="3886200"/>
            <a:ext cx="9144000" cy="2971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6" name="Flowchart: Alternate Process 5"/>
          <p:cNvSpPr/>
          <p:nvPr userDrawn="1"/>
        </p:nvSpPr>
        <p:spPr>
          <a:xfrm>
            <a:off x="2743200" y="381000"/>
            <a:ext cx="3657600" cy="609600"/>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7" name="TextBox 6"/>
          <p:cNvSpPr txBox="1"/>
          <p:nvPr userDrawn="1"/>
        </p:nvSpPr>
        <p:spPr>
          <a:xfrm>
            <a:off x="2743200" y="381000"/>
            <a:ext cx="3657600" cy="336550"/>
          </a:xfrm>
          <a:prstGeom prst="rect">
            <a:avLst/>
          </a:prstGeom>
          <a:solidFill>
            <a:srgbClr val="000000">
              <a:alpha val="0"/>
            </a:srgbClr>
          </a:solid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b="1">
                <a:latin typeface="Broadway" pitchFamily="82" charset="0"/>
              </a:rPr>
              <a:t>Name of Museum</a:t>
            </a:r>
          </a:p>
        </p:txBody>
      </p:sp>
      <p:sp>
        <p:nvSpPr>
          <p:cNvPr id="8" name="Rectangle 7"/>
          <p:cNvSpPr/>
          <p:nvPr userDrawn="1"/>
        </p:nvSpPr>
        <p:spPr>
          <a:xfrm>
            <a:off x="0" y="3886200"/>
            <a:ext cx="9144000" cy="2971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9" name="Trapezoid 33"/>
          <p:cNvSpPr>
            <a:spLocks noChangeArrowheads="1"/>
          </p:cNvSpPr>
          <p:nvPr userDrawn="1"/>
        </p:nvSpPr>
        <p:spPr bwMode="auto">
          <a:xfrm rot="5400000">
            <a:off x="-1714500" y="1714500"/>
            <a:ext cx="6172200" cy="2743200"/>
          </a:xfrm>
          <a:custGeom>
            <a:avLst/>
            <a:gdLst>
              <a:gd name="T0" fmla="*/ 3086100 w 6172200"/>
              <a:gd name="T1" fmla="*/ 0 h 2743200"/>
              <a:gd name="T2" fmla="*/ 342900 w 6172200"/>
              <a:gd name="T3" fmla="*/ 1371600 h 2743200"/>
              <a:gd name="T4" fmla="*/ 3086100 w 6172200"/>
              <a:gd name="T5" fmla="*/ 2743200 h 2743200"/>
              <a:gd name="T6" fmla="*/ 5829300 w 6172200"/>
              <a:gd name="T7" fmla="*/ 1371600 h 2743200"/>
              <a:gd name="T8" fmla="*/ 17694720 60000 65536"/>
              <a:gd name="T9" fmla="*/ 11796480 60000 65536"/>
              <a:gd name="T10" fmla="*/ 5898240 60000 65536"/>
              <a:gd name="T11" fmla="*/ 0 60000 65536"/>
              <a:gd name="T12" fmla="*/ 457200 w 6172200"/>
              <a:gd name="T13" fmla="*/ 203200 h 2743200"/>
              <a:gd name="T14" fmla="*/ 5715000 w 6172200"/>
              <a:gd name="T15" fmla="*/ 2743200 h 2743200"/>
            </a:gdLst>
            <a:ahLst/>
            <a:cxnLst>
              <a:cxn ang="T8">
                <a:pos x="T0" y="T1"/>
              </a:cxn>
              <a:cxn ang="T9">
                <a:pos x="T2" y="T3"/>
              </a:cxn>
              <a:cxn ang="T10">
                <a:pos x="T4" y="T5"/>
              </a:cxn>
              <a:cxn ang="T11">
                <a:pos x="T6" y="T7"/>
              </a:cxn>
            </a:cxnLst>
            <a:rect l="T12" t="T13" r="T14" b="T15"/>
            <a:pathLst>
              <a:path w="6172200" h="2743200">
                <a:moveTo>
                  <a:pt x="0" y="2743200"/>
                </a:moveTo>
                <a:lnTo>
                  <a:pt x="685800" y="0"/>
                </a:lnTo>
                <a:lnTo>
                  <a:pt x="5486400" y="0"/>
                </a:lnTo>
                <a:lnTo>
                  <a:pt x="6172200" y="2743200"/>
                </a:lnTo>
                <a:close/>
              </a:path>
            </a:pathLst>
          </a:custGeom>
          <a:gradFill rotWithShape="0">
            <a:gsLst>
              <a:gs pos="0">
                <a:srgbClr val="9AB5E4"/>
              </a:gs>
              <a:gs pos="50000">
                <a:srgbClr val="C2D1ED"/>
              </a:gs>
              <a:gs pos="100000">
                <a:srgbClr val="E1E8F5"/>
              </a:gs>
            </a:gsLst>
            <a:lin ang="5400000"/>
          </a:gradFill>
          <a:ln>
            <a:noFill/>
          </a:ln>
          <a:effectLst>
            <a:outerShdw sx="98000" sy="98000" kx="-800375" algn="bl" rotWithShape="0">
              <a:srgbClr val="000000">
                <a:alpha val="50000"/>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0" name="Trapezoid 35"/>
          <p:cNvSpPr>
            <a:spLocks noChangeArrowheads="1"/>
          </p:cNvSpPr>
          <p:nvPr userDrawn="1"/>
        </p:nvSpPr>
        <p:spPr bwMode="auto">
          <a:xfrm rot="16200000">
            <a:off x="4686300" y="1714500"/>
            <a:ext cx="6172200" cy="2743200"/>
          </a:xfrm>
          <a:custGeom>
            <a:avLst/>
            <a:gdLst>
              <a:gd name="T0" fmla="*/ 3086100 w 6172200"/>
              <a:gd name="T1" fmla="*/ 0 h 2743200"/>
              <a:gd name="T2" fmla="*/ 342900 w 6172200"/>
              <a:gd name="T3" fmla="*/ 1371600 h 2743200"/>
              <a:gd name="T4" fmla="*/ 3086100 w 6172200"/>
              <a:gd name="T5" fmla="*/ 2743200 h 2743200"/>
              <a:gd name="T6" fmla="*/ 5829300 w 6172200"/>
              <a:gd name="T7" fmla="*/ 1371600 h 2743200"/>
              <a:gd name="T8" fmla="*/ 17694720 60000 65536"/>
              <a:gd name="T9" fmla="*/ 11796480 60000 65536"/>
              <a:gd name="T10" fmla="*/ 5898240 60000 65536"/>
              <a:gd name="T11" fmla="*/ 0 60000 65536"/>
              <a:gd name="T12" fmla="*/ 457200 w 6172200"/>
              <a:gd name="T13" fmla="*/ 203200 h 2743200"/>
              <a:gd name="T14" fmla="*/ 5715000 w 6172200"/>
              <a:gd name="T15" fmla="*/ 2743200 h 2743200"/>
            </a:gdLst>
            <a:ahLst/>
            <a:cxnLst>
              <a:cxn ang="T8">
                <a:pos x="T0" y="T1"/>
              </a:cxn>
              <a:cxn ang="T9">
                <a:pos x="T2" y="T3"/>
              </a:cxn>
              <a:cxn ang="T10">
                <a:pos x="T4" y="T5"/>
              </a:cxn>
              <a:cxn ang="T11">
                <a:pos x="T6" y="T7"/>
              </a:cxn>
            </a:cxnLst>
            <a:rect l="T12" t="T13" r="T14" b="T15"/>
            <a:pathLst>
              <a:path w="6172200" h="2743200">
                <a:moveTo>
                  <a:pt x="0" y="2743200"/>
                </a:moveTo>
                <a:lnTo>
                  <a:pt x="685800" y="0"/>
                </a:lnTo>
                <a:lnTo>
                  <a:pt x="5486400" y="0"/>
                </a:lnTo>
                <a:lnTo>
                  <a:pt x="6172200" y="2743200"/>
                </a:lnTo>
                <a:close/>
              </a:path>
            </a:pathLst>
          </a:custGeom>
          <a:gradFill rotWithShape="0">
            <a:gsLst>
              <a:gs pos="0">
                <a:srgbClr val="9AB5E4"/>
              </a:gs>
              <a:gs pos="50000">
                <a:srgbClr val="C2D1ED"/>
              </a:gs>
              <a:gs pos="100000">
                <a:srgbClr val="E1E8F5"/>
              </a:gs>
            </a:gsLst>
            <a:lin ang="5400000"/>
          </a:gradFill>
          <a:ln>
            <a:noFill/>
          </a:ln>
          <a:effectLst>
            <a:outerShdw sx="98000" sy="98000" kx="800375" algn="br" rotWithShape="0">
              <a:srgbClr val="000000">
                <a:alpha val="64999"/>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vert="eaVert"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1" name="Rectangle 10"/>
          <p:cNvSpPr/>
          <p:nvPr userDrawn="1"/>
        </p:nvSpPr>
        <p:spPr>
          <a:xfrm>
            <a:off x="2743200" y="685800"/>
            <a:ext cx="3657600" cy="480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203200" sx="97000" sy="97000"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cxnSp>
        <p:nvCxnSpPr>
          <p:cNvPr id="12" name="Straight Connector 11"/>
          <p:cNvCxnSpPr/>
          <p:nvPr userDrawn="1"/>
        </p:nvCxnSpPr>
        <p:spPr>
          <a:xfrm rot="10800000" flipV="1">
            <a:off x="6400800" y="76200"/>
            <a:ext cx="2743200" cy="685800"/>
          </a:xfrm>
          <a:prstGeom prst="line">
            <a:avLst/>
          </a:prstGeom>
          <a:ln>
            <a:solidFill>
              <a:schemeClr val="bg1">
                <a:lumMod val="95000"/>
              </a:schemeClr>
            </a:solidFill>
          </a:ln>
          <a:effectLst>
            <a:outerShdw blurRad="50800" dist="63500" algn="t" rotWithShape="0">
              <a:prstClr val="black">
                <a:alpha val="42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0800000">
            <a:off x="0" y="76200"/>
            <a:ext cx="2743200" cy="685800"/>
          </a:xfrm>
          <a:prstGeom prst="line">
            <a:avLst/>
          </a:prstGeom>
          <a:ln>
            <a:solidFill>
              <a:schemeClr val="bg1">
                <a:lumMod val="95000"/>
              </a:schemeClr>
            </a:solidFill>
          </a:ln>
          <a:effectLst>
            <a:outerShdw blurRad="50800" dist="25400" dir="5400000" algn="t" rotWithShape="0">
              <a:prstClr val="black">
                <a:alpha val="42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10800000">
            <a:off x="2743200" y="762000"/>
            <a:ext cx="3657600" cy="1588"/>
          </a:xfrm>
          <a:prstGeom prst="line">
            <a:avLst/>
          </a:prstGeom>
          <a:ln>
            <a:solidFill>
              <a:schemeClr val="bg1">
                <a:lumMod val="95000"/>
              </a:schemeClr>
            </a:solidFill>
          </a:ln>
          <a:effectLst>
            <a:outerShdw blurRad="50800" dist="25400" dir="5400000" algn="t" rotWithShape="0">
              <a:prstClr val="black">
                <a:alpha val="42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10800000" flipV="1">
            <a:off x="0" y="5410200"/>
            <a:ext cx="2743200" cy="685800"/>
          </a:xfrm>
          <a:prstGeom prst="line">
            <a:avLst/>
          </a:prstGeom>
          <a:ln>
            <a:solidFill>
              <a:schemeClr val="bg1">
                <a:lumMod val="95000"/>
              </a:schemeClr>
            </a:solidFill>
          </a:ln>
          <a:effectLst>
            <a:outerShdw blurRad="50800" dist="25400" dir="5400000" algn="t" rotWithShape="0">
              <a:prstClr val="black">
                <a:alpha val="42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10800000">
            <a:off x="6400800" y="5410200"/>
            <a:ext cx="2743200" cy="685800"/>
          </a:xfrm>
          <a:prstGeom prst="line">
            <a:avLst/>
          </a:prstGeom>
          <a:ln>
            <a:solidFill>
              <a:schemeClr val="bg1">
                <a:lumMod val="95000"/>
              </a:schemeClr>
            </a:solidFill>
          </a:ln>
          <a:effectLst>
            <a:outerShdw blurRad="50800" dist="38100" dir="5400000" algn="t" rotWithShape="0">
              <a:prstClr val="black">
                <a:alpha val="42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10800000">
            <a:off x="2743200" y="5408613"/>
            <a:ext cx="3657600" cy="1587"/>
          </a:xfrm>
          <a:prstGeom prst="line">
            <a:avLst/>
          </a:prstGeom>
          <a:ln>
            <a:solidFill>
              <a:schemeClr val="bg1">
                <a:lumMod val="95000"/>
              </a:schemeClr>
            </a:solidFill>
          </a:ln>
          <a:effectLst>
            <a:outerShdw blurRad="50800" dist="25400" dir="5400000" algn="t" rotWithShape="0">
              <a:prstClr val="black">
                <a:alpha val="42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876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1905000"/>
          </a:xfrm>
          <a:prstGeom prst="rect">
            <a:avLst/>
          </a:prstGeom>
          <a:gradFill flip="none" rotWithShape="1">
            <a:gsLst>
              <a:gs pos="0">
                <a:schemeClr val="tx1"/>
              </a:gs>
              <a:gs pos="78000">
                <a:schemeClr val="tx2"/>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4" name="Rectangle 3"/>
          <p:cNvSpPr/>
          <p:nvPr userDrawn="1"/>
        </p:nvSpPr>
        <p:spPr>
          <a:xfrm>
            <a:off x="0" y="3886200"/>
            <a:ext cx="9144000" cy="2971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5" name="Rectangle 4"/>
          <p:cNvSpPr/>
          <p:nvPr userDrawn="1"/>
        </p:nvSpPr>
        <p:spPr>
          <a:xfrm>
            <a:off x="2819400" y="1905000"/>
            <a:ext cx="3657600" cy="3200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6" name="Trapezoid 5"/>
          <p:cNvSpPr/>
          <p:nvPr userDrawn="1"/>
        </p:nvSpPr>
        <p:spPr>
          <a:xfrm rot="5400000">
            <a:off x="-76200" y="2209800"/>
            <a:ext cx="5181600" cy="2590800"/>
          </a:xfrm>
          <a:prstGeom prst="trapezoid">
            <a:avLst>
              <a:gd name="adj" fmla="val 3719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7" name="Trapezoid 6"/>
          <p:cNvSpPr/>
          <p:nvPr userDrawn="1"/>
        </p:nvSpPr>
        <p:spPr>
          <a:xfrm rot="5400000">
            <a:off x="-2209800" y="2362200"/>
            <a:ext cx="6705600" cy="2286000"/>
          </a:xfrm>
          <a:prstGeom prst="trapezoid">
            <a:avLst>
              <a:gd name="adj" fmla="val 3719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8" name="Trapezoid 7"/>
          <p:cNvSpPr/>
          <p:nvPr userDrawn="1"/>
        </p:nvSpPr>
        <p:spPr>
          <a:xfrm rot="16200000">
            <a:off x="4495800" y="2209800"/>
            <a:ext cx="5181600" cy="2590800"/>
          </a:xfrm>
          <a:prstGeom prst="trapezoid">
            <a:avLst>
              <a:gd name="adj" fmla="val 3719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9" name="Trapezoid 8"/>
          <p:cNvSpPr/>
          <p:nvPr userDrawn="1"/>
        </p:nvSpPr>
        <p:spPr>
          <a:xfrm rot="16200000">
            <a:off x="4648200" y="2362200"/>
            <a:ext cx="6705600" cy="2286000"/>
          </a:xfrm>
          <a:prstGeom prst="trapezoid">
            <a:avLst>
              <a:gd name="adj" fmla="val 3719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0" name="Rectangle 9"/>
          <p:cNvSpPr/>
          <p:nvPr userDrawn="1"/>
        </p:nvSpPr>
        <p:spPr>
          <a:xfrm>
            <a:off x="4114800" y="2667000"/>
            <a:ext cx="1371600" cy="2590800"/>
          </a:xfrm>
          <a:prstGeom prst="rect">
            <a:avLst/>
          </a:prstGeom>
          <a:gradFill>
            <a:gsLst>
              <a:gs pos="0">
                <a:schemeClr val="accent1">
                  <a:lumMod val="50000"/>
                </a:schemeClr>
              </a:gs>
              <a:gs pos="39999">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1" name="Trapezoid 10"/>
          <p:cNvSpPr/>
          <p:nvPr userDrawn="1"/>
        </p:nvSpPr>
        <p:spPr>
          <a:xfrm rot="5400000">
            <a:off x="3086100" y="3695700"/>
            <a:ext cx="2438400" cy="381000"/>
          </a:xfrm>
          <a:prstGeom prst="trapezoid">
            <a:avLst>
              <a:gd name="adj" fmla="val 140715"/>
            </a:avLst>
          </a:prstGeom>
          <a:gradFill>
            <a:gsLst>
              <a:gs pos="0">
                <a:schemeClr val="accent1">
                  <a:lumMod val="75000"/>
                </a:schemeClr>
              </a:gs>
              <a:gs pos="39999">
                <a:schemeClr val="tx2">
                  <a:lumMod val="75000"/>
                </a:schemeClr>
              </a:gs>
              <a:gs pos="39999">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2" name="Trapezoid 11"/>
          <p:cNvSpPr/>
          <p:nvPr userDrawn="1"/>
        </p:nvSpPr>
        <p:spPr>
          <a:xfrm rot="5400000" flipV="1">
            <a:off x="4076700" y="3695700"/>
            <a:ext cx="2438400" cy="381000"/>
          </a:xfrm>
          <a:prstGeom prst="trapezoid">
            <a:avLst>
              <a:gd name="adj" fmla="val 140715"/>
            </a:avLst>
          </a:prstGeom>
          <a:gradFill>
            <a:gsLst>
              <a:gs pos="0">
                <a:schemeClr val="accent1">
                  <a:lumMod val="75000"/>
                </a:schemeClr>
              </a:gs>
              <a:gs pos="39999">
                <a:schemeClr val="tx2">
                  <a:lumMod val="75000"/>
                </a:schemeClr>
              </a:gs>
              <a:gs pos="39999">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3" name="Rectangle 12"/>
          <p:cNvSpPr/>
          <p:nvPr userDrawn="1"/>
        </p:nvSpPr>
        <p:spPr>
          <a:xfrm>
            <a:off x="4495800" y="3200400"/>
            <a:ext cx="609600" cy="1371600"/>
          </a:xfrm>
          <a:prstGeom prst="rect">
            <a:avLst/>
          </a:prstGeom>
          <a:solidFill>
            <a:schemeClr val="accent1"/>
          </a:solidFill>
          <a:ln w="12700">
            <a:solidFill>
              <a:schemeClr val="accent1">
                <a:shade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4" name="Rectangle 13"/>
          <p:cNvSpPr/>
          <p:nvPr userDrawn="1"/>
        </p:nvSpPr>
        <p:spPr>
          <a:xfrm>
            <a:off x="4572000" y="3276600"/>
            <a:ext cx="457200" cy="1295400"/>
          </a:xfrm>
          <a:prstGeom prst="rect">
            <a:avLst/>
          </a:prstGeom>
          <a:gradFill>
            <a:gsLst>
              <a:gs pos="0">
                <a:srgbClr val="000000"/>
              </a:gs>
              <a:gs pos="39999">
                <a:schemeClr val="tx2">
                  <a:lumMod val="50000"/>
                </a:schemeClr>
              </a:gs>
              <a:gs pos="39999">
                <a:schemeClr val="tx1"/>
              </a:gs>
            </a:gsLst>
            <a:lin ang="5400000" scaled="0"/>
          </a:gradFill>
          <a:ln w="444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5" name="Date Placeholder 2"/>
          <p:cNvSpPr>
            <a:spLocks noGrp="1"/>
          </p:cNvSpPr>
          <p:nvPr>
            <p:ph type="dt" sz="half" idx="10"/>
          </p:nvPr>
        </p:nvSpPr>
        <p:spPr/>
        <p:txBody>
          <a:bodyPr/>
          <a:lstStyle>
            <a:lvl1pPr>
              <a:defRPr/>
            </a:lvl1pPr>
          </a:lstStyle>
          <a:p>
            <a:fld id="{ADCC4FAD-E3B9-4074-841C-5B8E40F4E3FF}" type="datetimeFigureOut">
              <a:rPr lang="en-US" altLang="en-US"/>
              <a:pPr/>
              <a:t>11/10/2016</a:t>
            </a:fld>
            <a:endParaRPr lang="en-US" altLang="en-US"/>
          </a:p>
        </p:txBody>
      </p:sp>
      <p:sp>
        <p:nvSpPr>
          <p:cNvPr id="16" name="Footer Placeholder 3"/>
          <p:cNvSpPr>
            <a:spLocks noGrp="1"/>
          </p:cNvSpPr>
          <p:nvPr>
            <p:ph type="ftr" sz="quarter" idx="11"/>
          </p:nvPr>
        </p:nvSpPr>
        <p:spPr/>
        <p:txBody>
          <a:bodyPr/>
          <a:lstStyle>
            <a:lvl1pPr>
              <a:defRPr/>
            </a:lvl1pPr>
          </a:lstStyle>
          <a:p>
            <a:endParaRPr lang="en-US" altLang="en-US"/>
          </a:p>
        </p:txBody>
      </p:sp>
      <p:sp>
        <p:nvSpPr>
          <p:cNvPr id="17" name="Slide Number Placeholder 4"/>
          <p:cNvSpPr>
            <a:spLocks noGrp="1"/>
          </p:cNvSpPr>
          <p:nvPr>
            <p:ph type="sldNum" sz="quarter" idx="12"/>
          </p:nvPr>
        </p:nvSpPr>
        <p:spPr/>
        <p:txBody>
          <a:bodyPr/>
          <a:lstStyle>
            <a:lvl1pPr>
              <a:defRPr/>
            </a:lvl1pPr>
          </a:lstStyle>
          <a:p>
            <a:fld id="{555B1C48-3C3D-40D0-97E0-EA8EB3ACFA7F}" type="slidenum">
              <a:rPr lang="en-US" altLang="en-US"/>
              <a:pPr/>
              <a:t>‹#›</a:t>
            </a:fld>
            <a:endParaRPr lang="en-US" altLang="en-US"/>
          </a:p>
        </p:txBody>
      </p:sp>
    </p:spTree>
    <p:extLst>
      <p:ext uri="{BB962C8B-B14F-4D97-AF65-F5344CB8AC3E}">
        <p14:creationId xmlns:p14="http://schemas.microsoft.com/office/powerpoint/2010/main" val="200328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slideLayout" Target="../slideLayouts/slideLayout3.xml"/><Relationship Id="rId7" Type="http://schemas.openxmlformats.org/officeDocument/2006/relationships/slide" Target="../slides/slide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 Target="../slides/slide2.xml"/><Relationship Id="rId5" Type="http://schemas.openxmlformats.org/officeDocument/2006/relationships/image" Target="../media/image1.jpeg"/><Relationship Id="rId10" Type="http://schemas.openxmlformats.org/officeDocument/2006/relationships/slide" Target="../slides/slide6.xml"/><Relationship Id="rId4" Type="http://schemas.openxmlformats.org/officeDocument/2006/relationships/theme" Target="../theme/theme1.xml"/><Relationship Id="rId9" Type="http://schemas.openxmlformats.org/officeDocument/2006/relationships/slide" Target="../slides/slid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C7F91A58-91AE-4960-B69A-CCA3CB5077AB}" type="datetimeFigureOut">
              <a:rPr lang="en-US" altLang="en-US"/>
              <a:pPr/>
              <a:t>11/10/2016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8A782FFB-807B-4F79-B7AC-5E2B0718A9C3}" type="slidenum">
              <a:rPr lang="en-US" altLang="en-US"/>
              <a:pPr/>
              <a:t>‹#›</a:t>
            </a:fld>
            <a:endParaRPr lang="en-US" altLang="en-US"/>
          </a:p>
        </p:txBody>
      </p:sp>
      <p:sp>
        <p:nvSpPr>
          <p:cNvPr id="7" name="Rectangle 6"/>
          <p:cNvSpPr/>
          <p:nvPr userDrawn="1"/>
        </p:nvSpPr>
        <p:spPr>
          <a:xfrm>
            <a:off x="0" y="0"/>
            <a:ext cx="9144000" cy="2133600"/>
          </a:xfrm>
          <a:prstGeom prst="rect">
            <a:avLst/>
          </a:prstGeom>
          <a:gradFill flip="none" rotWithShape="1">
            <a:gsLst>
              <a:gs pos="0">
                <a:schemeClr val="tx1"/>
              </a:gs>
              <a:gs pos="78000">
                <a:schemeClr val="tx2"/>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8" name="Rectangle 7"/>
          <p:cNvSpPr/>
          <p:nvPr userDrawn="1"/>
        </p:nvSpPr>
        <p:spPr>
          <a:xfrm>
            <a:off x="0" y="3886200"/>
            <a:ext cx="9144000" cy="2971800"/>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9" name="Rectangle 8">
            <a:hlinkClick r:id="rId6" action="ppaction://hlinksldjump"/>
          </p:cNvPr>
          <p:cNvSpPr/>
          <p:nvPr userDrawn="1"/>
        </p:nvSpPr>
        <p:spPr>
          <a:xfrm>
            <a:off x="3657600" y="1981200"/>
            <a:ext cx="1828800" cy="2819400"/>
          </a:xfrm>
          <a:prstGeom prst="rect">
            <a:avLst/>
          </a:prstGeom>
          <a:gradFill>
            <a:gsLst>
              <a:gs pos="0">
                <a:schemeClr val="tx2"/>
              </a:gs>
              <a:gs pos="50000">
                <a:schemeClr val="accent1"/>
              </a:gs>
              <a:gs pos="100000">
                <a:schemeClr val="tx2"/>
              </a:gs>
            </a:gsLst>
            <a:lin ang="5400000" scaled="0"/>
          </a:gradFill>
          <a:ln>
            <a:noFill/>
          </a:ln>
          <a:effectLst>
            <a:outerShdw blurRad="203200" sx="97000" sy="97000"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0" name="Trapezoid 9"/>
          <p:cNvSpPr/>
          <p:nvPr userDrawn="1"/>
        </p:nvSpPr>
        <p:spPr>
          <a:xfrm rot="5400000">
            <a:off x="-952500" y="1562100"/>
            <a:ext cx="5562600" cy="3657600"/>
          </a:xfrm>
          <a:prstGeom prst="trapezoid">
            <a:avLst>
              <a:gd name="adj" fmla="val 3719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US" altLang="en-US">
              <a:solidFill>
                <a:srgbClr val="FFFFFF"/>
              </a:solidFill>
              <a:latin typeface="Calibri" pitchFamily="34" charset="0"/>
            </a:endParaRPr>
          </a:p>
        </p:txBody>
      </p:sp>
      <p:sp>
        <p:nvSpPr>
          <p:cNvPr id="11" name="Trapezoid 10"/>
          <p:cNvSpPr/>
          <p:nvPr userDrawn="1"/>
        </p:nvSpPr>
        <p:spPr>
          <a:xfrm rot="16200000">
            <a:off x="4533900" y="1562100"/>
            <a:ext cx="5562600" cy="3657600"/>
          </a:xfrm>
          <a:prstGeom prst="trapezoid">
            <a:avLst>
              <a:gd name="adj" fmla="val 3719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3" name="Trapezoid 12"/>
          <p:cNvSpPr/>
          <p:nvPr userDrawn="1"/>
        </p:nvSpPr>
        <p:spPr>
          <a:xfrm rot="5400000">
            <a:off x="-902494" y="3417094"/>
            <a:ext cx="3786188" cy="1676400"/>
          </a:xfrm>
          <a:prstGeom prst="trapezoid">
            <a:avLst>
              <a:gd name="adj" fmla="val 31527"/>
            </a:avLst>
          </a:prstGeom>
          <a:blipFill dpi="0" rotWithShape="0">
            <a:blip r:embed="rId5"/>
            <a:srcRect/>
            <a:tile tx="0" ty="0" sx="100000" sy="100000" flip="none" algn="tl"/>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27" name="Trapezoid 26"/>
          <p:cNvSpPr/>
          <p:nvPr userDrawn="1"/>
        </p:nvSpPr>
        <p:spPr>
          <a:xfrm rot="5400000">
            <a:off x="-533400" y="1981200"/>
            <a:ext cx="3048000" cy="1676400"/>
          </a:xfrm>
          <a:prstGeom prst="trapezoid">
            <a:avLst>
              <a:gd name="adj" fmla="val 31527"/>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4" name="Rectangle 13">
            <a:hlinkClick r:id="rId7" action="ppaction://hlinksldjump"/>
          </p:cNvPr>
          <p:cNvSpPr/>
          <p:nvPr userDrawn="1"/>
        </p:nvSpPr>
        <p:spPr>
          <a:xfrm>
            <a:off x="152400" y="1828800"/>
            <a:ext cx="1676400" cy="3657600"/>
          </a:xfrm>
          <a:prstGeom prst="rect">
            <a:avLst/>
          </a:prstGeom>
          <a:gradFill>
            <a:gsLst>
              <a:gs pos="0">
                <a:schemeClr val="accent1">
                  <a:lumMod val="75000"/>
                </a:schemeClr>
              </a:gs>
              <a:gs pos="54000">
                <a:schemeClr val="tx2">
                  <a:lumMod val="75000"/>
                </a:schemeClr>
              </a:gs>
              <a:gs pos="54000">
                <a:schemeClr val="accent1">
                  <a:lumMod val="75000"/>
                </a:schemeClr>
              </a:gs>
            </a:gsLst>
            <a:lin ang="5400000" scaled="0"/>
          </a:gradFill>
          <a:ln w="12700"/>
          <a:effectLst>
            <a:outerShdw blurRad="177800" dist="38100" dir="4680000" sx="86000" sy="86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5" name="Trapezoid 14"/>
          <p:cNvSpPr/>
          <p:nvPr userDrawn="1"/>
        </p:nvSpPr>
        <p:spPr>
          <a:xfrm rot="5400000" flipV="1">
            <a:off x="5650706" y="2883694"/>
            <a:ext cx="4852988" cy="1676400"/>
          </a:xfrm>
          <a:prstGeom prst="trapezoid">
            <a:avLst>
              <a:gd name="adj" fmla="val 30440"/>
            </a:avLst>
          </a:prstGeom>
          <a:blipFill dpi="0" rotWithShape="0">
            <a:blip r:embed="rId5"/>
            <a:srcRect/>
            <a:tile tx="0" ty="0" sx="100000" sy="100000" flip="none" algn="tl"/>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28" name="Trapezoid 27"/>
          <p:cNvSpPr/>
          <p:nvPr userDrawn="1"/>
        </p:nvSpPr>
        <p:spPr>
          <a:xfrm rot="5400000" flipV="1">
            <a:off x="6705600" y="1828800"/>
            <a:ext cx="2743200" cy="1676400"/>
          </a:xfrm>
          <a:prstGeom prst="trapezoid">
            <a:avLst>
              <a:gd name="adj" fmla="val 30440"/>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6" name="Rectangle 15">
            <a:hlinkClick r:id="rId8" action="ppaction://hlinksldjump"/>
          </p:cNvPr>
          <p:cNvSpPr/>
          <p:nvPr userDrawn="1"/>
        </p:nvSpPr>
        <p:spPr>
          <a:xfrm>
            <a:off x="7239000" y="1828800"/>
            <a:ext cx="1676400" cy="3657600"/>
          </a:xfrm>
          <a:prstGeom prst="rect">
            <a:avLst/>
          </a:prstGeom>
          <a:gradFill>
            <a:gsLst>
              <a:gs pos="0">
                <a:schemeClr val="accent1">
                  <a:lumMod val="75000"/>
                </a:schemeClr>
              </a:gs>
              <a:gs pos="54000">
                <a:schemeClr val="tx2">
                  <a:lumMod val="75000"/>
                </a:schemeClr>
              </a:gs>
              <a:gs pos="54000">
                <a:schemeClr val="accent1">
                  <a:lumMod val="75000"/>
                </a:schemeClr>
              </a:gs>
            </a:gsLst>
            <a:lin ang="5400000" scaled="0"/>
          </a:gradFill>
          <a:ln w="12700">
            <a:noFill/>
          </a:ln>
          <a:effectLst>
            <a:outerShdw blurRad="177800" dist="38100" dir="4680000" sx="86000" sy="86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7" name="Trapezoid 16"/>
          <p:cNvSpPr/>
          <p:nvPr userDrawn="1"/>
        </p:nvSpPr>
        <p:spPr>
          <a:xfrm rot="5400000">
            <a:off x="1066800" y="3048000"/>
            <a:ext cx="3505200" cy="1219200"/>
          </a:xfrm>
          <a:prstGeom prst="trapezoid">
            <a:avLst>
              <a:gd name="adj" fmla="val 29964"/>
            </a:avLst>
          </a:prstGeom>
          <a:blipFill dpi="0" rotWithShape="0">
            <a:blip r:embed="rId5"/>
            <a:srcRect/>
            <a:tile tx="0" ty="0" sx="100000" sy="100000" flip="none" algn="tl"/>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8" name="Trapezoid 17"/>
          <p:cNvSpPr/>
          <p:nvPr userDrawn="1"/>
        </p:nvSpPr>
        <p:spPr>
          <a:xfrm rot="5400000" flipV="1">
            <a:off x="4648200" y="3048000"/>
            <a:ext cx="3505200" cy="1219200"/>
          </a:xfrm>
          <a:prstGeom prst="trapezoid">
            <a:avLst>
              <a:gd name="adj" fmla="val 31527"/>
            </a:avLst>
          </a:prstGeom>
          <a:blipFill dpi="0" rotWithShape="0">
            <a:blip r:embed="rId5"/>
            <a:srcRect/>
            <a:tile tx="0" ty="0" sx="100000" sy="100000" flip="none" algn="tl"/>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25" name="Trapezoid 24"/>
          <p:cNvSpPr/>
          <p:nvPr userDrawn="1"/>
        </p:nvSpPr>
        <p:spPr>
          <a:xfrm rot="5400000">
            <a:off x="1600200" y="2514600"/>
            <a:ext cx="2438400" cy="1219200"/>
          </a:xfrm>
          <a:prstGeom prst="trapezoid">
            <a:avLst>
              <a:gd name="adj" fmla="val 29964"/>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19" name="Rectangle 18">
            <a:hlinkClick r:id="rId9" action="ppaction://hlinksldjump"/>
          </p:cNvPr>
          <p:cNvSpPr/>
          <p:nvPr userDrawn="1"/>
        </p:nvSpPr>
        <p:spPr>
          <a:xfrm>
            <a:off x="2209800" y="2286000"/>
            <a:ext cx="1219200" cy="2613025"/>
          </a:xfrm>
          <a:prstGeom prst="rect">
            <a:avLst/>
          </a:prstGeom>
          <a:gradFill>
            <a:gsLst>
              <a:gs pos="0">
                <a:schemeClr val="accent1">
                  <a:lumMod val="75000"/>
                </a:schemeClr>
              </a:gs>
              <a:gs pos="54000">
                <a:schemeClr val="tx2">
                  <a:lumMod val="75000"/>
                </a:schemeClr>
              </a:gs>
              <a:gs pos="54000">
                <a:schemeClr val="accent1">
                  <a:lumMod val="75000"/>
                </a:schemeClr>
              </a:gs>
            </a:gsLst>
            <a:lin ang="5400000" scaled="0"/>
          </a:gradFill>
          <a:ln w="12700">
            <a:noFill/>
          </a:ln>
          <a:effectLst>
            <a:outerShdw blurRad="177800" dist="38100" dir="4680000" sx="86000" sy="86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26" name="Trapezoid 25"/>
          <p:cNvSpPr/>
          <p:nvPr userDrawn="1"/>
        </p:nvSpPr>
        <p:spPr>
          <a:xfrm rot="5400000" flipV="1">
            <a:off x="5448300" y="2247900"/>
            <a:ext cx="1905000" cy="1219200"/>
          </a:xfrm>
          <a:prstGeom prst="trapezoid">
            <a:avLst>
              <a:gd name="adj" fmla="val 31527"/>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20" name="Rectangle 19">
            <a:hlinkClick r:id="rId10" action="ppaction://hlinksldjump"/>
          </p:cNvPr>
          <p:cNvSpPr/>
          <p:nvPr userDrawn="1"/>
        </p:nvSpPr>
        <p:spPr>
          <a:xfrm>
            <a:off x="5791200" y="2286000"/>
            <a:ext cx="1219200" cy="2667000"/>
          </a:xfrm>
          <a:prstGeom prst="rect">
            <a:avLst/>
          </a:prstGeom>
          <a:gradFill>
            <a:gsLst>
              <a:gs pos="0">
                <a:schemeClr val="accent1">
                  <a:lumMod val="75000"/>
                </a:schemeClr>
              </a:gs>
              <a:gs pos="54000">
                <a:schemeClr val="tx2">
                  <a:lumMod val="75000"/>
                </a:schemeClr>
              </a:gs>
              <a:gs pos="54000">
                <a:schemeClr val="accent1">
                  <a:lumMod val="75000"/>
                </a:schemeClr>
              </a:gs>
            </a:gsLst>
            <a:lin ang="5400000" scaled="0"/>
          </a:gradFill>
          <a:ln w="12700">
            <a:noFill/>
          </a:ln>
          <a:effectLst>
            <a:outerShdw blurRad="177800" dist="38100" dir="4680000" sx="86000" sy="86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29" name="Flowchart: Alternate Process 28"/>
          <p:cNvSpPr/>
          <p:nvPr userDrawn="1"/>
        </p:nvSpPr>
        <p:spPr>
          <a:xfrm>
            <a:off x="2743200" y="381000"/>
            <a:ext cx="3657600" cy="609600"/>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24" name="TextBox 23"/>
          <p:cNvSpPr txBox="1"/>
          <p:nvPr userDrawn="1"/>
        </p:nvSpPr>
        <p:spPr>
          <a:xfrm>
            <a:off x="2743200" y="381000"/>
            <a:ext cx="3657600" cy="584200"/>
          </a:xfrm>
          <a:prstGeom prst="rect">
            <a:avLst/>
          </a:prstGeom>
          <a:solidFill>
            <a:srgbClr val="000000">
              <a:alpha val="0"/>
            </a:srgbClr>
          </a:solidFill>
        </p:spPr>
        <p:txBody>
          <a:bodyPr>
            <a:spAutoFit/>
          </a:bodyPr>
          <a:lstStyle/>
          <a:p>
            <a:pPr algn="ctr" fontAlgn="auto">
              <a:spcBef>
                <a:spcPts val="0"/>
              </a:spcBef>
              <a:spcAft>
                <a:spcPts val="0"/>
              </a:spcAft>
              <a:defRPr/>
            </a:pPr>
            <a:r>
              <a:rPr lang="en-US" sz="1600" b="1" dirty="0">
                <a:latin typeface="Broadway" pitchFamily="82" charset="0"/>
                <a:cs typeface="+mn-cs"/>
              </a:rPr>
              <a:t>VIRTUAL MUSEUM OF</a:t>
            </a:r>
          </a:p>
          <a:p>
            <a:pPr algn="ctr" fontAlgn="auto">
              <a:spcBef>
                <a:spcPts val="0"/>
              </a:spcBef>
              <a:spcAft>
                <a:spcPts val="0"/>
              </a:spcAft>
              <a:defRPr/>
            </a:pPr>
            <a:r>
              <a:rPr lang="en-US" sz="1600" b="1" dirty="0">
                <a:latin typeface="Broadway" pitchFamily="82" charset="0"/>
                <a:cs typeface="+mn-cs"/>
              </a:rPr>
              <a:t> NATIVE AMERICAN WOMEN</a:t>
            </a:r>
          </a:p>
        </p:txBody>
      </p:sp>
      <p:sp>
        <p:nvSpPr>
          <p:cNvPr id="35" name="TextBox 34"/>
          <p:cNvSpPr txBox="1"/>
          <p:nvPr userDrawn="1"/>
        </p:nvSpPr>
        <p:spPr>
          <a:xfrm rot="978076">
            <a:off x="2346325" y="1879600"/>
            <a:ext cx="1066800" cy="261938"/>
          </a:xfrm>
          <a:prstGeom prst="rect">
            <a:avLst/>
          </a:prstGeom>
          <a:noFill/>
        </p:spPr>
        <p:txBody>
          <a:bodyPr>
            <a:spAutoFit/>
          </a:bodyPr>
          <a:lstStyle/>
          <a:p>
            <a:pPr algn="ctr" fontAlgn="auto">
              <a:spcBef>
                <a:spcPts val="0"/>
              </a:spcBef>
              <a:spcAft>
                <a:spcPts val="0"/>
              </a:spcAft>
              <a:defRPr/>
            </a:pPr>
            <a:r>
              <a:rPr lang="en-US" sz="1100" dirty="0">
                <a:latin typeface="Broadway" pitchFamily="82" charset="0"/>
                <a:cs typeface="+mn-cs"/>
              </a:rPr>
              <a:t>DAILY LIFE</a:t>
            </a:r>
          </a:p>
        </p:txBody>
      </p:sp>
      <p:sp>
        <p:nvSpPr>
          <p:cNvPr id="37" name="TextBox 36"/>
          <p:cNvSpPr txBox="1"/>
          <p:nvPr userDrawn="1"/>
        </p:nvSpPr>
        <p:spPr>
          <a:xfrm rot="20545190">
            <a:off x="5537200" y="1881188"/>
            <a:ext cx="1543050" cy="261937"/>
          </a:xfrm>
          <a:prstGeom prst="rect">
            <a:avLst/>
          </a:prstGeom>
          <a:noFill/>
        </p:spPr>
        <p:txBody>
          <a:bodyPr>
            <a:spAutoFit/>
          </a:bodyPr>
          <a:lstStyle/>
          <a:p>
            <a:pPr algn="ctr" fontAlgn="auto">
              <a:spcBef>
                <a:spcPts val="0"/>
              </a:spcBef>
              <a:spcAft>
                <a:spcPts val="0"/>
              </a:spcAft>
              <a:defRPr/>
            </a:pPr>
            <a:r>
              <a:rPr lang="en-US" sz="1100" dirty="0">
                <a:latin typeface="Broadway" pitchFamily="82" charset="0"/>
                <a:cs typeface="+mn-cs"/>
              </a:rPr>
              <a:t>FAMOUS WOMEN</a:t>
            </a:r>
          </a:p>
        </p:txBody>
      </p:sp>
      <p:sp>
        <p:nvSpPr>
          <p:cNvPr id="32" name="TextBox 31"/>
          <p:cNvSpPr txBox="1"/>
          <p:nvPr userDrawn="1"/>
        </p:nvSpPr>
        <p:spPr>
          <a:xfrm rot="20568927">
            <a:off x="7088188" y="1327150"/>
            <a:ext cx="1831975" cy="261938"/>
          </a:xfrm>
          <a:prstGeom prst="rect">
            <a:avLst/>
          </a:prstGeom>
          <a:noFill/>
        </p:spPr>
        <p:txBody>
          <a:bodyPr>
            <a:spAutoFit/>
          </a:bodyPr>
          <a:lstStyle/>
          <a:p>
            <a:pPr algn="ctr" fontAlgn="auto">
              <a:spcBef>
                <a:spcPts val="0"/>
              </a:spcBef>
              <a:spcAft>
                <a:spcPts val="0"/>
              </a:spcAft>
              <a:defRPr/>
            </a:pPr>
            <a:r>
              <a:rPr lang="en-US" sz="1100" dirty="0">
                <a:latin typeface="Broadway" pitchFamily="82" charset="0"/>
                <a:cs typeface="+mn-cs"/>
              </a:rPr>
              <a:t>MATRILINEAL TRIBES</a:t>
            </a:r>
          </a:p>
        </p:txBody>
      </p:sp>
      <p:sp>
        <p:nvSpPr>
          <p:cNvPr id="38" name="TextBox 37"/>
          <p:cNvSpPr txBox="1"/>
          <p:nvPr userDrawn="1"/>
        </p:nvSpPr>
        <p:spPr>
          <a:xfrm rot="978076">
            <a:off x="122238" y="1316038"/>
            <a:ext cx="1809750" cy="276225"/>
          </a:xfrm>
          <a:prstGeom prst="rect">
            <a:avLst/>
          </a:prstGeom>
          <a:noFill/>
        </p:spPr>
        <p:txBody>
          <a:bodyPr>
            <a:spAutoFit/>
          </a:bodyPr>
          <a:lstStyle/>
          <a:p>
            <a:pPr algn="ctr" fontAlgn="auto">
              <a:spcBef>
                <a:spcPts val="0"/>
              </a:spcBef>
              <a:spcAft>
                <a:spcPts val="0"/>
              </a:spcAft>
              <a:defRPr/>
            </a:pPr>
            <a:r>
              <a:rPr lang="en-US" sz="1200" dirty="0">
                <a:latin typeface="Broadway" pitchFamily="82" charset="0"/>
                <a:cs typeface="+mn-cs"/>
              </a:rPr>
              <a:t>CREATION MYTHS</a:t>
            </a:r>
          </a:p>
        </p:txBody>
      </p:sp>
      <p:sp>
        <p:nvSpPr>
          <p:cNvPr id="39" name="TextBox 38"/>
          <p:cNvSpPr txBox="1"/>
          <p:nvPr userDrawn="1"/>
        </p:nvSpPr>
        <p:spPr>
          <a:xfrm>
            <a:off x="3810000" y="2057400"/>
            <a:ext cx="1524000" cy="430213"/>
          </a:xfrm>
          <a:prstGeom prst="rect">
            <a:avLst/>
          </a:prstGeom>
          <a:noFill/>
        </p:spPr>
        <p:txBody>
          <a:bodyPr>
            <a:spAutoFit/>
          </a:bodyPr>
          <a:lstStyle/>
          <a:p>
            <a:pPr algn="ctr" fontAlgn="auto">
              <a:spcBef>
                <a:spcPts val="0"/>
              </a:spcBef>
              <a:spcAft>
                <a:spcPts val="0"/>
              </a:spcAft>
              <a:defRPr/>
            </a:pPr>
            <a:r>
              <a:rPr lang="en-US" sz="1100" dirty="0">
                <a:latin typeface="Broadway" pitchFamily="82" charset="0"/>
                <a:cs typeface="+mn-cs"/>
              </a:rPr>
              <a:t>CURATOR INFORMATION</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18.xml"/><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image" Target="../media/image2.gif"/><Relationship Id="rId4" Type="http://schemas.openxmlformats.org/officeDocument/2006/relationships/slide" Target="slide2.xml"/><Relationship Id="rId9" Type="http://schemas.openxmlformats.org/officeDocument/2006/relationships/slide" Target="slide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hristykeeler.com/EducationalVirtualMuseums.html" TargetMode="External"/><Relationship Id="rId5" Type="http://schemas.openxmlformats.org/officeDocument/2006/relationships/hyperlink" Target="http://www.keelers.com/christy" TargetMode="External"/><Relationship Id="rId4" Type="http://schemas.openxmlformats.org/officeDocument/2006/relationships/hyperlink" Target="http://www.hatboro-horsham.org/4067362111456/FileLib/browse.asp?A=374&amp;BMDRN=2000&amp;BCOB=0&amp;C=51541" TargetMode="External"/></Relationships>
</file>

<file path=ppt/slides/_rels/slide2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bs.org/food/the-history-kitchen/what-lewis-and-clark-ate/" TargetMode="External"/><Relationship Id="rId2" Type="http://schemas.openxmlformats.org/officeDocument/2006/relationships/hyperlink" Target="http://lewisandclarktrail.com/keelboat.htm" TargetMode="Externa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hyperlink" Target="http://www.nationalgeographic.com/lewisandclark/record_tribes_"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9.xml"/><Relationship Id="rId7" Type="http://schemas.openxmlformats.org/officeDocument/2006/relationships/slide" Target="slide12.xml"/><Relationship Id="rId12"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jpeg"/><Relationship Id="rId5" Type="http://schemas.openxmlformats.org/officeDocument/2006/relationships/slide" Target="slide4.xml"/><Relationship Id="rId10" Type="http://schemas.openxmlformats.org/officeDocument/2006/relationships/image" Target="../media/image7.jpg"/><Relationship Id="rId4" Type="http://schemas.openxmlformats.org/officeDocument/2006/relationships/image" Target="../media/image4.png"/><Relationship Id="rId9"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slide" Target="slide9.xml"/><Relationship Id="rId7" Type="http://schemas.openxmlformats.org/officeDocument/2006/relationships/slide" Target="slide12.xml"/><Relationship Id="rId12"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13.xml"/><Relationship Id="rId5" Type="http://schemas.openxmlformats.org/officeDocument/2006/relationships/slide" Target="slide4.xml"/><Relationship Id="rId10" Type="http://schemas.openxmlformats.org/officeDocument/2006/relationships/slide" Target="slide11.xml"/><Relationship Id="rId4" Type="http://schemas.openxmlformats.org/officeDocument/2006/relationships/image" Target="../media/image4.png"/><Relationship Id="rId9" Type="http://schemas.openxmlformats.org/officeDocument/2006/relationships/slide" Target="slide1.xml"/><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jpg"/><Relationship Id="rId3" Type="http://schemas.openxmlformats.org/officeDocument/2006/relationships/slide" Target="slide9.xml"/><Relationship Id="rId7" Type="http://schemas.openxmlformats.org/officeDocument/2006/relationships/slide" Target="slide12.xml"/><Relationship Id="rId12"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15.xml"/><Relationship Id="rId5" Type="http://schemas.openxmlformats.org/officeDocument/2006/relationships/slide" Target="slide4.xml"/><Relationship Id="rId15" Type="http://schemas.openxmlformats.org/officeDocument/2006/relationships/image" Target="../media/image15.jpg"/><Relationship Id="rId10" Type="http://schemas.openxmlformats.org/officeDocument/2006/relationships/slide" Target="slide14.xml"/><Relationship Id="rId4" Type="http://schemas.openxmlformats.org/officeDocument/2006/relationships/image" Target="../media/image4.png"/><Relationship Id="rId9" Type="http://schemas.openxmlformats.org/officeDocument/2006/relationships/slide" Target="slide1.xml"/><Relationship Id="rId14"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3" Type="http://schemas.openxmlformats.org/officeDocument/2006/relationships/slide" Target="slide9.xml"/><Relationship Id="rId7" Type="http://schemas.openxmlformats.org/officeDocument/2006/relationships/slide" Target="slide12.xml"/><Relationship Id="rId12" Type="http://schemas.openxmlformats.org/officeDocument/2006/relationships/slide" Target="slide1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18.xml"/><Relationship Id="rId5" Type="http://schemas.openxmlformats.org/officeDocument/2006/relationships/slide" Target="slide4.xml"/><Relationship Id="rId15" Type="http://schemas.openxmlformats.org/officeDocument/2006/relationships/image" Target="../media/image18.JPG"/><Relationship Id="rId10" Type="http://schemas.openxmlformats.org/officeDocument/2006/relationships/slide" Target="slide17.xml"/><Relationship Id="rId4" Type="http://schemas.openxmlformats.org/officeDocument/2006/relationships/image" Target="../media/image4.png"/><Relationship Id="rId9" Type="http://schemas.openxmlformats.org/officeDocument/2006/relationships/slide" Target="slide1.xml"/><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 Target="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7"/>
          <p:cNvSpPr>
            <a:spLocks noGrp="1"/>
          </p:cNvSpPr>
          <p:nvPr>
            <p:ph type="ctrTitle" idx="4294967295"/>
          </p:nvPr>
        </p:nvSpPr>
        <p:spPr>
          <a:xfrm>
            <a:off x="2895600" y="5715000"/>
            <a:ext cx="1600200" cy="384175"/>
          </a:xfrm>
          <a:solidFill>
            <a:srgbClr val="FFFFFF"/>
          </a:solidFill>
          <a:ln>
            <a:solidFill>
              <a:srgbClr val="000000"/>
            </a:solidFill>
            <a:miter lim="800000"/>
            <a:headEnd/>
            <a:tailEnd/>
          </a:ln>
        </p:spPr>
        <p:txBody>
          <a:bodyPr/>
          <a:lstStyle/>
          <a:p>
            <a:pPr eaLnBrk="1" hangingPunct="1"/>
            <a:r>
              <a:rPr lang="en-US" altLang="en-US" sz="800" smtClean="0"/>
              <a:t>Museum Entrance</a:t>
            </a:r>
          </a:p>
        </p:txBody>
      </p:sp>
      <p:sp>
        <p:nvSpPr>
          <p:cNvPr id="6" name="Rectangle 5">
            <a:hlinkClick r:id="rId3" action="ppaction://hlinksldjump"/>
          </p:cNvPr>
          <p:cNvSpPr/>
          <p:nvPr/>
        </p:nvSpPr>
        <p:spPr>
          <a:xfrm>
            <a:off x="2819400" y="5105400"/>
            <a:ext cx="3587917" cy="1310970"/>
          </a:xfrm>
          <a:prstGeom prst="rect">
            <a:avLst/>
          </a:prstGeom>
          <a:ln>
            <a:noFill/>
          </a:ln>
          <a:effectLst/>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3956852" y="5468979"/>
            <a:ext cx="1310971" cy="413991"/>
          </a:xfrm>
          <a:prstGeom prst="ellipse">
            <a:avLst/>
          </a:prstGeom>
          <a:scene3d>
            <a:camera prst="perspectiveRelaxed" fov="2700000"/>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a:hlinkClick r:id="rId4" action="ppaction://hlinksldjump"/>
          </p:cNvPr>
          <p:cNvSpPr/>
          <p:nvPr/>
        </p:nvSpPr>
        <p:spPr>
          <a:xfrm>
            <a:off x="3657600" y="1981200"/>
            <a:ext cx="1828800" cy="2819400"/>
          </a:xfrm>
          <a:prstGeom prst="rect">
            <a:avLst/>
          </a:prstGeom>
          <a:gradFill>
            <a:gsLst>
              <a:gs pos="0">
                <a:schemeClr val="tx2"/>
              </a:gs>
              <a:gs pos="50000">
                <a:schemeClr val="accent1"/>
              </a:gs>
              <a:gs pos="100000">
                <a:schemeClr val="tx2"/>
              </a:gs>
            </a:gsLst>
            <a:lin ang="5400000" scaled="0"/>
          </a:gradFill>
          <a:ln>
            <a:noFill/>
          </a:ln>
          <a:effectLst>
            <a:outerShdw blurRad="203200" sx="97000" sy="97000"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7" name="Rectangle 6">
            <a:hlinkClick r:id="rId3" action="ppaction://hlinksldjump"/>
          </p:cNvPr>
          <p:cNvSpPr/>
          <p:nvPr/>
        </p:nvSpPr>
        <p:spPr>
          <a:xfrm>
            <a:off x="2743200" y="6142038"/>
            <a:ext cx="3725863" cy="55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rgbClr val="FFFF8F"/>
                </a:solidFill>
                <a:latin typeface="Arial Narrow" pitchFamily="34" charset="0"/>
              </a:rPr>
              <a:t>Welcome to the Lobby</a:t>
            </a:r>
          </a:p>
        </p:txBody>
      </p:sp>
      <p:sp>
        <p:nvSpPr>
          <p:cNvPr id="16" name="Pentagon 15">
            <a:hlinkClick r:id="rId5" action="ppaction://hlinksldjump"/>
          </p:cNvPr>
          <p:cNvSpPr/>
          <p:nvPr/>
        </p:nvSpPr>
        <p:spPr>
          <a:xfrm flipH="1">
            <a:off x="304800" y="3200400"/>
            <a:ext cx="1371600" cy="685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b="1" dirty="0" smtClean="0">
                <a:solidFill>
                  <a:srgbClr val="FFFF8F"/>
                </a:solidFill>
                <a:latin typeface="Arial Narrow" pitchFamily="34" charset="0"/>
              </a:rPr>
              <a:t>Meet the Crew</a:t>
            </a:r>
            <a:endParaRPr lang="en-US" altLang="en-US" sz="1200" b="1" dirty="0">
              <a:solidFill>
                <a:srgbClr val="FFFF8F"/>
              </a:solidFill>
              <a:latin typeface="Arial Narrow" pitchFamily="34" charset="0"/>
            </a:endParaRPr>
          </a:p>
        </p:txBody>
      </p:sp>
      <p:sp>
        <p:nvSpPr>
          <p:cNvPr id="17" name="Pentagon 16">
            <a:hlinkClick r:id="rId6" action="ppaction://hlinksldjump"/>
          </p:cNvPr>
          <p:cNvSpPr/>
          <p:nvPr/>
        </p:nvSpPr>
        <p:spPr>
          <a:xfrm flipH="1">
            <a:off x="2286000" y="3276600"/>
            <a:ext cx="10668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b="1" dirty="0" smtClean="0">
                <a:solidFill>
                  <a:srgbClr val="FFFF8F"/>
                </a:solidFill>
                <a:latin typeface="Arial Narrow" pitchFamily="34" charset="0"/>
              </a:rPr>
              <a:t>The Louisiana Purchase</a:t>
            </a:r>
            <a:endParaRPr lang="en-US" altLang="en-US" sz="1000" b="1" dirty="0">
              <a:solidFill>
                <a:srgbClr val="FFFF8F"/>
              </a:solidFill>
              <a:latin typeface="Arial Narrow" pitchFamily="34" charset="0"/>
            </a:endParaRPr>
          </a:p>
        </p:txBody>
      </p:sp>
      <p:sp>
        <p:nvSpPr>
          <p:cNvPr id="18" name="Pentagon 17">
            <a:hlinkClick r:id="rId7" action="ppaction://hlinksldjump"/>
          </p:cNvPr>
          <p:cNvSpPr/>
          <p:nvPr/>
        </p:nvSpPr>
        <p:spPr>
          <a:xfrm>
            <a:off x="7391400" y="3352800"/>
            <a:ext cx="1447800" cy="685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b="1" dirty="0" smtClean="0">
                <a:solidFill>
                  <a:srgbClr val="FFFF8F"/>
                </a:solidFill>
                <a:latin typeface="Arial Narrow" pitchFamily="34" charset="0"/>
              </a:rPr>
              <a:t>Discoveries, Geography, and Tools </a:t>
            </a:r>
            <a:endParaRPr lang="en-US" altLang="en-US" sz="1200" b="1" dirty="0">
              <a:solidFill>
                <a:srgbClr val="FFFF8F"/>
              </a:solidFill>
              <a:latin typeface="Arial Narrow" pitchFamily="34" charset="0"/>
            </a:endParaRPr>
          </a:p>
        </p:txBody>
      </p:sp>
      <p:sp>
        <p:nvSpPr>
          <p:cNvPr id="19" name="Pentagon 18">
            <a:hlinkClick r:id="rId8" action="ppaction://hlinksldjump"/>
          </p:cNvPr>
          <p:cNvSpPr/>
          <p:nvPr/>
        </p:nvSpPr>
        <p:spPr>
          <a:xfrm>
            <a:off x="5867400" y="3276600"/>
            <a:ext cx="10668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b="1" dirty="0" smtClean="0">
                <a:solidFill>
                  <a:srgbClr val="FFFF8F"/>
                </a:solidFill>
                <a:latin typeface="Arial Narrow" pitchFamily="34" charset="0"/>
              </a:rPr>
              <a:t>Native Americans</a:t>
            </a:r>
            <a:endParaRPr lang="en-US" altLang="en-US" sz="1000" b="1" dirty="0">
              <a:solidFill>
                <a:srgbClr val="FFFF8F"/>
              </a:solidFill>
              <a:latin typeface="Arial Narrow" pitchFamily="34" charset="0"/>
            </a:endParaRPr>
          </a:p>
        </p:txBody>
      </p:sp>
      <p:sp>
        <p:nvSpPr>
          <p:cNvPr id="29" name="Flowchart: Alternate Process 28"/>
          <p:cNvSpPr/>
          <p:nvPr/>
        </p:nvSpPr>
        <p:spPr>
          <a:xfrm>
            <a:off x="2743200" y="381000"/>
            <a:ext cx="3657600" cy="609600"/>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latin typeface="Calibri" pitchFamily="34" charset="0"/>
              </a:rPr>
              <a:t>Lewis and Clark Historical Museum</a:t>
            </a:r>
            <a:endParaRPr lang="en-US" altLang="en-US" dirty="0">
              <a:latin typeface="Calibri" pitchFamily="34" charset="0"/>
            </a:endParaRPr>
          </a:p>
        </p:txBody>
      </p:sp>
      <p:sp>
        <p:nvSpPr>
          <p:cNvPr id="20" name="Horizontal Scroll 19">
            <a:hlinkClick r:id="rId4" action="ppaction://hlinksldjump"/>
          </p:cNvPr>
          <p:cNvSpPr>
            <a:spLocks noChangeArrowheads="1"/>
          </p:cNvSpPr>
          <p:nvPr/>
        </p:nvSpPr>
        <p:spPr bwMode="auto">
          <a:xfrm>
            <a:off x="3886200" y="2133600"/>
            <a:ext cx="1295400" cy="685800"/>
          </a:xfrm>
          <a:prstGeom prst="horizontalScroll">
            <a:avLst>
              <a:gd name="adj" fmla="val 12500"/>
            </a:avLst>
          </a:prstGeom>
          <a:solidFill>
            <a:srgbClr val="C4BD97"/>
          </a:solidFill>
          <a:ln w="12700" algn="ctr">
            <a:solidFill>
              <a:srgbClr val="595959"/>
            </a:solidFill>
            <a:round/>
            <a:headEnd/>
            <a:tailEnd/>
          </a:ln>
          <a:effectLst>
            <a:outerShdw dist="38100" dir="5400000" algn="t" rotWithShape="0">
              <a:srgbClr val="000000">
                <a:alpha val="39999"/>
              </a:srgbClr>
            </a:outerShdw>
          </a:effec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0" b="1" dirty="0">
                <a:latin typeface="Calibri" pitchFamily="34" charset="0"/>
              </a:rPr>
              <a:t>Visit the </a:t>
            </a:r>
            <a:r>
              <a:rPr lang="en-US" altLang="en-US" sz="1100" b="1" dirty="0" smtClean="0">
                <a:latin typeface="Calibri" pitchFamily="34" charset="0"/>
              </a:rPr>
              <a:t>Curators</a:t>
            </a:r>
            <a:endParaRPr lang="en-US" altLang="en-US" sz="1100" b="1" dirty="0">
              <a:latin typeface="Calibri" pitchFamily="34" charset="0"/>
            </a:endParaRPr>
          </a:p>
        </p:txBody>
      </p:sp>
      <p:sp>
        <p:nvSpPr>
          <p:cNvPr id="5137" name="AutoShape 17">
            <a:hlinkClick r:id="rId9" action="ppaction://hlinksldjump"/>
          </p:cNvPr>
          <p:cNvSpPr>
            <a:spLocks noChangeArrowheads="1"/>
          </p:cNvSpPr>
          <p:nvPr/>
        </p:nvSpPr>
        <p:spPr bwMode="auto">
          <a:xfrm>
            <a:off x="4191000" y="4800600"/>
            <a:ext cx="762000" cy="914400"/>
          </a:xfrm>
          <a:prstGeom prst="cube">
            <a:avLst>
              <a:gd name="adj" fmla="val 11667"/>
            </a:avLst>
          </a:prstGeom>
          <a:solidFill>
            <a:schemeClr val="bg1">
              <a:alpha val="35001"/>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52900" y="4800601"/>
            <a:ext cx="762000" cy="960284"/>
          </a:xfrm>
          <a:prstGeom prst="rect">
            <a:avLst/>
          </a:prstGeom>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1"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2" name="Text Box 4"/>
          <p:cNvSpPr txBox="1">
            <a:spLocks noChangeArrowheads="1"/>
          </p:cNvSpPr>
          <p:nvPr/>
        </p:nvSpPr>
        <p:spPr bwMode="auto">
          <a:xfrm>
            <a:off x="923499" y="2286000"/>
            <a:ext cx="7391400"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50000"/>
              </a:spcBef>
              <a:buFont typeface="Arial" panose="020B0604020202020204" pitchFamily="34" charset="0"/>
              <a:buChar char="•"/>
            </a:pPr>
            <a:r>
              <a:rPr lang="en-US" sz="2000" dirty="0" smtClean="0"/>
              <a:t>Pictured above is the United States Sacagawea Dollar coin minted in 2000. The United States wanted to commemorate Sacagawea for her part in our nation’s expansion.</a:t>
            </a:r>
          </a:p>
          <a:p>
            <a:pPr marL="342900" indent="-342900">
              <a:spcBef>
                <a:spcPct val="50000"/>
              </a:spcBef>
              <a:buFont typeface="Arial" panose="020B0604020202020204" pitchFamily="34" charset="0"/>
              <a:buChar char="•"/>
            </a:pPr>
            <a:r>
              <a:rPr lang="en-US" sz="2000" dirty="0" smtClean="0"/>
              <a:t>She was a part of the Shoshone tribe.</a:t>
            </a:r>
          </a:p>
          <a:p>
            <a:pPr marL="342900" indent="-342900">
              <a:spcBef>
                <a:spcPct val="50000"/>
              </a:spcBef>
              <a:buFont typeface="Arial" panose="020B0604020202020204" pitchFamily="34" charset="0"/>
              <a:buChar char="•"/>
            </a:pPr>
            <a:r>
              <a:rPr lang="en-US" sz="2000" dirty="0" smtClean="0"/>
              <a:t>She </a:t>
            </a:r>
            <a:r>
              <a:rPr lang="en-US" sz="2000" dirty="0"/>
              <a:t>was able to act as a </a:t>
            </a:r>
            <a:r>
              <a:rPr lang="en-US" sz="2000" dirty="0" smtClean="0"/>
              <a:t>translator for the crew to communicate with other Indian tribes </a:t>
            </a:r>
            <a:r>
              <a:rPr lang="en-US" sz="2000" dirty="0"/>
              <a:t>and help get through the terrain </a:t>
            </a:r>
            <a:r>
              <a:rPr lang="en-US" sz="2000" dirty="0" smtClean="0"/>
              <a:t>because </a:t>
            </a:r>
            <a:r>
              <a:rPr lang="en-US" sz="2000" dirty="0"/>
              <a:t>she was more knowledgeable about it than </a:t>
            </a:r>
            <a:r>
              <a:rPr lang="en-US" sz="2000" dirty="0" smtClean="0"/>
              <a:t>Lewis and Clark.</a:t>
            </a:r>
          </a:p>
          <a:p>
            <a:pPr>
              <a:spcBef>
                <a:spcPct val="50000"/>
              </a:spcBef>
            </a:pPr>
            <a:endParaRPr lang="en-US" altLang="en-US" dirty="0"/>
          </a:p>
        </p:txBody>
      </p:sp>
      <p:sp>
        <p:nvSpPr>
          <p:cNvPr id="89093"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4" name="Rectangle 6"/>
          <p:cNvSpPr>
            <a:spLocks noGrp="1" noChangeArrowheads="1"/>
          </p:cNvSpPr>
          <p:nvPr>
            <p:ph type="title" idx="4294967295"/>
          </p:nvPr>
        </p:nvSpPr>
        <p:spPr>
          <a:xfrm>
            <a:off x="609600" y="762000"/>
            <a:ext cx="5257800" cy="762000"/>
          </a:xfrm>
          <a:noFill/>
        </p:spPr>
        <p:txBody>
          <a:bodyPr anchor="t"/>
          <a:lstStyle/>
          <a:p>
            <a:pPr algn="l"/>
            <a:r>
              <a:rPr lang="en-US" altLang="en-US" sz="4000" dirty="0" smtClean="0"/>
              <a:t>Sacagawea </a:t>
            </a:r>
            <a:endParaRPr lang="en-US" altLang="en-US" dirty="0" smtClean="0"/>
          </a:p>
        </p:txBody>
      </p:sp>
      <p:sp>
        <p:nvSpPr>
          <p:cNvPr id="89096"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altLang="en-US" sz="1400"/>
              <a:t>Back to Room 1</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8598" y="0"/>
            <a:ext cx="2134402"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39"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0" name="Text Box 4"/>
          <p:cNvSpPr txBox="1">
            <a:spLocks noChangeArrowheads="1"/>
          </p:cNvSpPr>
          <p:nvPr/>
        </p:nvSpPr>
        <p:spPr bwMode="auto">
          <a:xfrm>
            <a:off x="876300" y="2074539"/>
            <a:ext cx="7391400"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spcBef>
                <a:spcPct val="50000"/>
              </a:spcBef>
              <a:buFont typeface="Arial" panose="020B0604020202020204" pitchFamily="34" charset="0"/>
              <a:buChar char="•"/>
            </a:pPr>
            <a:r>
              <a:rPr lang="en-US" dirty="0" smtClean="0"/>
              <a:t>Pictured above is an original document of the treaty for the Louisiana Purchase.</a:t>
            </a:r>
          </a:p>
          <a:p>
            <a:pPr marL="285750" indent="-285750">
              <a:spcBef>
                <a:spcPct val="50000"/>
              </a:spcBef>
              <a:buFont typeface="Arial" panose="020B0604020202020204" pitchFamily="34" charset="0"/>
              <a:buChar char="•"/>
            </a:pPr>
            <a:r>
              <a:rPr lang="en-US" dirty="0" smtClean="0"/>
              <a:t>With </a:t>
            </a:r>
            <a:r>
              <a:rPr lang="en-US" dirty="0"/>
              <a:t>the Louisiana Purchase in 1803, the United States purchased approximately 828,000,000 square miles of territory from France, thereby doubling the size of the young </a:t>
            </a:r>
            <a:r>
              <a:rPr lang="en-US" dirty="0" smtClean="0"/>
              <a:t>country. </a:t>
            </a:r>
          </a:p>
          <a:p>
            <a:pPr marL="285750" indent="-285750">
              <a:spcBef>
                <a:spcPct val="50000"/>
              </a:spcBef>
              <a:buFont typeface="Arial" panose="020B0604020202020204" pitchFamily="34" charset="0"/>
              <a:buChar char="•"/>
            </a:pPr>
            <a:r>
              <a:rPr lang="en-US" dirty="0" smtClean="0"/>
              <a:t>What </a:t>
            </a:r>
            <a:r>
              <a:rPr lang="en-US" dirty="0"/>
              <a:t>was known as Louisiana Territory stretched from the Mississippi River in the east to the Rocky Mountains in the west and from the Gulf of Mexico in the south to the Canadian border in the north. </a:t>
            </a:r>
            <a:endParaRPr lang="en-US" dirty="0" smtClean="0"/>
          </a:p>
          <a:p>
            <a:pPr marL="285750" indent="-285750">
              <a:spcBef>
                <a:spcPct val="50000"/>
              </a:spcBef>
              <a:buFont typeface="Arial" panose="020B0604020202020204" pitchFamily="34" charset="0"/>
              <a:buChar char="•"/>
            </a:pPr>
            <a:r>
              <a:rPr lang="en-US" dirty="0" smtClean="0"/>
              <a:t>Part </a:t>
            </a:r>
            <a:r>
              <a:rPr lang="en-US" dirty="0"/>
              <a:t>or all of 15 states were eventually created from the land deal, which is considered one of the most important achievements of Thomas Jefferson’s presidency.</a:t>
            </a:r>
            <a:endParaRPr lang="en-US" altLang="en-US" dirty="0"/>
          </a:p>
        </p:txBody>
      </p:sp>
      <p:sp>
        <p:nvSpPr>
          <p:cNvPr id="91141"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2" name="Rectangle 6"/>
          <p:cNvSpPr>
            <a:spLocks noGrp="1" noChangeArrowheads="1"/>
          </p:cNvSpPr>
          <p:nvPr>
            <p:ph type="title" idx="4294967295"/>
          </p:nvPr>
        </p:nvSpPr>
        <p:spPr>
          <a:xfrm>
            <a:off x="609600" y="762000"/>
            <a:ext cx="5257800" cy="762000"/>
          </a:xfrm>
          <a:noFill/>
        </p:spPr>
        <p:txBody>
          <a:bodyPr anchor="t"/>
          <a:lstStyle/>
          <a:p>
            <a:pPr algn="l"/>
            <a:r>
              <a:rPr lang="en-US" altLang="en-US" sz="4000" dirty="0" smtClean="0"/>
              <a:t>Louisiana Purchase</a:t>
            </a:r>
            <a:endParaRPr lang="en-US" altLang="en-US" dirty="0" smtClean="0"/>
          </a:p>
        </p:txBody>
      </p:sp>
      <p:sp>
        <p:nvSpPr>
          <p:cNvPr id="91143" name="Rectangle 7"/>
          <p:cNvSpPr>
            <a:spLocks noChangeArrowheads="1"/>
          </p:cNvSpPr>
          <p:nvPr/>
        </p:nvSpPr>
        <p:spPr bwMode="auto">
          <a:xfrm>
            <a:off x="6629400" y="381000"/>
            <a:ext cx="2133600" cy="15240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t>Insert Artifact </a:t>
            </a:r>
          </a:p>
          <a:p>
            <a:pPr algn="ctr"/>
            <a:r>
              <a:rPr lang="en-US" altLang="en-US" dirty="0"/>
              <a:t>Picture Here</a:t>
            </a:r>
          </a:p>
        </p:txBody>
      </p:sp>
      <p:sp>
        <p:nvSpPr>
          <p:cNvPr id="91144"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altLang="en-US" sz="1400"/>
              <a:t>Back to Room 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81000"/>
            <a:ext cx="2133600" cy="1524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3"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a:t>
            </a:r>
            <a:endParaRPr lang="en-US" dirty="0"/>
          </a:p>
        </p:txBody>
      </p:sp>
      <p:sp>
        <p:nvSpPr>
          <p:cNvPr id="92164" name="Text Box 4"/>
          <p:cNvSpPr txBox="1">
            <a:spLocks noChangeArrowheads="1"/>
          </p:cNvSpPr>
          <p:nvPr/>
        </p:nvSpPr>
        <p:spPr bwMode="auto">
          <a:xfrm>
            <a:off x="914400" y="2286000"/>
            <a:ext cx="73914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50000"/>
              </a:spcBef>
              <a:buFont typeface="Arial" panose="020B0604020202020204" pitchFamily="34" charset="0"/>
              <a:buChar char="•"/>
            </a:pPr>
            <a:r>
              <a:rPr lang="en-US" sz="2000" dirty="0" smtClean="0"/>
              <a:t>At </a:t>
            </a:r>
            <a:r>
              <a:rPr lang="en-US" sz="2000" dirty="0"/>
              <a:t>the end of April the U.S. envoys agreed to pay $11,250,000 and assume claims of American citizens against France in the amount of $3,750,000. </a:t>
            </a:r>
            <a:endParaRPr lang="en-US" sz="2000" dirty="0" smtClean="0"/>
          </a:p>
          <a:p>
            <a:pPr marL="342900" indent="-342900">
              <a:spcBef>
                <a:spcPct val="50000"/>
              </a:spcBef>
              <a:buFont typeface="Arial" panose="020B0604020202020204" pitchFamily="34" charset="0"/>
              <a:buChar char="•"/>
            </a:pPr>
            <a:r>
              <a:rPr lang="en-US" sz="2000" dirty="0" smtClean="0"/>
              <a:t>The United </a:t>
            </a:r>
            <a:r>
              <a:rPr lang="en-US" sz="2000" dirty="0"/>
              <a:t>States acquired the vast domain of Louisiana Territory, some 828,000 square miles of land. </a:t>
            </a:r>
            <a:endParaRPr lang="en-US" sz="2000" dirty="0" smtClean="0"/>
          </a:p>
          <a:p>
            <a:pPr marL="342900" indent="-342900">
              <a:spcBef>
                <a:spcPct val="50000"/>
              </a:spcBef>
              <a:buFont typeface="Arial" panose="020B0604020202020204" pitchFamily="34" charset="0"/>
              <a:buChar char="•"/>
            </a:pPr>
            <a:r>
              <a:rPr lang="en-US" sz="2000" dirty="0" smtClean="0"/>
              <a:t>The </a:t>
            </a:r>
            <a:r>
              <a:rPr lang="en-US" sz="2000" dirty="0"/>
              <a:t>treaty was dated April 30 and signed on May 2. </a:t>
            </a:r>
            <a:endParaRPr lang="en-US" sz="2000" dirty="0" smtClean="0"/>
          </a:p>
          <a:p>
            <a:pPr marL="342900" indent="-342900">
              <a:spcBef>
                <a:spcPct val="50000"/>
              </a:spcBef>
              <a:buFont typeface="Arial" panose="020B0604020202020204" pitchFamily="34" charset="0"/>
              <a:buChar char="•"/>
            </a:pPr>
            <a:r>
              <a:rPr lang="en-US" sz="2000" dirty="0" smtClean="0"/>
              <a:t>In </a:t>
            </a:r>
            <a:r>
              <a:rPr lang="en-US" sz="2000" dirty="0"/>
              <a:t>October, the U.S. Senate ratified the purchase, and in December 1803 France transferred authority over the region to the United States</a:t>
            </a:r>
            <a:r>
              <a:rPr lang="en-US" dirty="0"/>
              <a:t>.</a:t>
            </a:r>
            <a:endParaRPr lang="en-US" altLang="en-US" dirty="0"/>
          </a:p>
        </p:txBody>
      </p:sp>
      <p:sp>
        <p:nvSpPr>
          <p:cNvPr id="92165"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6" name="Rectangle 6"/>
          <p:cNvSpPr>
            <a:spLocks noGrp="1" noChangeArrowheads="1"/>
          </p:cNvSpPr>
          <p:nvPr>
            <p:ph type="title" idx="4294967295"/>
          </p:nvPr>
        </p:nvSpPr>
        <p:spPr>
          <a:xfrm>
            <a:off x="609600" y="762000"/>
            <a:ext cx="5257800" cy="762000"/>
          </a:xfrm>
          <a:noFill/>
        </p:spPr>
        <p:txBody>
          <a:bodyPr anchor="t"/>
          <a:lstStyle/>
          <a:p>
            <a:pPr algn="l"/>
            <a:r>
              <a:rPr lang="en-US" altLang="en-US" sz="4000" dirty="0" smtClean="0"/>
              <a:t>Louisiana Purchase</a:t>
            </a:r>
            <a:endParaRPr lang="en-US" altLang="en-US" dirty="0" smtClean="0"/>
          </a:p>
        </p:txBody>
      </p:sp>
      <p:sp>
        <p:nvSpPr>
          <p:cNvPr id="92167" name="Rectangle 7"/>
          <p:cNvSpPr>
            <a:spLocks noChangeArrowheads="1"/>
          </p:cNvSpPr>
          <p:nvPr/>
        </p:nvSpPr>
        <p:spPr bwMode="auto">
          <a:xfrm>
            <a:off x="6629400" y="381000"/>
            <a:ext cx="2133600" cy="15240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t>Insert Artifact </a:t>
            </a:r>
          </a:p>
          <a:p>
            <a:pPr algn="ctr"/>
            <a:r>
              <a:rPr lang="en-US" altLang="en-US" dirty="0"/>
              <a:t>Picture Here</a:t>
            </a:r>
          </a:p>
        </p:txBody>
      </p:sp>
      <p:sp>
        <p:nvSpPr>
          <p:cNvPr id="92168"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altLang="en-US" sz="1400"/>
              <a:t>Back to Room 2</a:t>
            </a:r>
          </a:p>
        </p:txBody>
      </p:sp>
      <p:pic>
        <p:nvPicPr>
          <p:cNvPr id="1026" name="Picture 2" descr="https://lh4.googleusercontent.com/tL3gyG1JQKk7qeBozE_uZJ2g76jTI3NKX4tFwCGeYYrQ0kidFl4pR7dlNhCkTweSfPFBAcFDTtjmEVchHwlcRoHBBKvNy7YUqBJGkIMIs-xNu4Aac1GogbOVUDeE0tY55h-wd_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81001"/>
            <a:ext cx="2100914" cy="1523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87"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88" name="Text Box 4"/>
          <p:cNvSpPr txBox="1">
            <a:spLocks noChangeArrowheads="1"/>
          </p:cNvSpPr>
          <p:nvPr/>
        </p:nvSpPr>
        <p:spPr bwMode="auto">
          <a:xfrm>
            <a:off x="914400" y="2163284"/>
            <a:ext cx="739140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spcBef>
                <a:spcPct val="50000"/>
              </a:spcBef>
              <a:buFont typeface="Arial" panose="020B0604020202020204" pitchFamily="34" charset="0"/>
              <a:buChar char="•"/>
            </a:pPr>
            <a:r>
              <a:rPr lang="en-US" sz="2000" dirty="0" smtClean="0"/>
              <a:t>Pictured above is the cover letter for the Louisiana Purchase.</a:t>
            </a:r>
            <a:endParaRPr lang="en-US" sz="2000" dirty="0"/>
          </a:p>
          <a:p>
            <a:pPr marL="285750" indent="-285750">
              <a:spcBef>
                <a:spcPct val="50000"/>
              </a:spcBef>
              <a:buFont typeface="Arial" panose="020B0604020202020204" pitchFamily="34" charset="0"/>
              <a:buChar char="•"/>
            </a:pPr>
            <a:r>
              <a:rPr lang="en-US" sz="2000" dirty="0" smtClean="0"/>
              <a:t>The </a:t>
            </a:r>
            <a:r>
              <a:rPr lang="en-US" sz="2000" dirty="0"/>
              <a:t>acquisition of the Louisiana Territory for the bargain price of less than three cents an acre was among Jefferson’s most notable achievements as president</a:t>
            </a:r>
            <a:r>
              <a:rPr lang="en-US" sz="2000" dirty="0" smtClean="0"/>
              <a:t>.</a:t>
            </a:r>
          </a:p>
          <a:p>
            <a:pPr marL="285750" indent="-285750">
              <a:spcBef>
                <a:spcPct val="50000"/>
              </a:spcBef>
              <a:buFont typeface="Arial" panose="020B0604020202020204" pitchFamily="34" charset="0"/>
              <a:buChar char="•"/>
            </a:pPr>
            <a:r>
              <a:rPr lang="en-US" sz="2000" dirty="0" smtClean="0"/>
              <a:t>American </a:t>
            </a:r>
            <a:r>
              <a:rPr lang="en-US" sz="2000" dirty="0"/>
              <a:t>expansion westward into the new lands began immediately, and in 1804 a territorial government was established. </a:t>
            </a:r>
            <a:endParaRPr lang="en-US" sz="2000" dirty="0" smtClean="0"/>
          </a:p>
          <a:p>
            <a:pPr marL="285750" indent="-285750">
              <a:spcBef>
                <a:spcPct val="50000"/>
              </a:spcBef>
              <a:buFont typeface="Arial" panose="020B0604020202020204" pitchFamily="34" charset="0"/>
              <a:buChar char="•"/>
            </a:pPr>
            <a:r>
              <a:rPr lang="en-US" sz="2000" dirty="0" smtClean="0"/>
              <a:t>On </a:t>
            </a:r>
            <a:r>
              <a:rPr lang="en-US" sz="2000" dirty="0"/>
              <a:t>April 30, 1812, exactly nine years after the Louisiana Purchase agreement was made, the first state to be carved from the territory–Louisiana–was admitted into the Union as the 18th U.S. state.</a:t>
            </a:r>
            <a:endParaRPr lang="en-US" altLang="en-US" sz="2000" dirty="0"/>
          </a:p>
        </p:txBody>
      </p:sp>
      <p:sp>
        <p:nvSpPr>
          <p:cNvPr id="93189"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0" name="Rectangle 6"/>
          <p:cNvSpPr>
            <a:spLocks noGrp="1" noChangeArrowheads="1"/>
          </p:cNvSpPr>
          <p:nvPr>
            <p:ph type="title" idx="4294967295"/>
          </p:nvPr>
        </p:nvSpPr>
        <p:spPr>
          <a:xfrm>
            <a:off x="609600" y="762000"/>
            <a:ext cx="5257800" cy="762000"/>
          </a:xfrm>
          <a:noFill/>
        </p:spPr>
        <p:txBody>
          <a:bodyPr anchor="t"/>
          <a:lstStyle/>
          <a:p>
            <a:pPr algn="l"/>
            <a:r>
              <a:rPr lang="en-US" altLang="en-US" sz="2800" dirty="0" smtClean="0"/>
              <a:t>Aftermath of Louisiana Purchase</a:t>
            </a:r>
          </a:p>
        </p:txBody>
      </p:sp>
      <p:sp>
        <p:nvSpPr>
          <p:cNvPr id="93191" name="Rectangle 7"/>
          <p:cNvSpPr>
            <a:spLocks noChangeArrowheads="1"/>
          </p:cNvSpPr>
          <p:nvPr/>
        </p:nvSpPr>
        <p:spPr bwMode="auto">
          <a:xfrm>
            <a:off x="6629400" y="381000"/>
            <a:ext cx="2133600" cy="15240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Insert Artifact </a:t>
            </a:r>
          </a:p>
          <a:p>
            <a:pPr algn="ctr"/>
            <a:r>
              <a:rPr lang="en-US" altLang="en-US"/>
              <a:t>Picture Here</a:t>
            </a:r>
          </a:p>
        </p:txBody>
      </p:sp>
      <p:sp>
        <p:nvSpPr>
          <p:cNvPr id="93192"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altLang="en-US" sz="1400"/>
              <a:t>Back to Room 2</a:t>
            </a:r>
          </a:p>
        </p:txBody>
      </p:sp>
      <p:pic>
        <p:nvPicPr>
          <p:cNvPr id="3074" name="Picture 2" descr="https://lh5.googleusercontent.com/Pq2PPQub2PJQ-U2mZ4qani3Mg2AP7UxA06E1fUcBOVj7iHoWfwzkNkkXt3oXHwTXaUuM_hy0nbqt_CbnT_cCXcKAQ2dBhxbKScQTRKc6jeSWrec5NeTHHrdaSdtn4Pqy4x6UIiM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1000"/>
            <a:ext cx="2133599"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1"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2" name="Text Box 4"/>
          <p:cNvSpPr txBox="1">
            <a:spLocks noChangeArrowheads="1"/>
          </p:cNvSpPr>
          <p:nvPr/>
        </p:nvSpPr>
        <p:spPr bwMode="auto">
          <a:xfrm>
            <a:off x="876300" y="2268647"/>
            <a:ext cx="7391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50000"/>
              </a:spcBef>
              <a:buFont typeface="Arial" panose="020B0604020202020204" pitchFamily="34" charset="0"/>
              <a:buChar char="•"/>
            </a:pPr>
            <a:r>
              <a:rPr lang="en-US" sz="2400" dirty="0"/>
              <a:t>The </a:t>
            </a:r>
            <a:r>
              <a:rPr lang="en-US" sz="2400" dirty="0" err="1" smtClean="0"/>
              <a:t>Clatsops</a:t>
            </a:r>
            <a:r>
              <a:rPr lang="en-US" sz="2400" dirty="0" smtClean="0"/>
              <a:t> </a:t>
            </a:r>
            <a:r>
              <a:rPr lang="en-US" sz="2400" dirty="0"/>
              <a:t>aided the Corps both in preparing for and dealing with the Northwest winter. </a:t>
            </a:r>
            <a:endParaRPr lang="en-US" sz="2400" dirty="0" smtClean="0"/>
          </a:p>
          <a:p>
            <a:pPr marL="342900" indent="-342900">
              <a:spcBef>
                <a:spcPct val="50000"/>
              </a:spcBef>
              <a:buFont typeface="Arial" panose="020B0604020202020204" pitchFamily="34" charset="0"/>
              <a:buChar char="•"/>
            </a:pPr>
            <a:r>
              <a:rPr lang="en-US" sz="2400" dirty="0" smtClean="0"/>
              <a:t>Relations </a:t>
            </a:r>
            <a:r>
              <a:rPr lang="en-US" sz="2400" dirty="0"/>
              <a:t>between the </a:t>
            </a:r>
            <a:r>
              <a:rPr lang="en-US" sz="2400" dirty="0" err="1"/>
              <a:t>Clatsops</a:t>
            </a:r>
            <a:r>
              <a:rPr lang="en-US" sz="2400" dirty="0"/>
              <a:t> and the expedition went well through the duration of the Americans’ stay</a:t>
            </a:r>
            <a:r>
              <a:rPr lang="en-US" sz="2400" dirty="0" smtClean="0"/>
              <a:t>.</a:t>
            </a:r>
          </a:p>
          <a:p>
            <a:pPr marL="342900" indent="-342900">
              <a:spcBef>
                <a:spcPct val="50000"/>
              </a:spcBef>
              <a:buFont typeface="Arial" panose="020B0604020202020204" pitchFamily="34" charset="0"/>
              <a:buChar char="•"/>
            </a:pPr>
            <a:r>
              <a:rPr lang="en-US" altLang="en-US" sz="2400" dirty="0" smtClean="0"/>
              <a:t>The sketch above was drawn by William Clark, he drew their sloped foreheads, which was unfamiliar to him.</a:t>
            </a:r>
            <a:endParaRPr lang="en-US" altLang="en-US" sz="2400" dirty="0"/>
          </a:p>
        </p:txBody>
      </p:sp>
      <p:sp>
        <p:nvSpPr>
          <p:cNvPr id="94213"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4" name="Rectangle 6"/>
          <p:cNvSpPr>
            <a:spLocks noGrp="1" noChangeArrowheads="1"/>
          </p:cNvSpPr>
          <p:nvPr>
            <p:ph type="title" idx="4294967295"/>
          </p:nvPr>
        </p:nvSpPr>
        <p:spPr>
          <a:xfrm>
            <a:off x="609600" y="762000"/>
            <a:ext cx="5257800" cy="762000"/>
          </a:xfrm>
          <a:noFill/>
        </p:spPr>
        <p:txBody>
          <a:bodyPr anchor="t"/>
          <a:lstStyle/>
          <a:p>
            <a:pPr algn="l"/>
            <a:r>
              <a:rPr lang="en-US" altLang="en-US" sz="4000" dirty="0" smtClean="0"/>
              <a:t>Clatsop Indians</a:t>
            </a:r>
            <a:endParaRPr lang="en-US" altLang="en-US" dirty="0" smtClean="0"/>
          </a:p>
        </p:txBody>
      </p:sp>
      <p:sp>
        <p:nvSpPr>
          <p:cNvPr id="94215" name="Rectangle 7"/>
          <p:cNvSpPr>
            <a:spLocks noChangeArrowheads="1"/>
          </p:cNvSpPr>
          <p:nvPr/>
        </p:nvSpPr>
        <p:spPr bwMode="auto">
          <a:xfrm>
            <a:off x="6629400" y="381000"/>
            <a:ext cx="2133600" cy="15240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94216"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altLang="en-US" sz="1400"/>
              <a:t>Back to Room 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1966" y="304800"/>
            <a:ext cx="2191034" cy="1676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5"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6" name="Text Box 4"/>
          <p:cNvSpPr txBox="1">
            <a:spLocks noChangeArrowheads="1"/>
          </p:cNvSpPr>
          <p:nvPr/>
        </p:nvSpPr>
        <p:spPr bwMode="auto">
          <a:xfrm>
            <a:off x="914400" y="2286000"/>
            <a:ext cx="7391400" cy="389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50000"/>
              </a:spcBef>
              <a:buFont typeface="Arial" panose="020B0604020202020204" pitchFamily="34" charset="0"/>
              <a:buChar char="•"/>
            </a:pPr>
            <a:r>
              <a:rPr lang="en-US" sz="2200" dirty="0"/>
              <a:t>On August </a:t>
            </a:r>
            <a:r>
              <a:rPr lang="en-US" sz="2200" dirty="0" smtClean="0"/>
              <a:t>2 1804, </a:t>
            </a:r>
            <a:r>
              <a:rPr lang="en-US" sz="2200" dirty="0"/>
              <a:t>a small group of </a:t>
            </a:r>
            <a:r>
              <a:rPr lang="en-US" sz="2200" dirty="0" err="1"/>
              <a:t>Missouris</a:t>
            </a:r>
            <a:r>
              <a:rPr lang="en-US" sz="2200" dirty="0"/>
              <a:t> and </a:t>
            </a:r>
            <a:r>
              <a:rPr lang="en-US" sz="2200" dirty="0" err="1"/>
              <a:t>Otos</a:t>
            </a:r>
            <a:r>
              <a:rPr lang="en-US" sz="2200" dirty="0"/>
              <a:t> arrived at the Corps’ camp site, which Clark had named Council Bluff - across and downriver from what is now Council Bluffs, Iowa. </a:t>
            </a:r>
            <a:endParaRPr lang="en-US" sz="2200" dirty="0" smtClean="0"/>
          </a:p>
          <a:p>
            <a:pPr marL="342900" indent="-342900">
              <a:spcBef>
                <a:spcPct val="50000"/>
              </a:spcBef>
              <a:buFont typeface="Arial" panose="020B0604020202020204" pitchFamily="34" charset="0"/>
              <a:buChar char="•"/>
            </a:pPr>
            <a:r>
              <a:rPr lang="en-US" sz="2200" dirty="0" smtClean="0"/>
              <a:t>During </a:t>
            </a:r>
            <a:r>
              <a:rPr lang="en-US" sz="2200" dirty="0"/>
              <a:t>the council, the Indians were told they were the “children” of a new “great father” who would provide them with trade and </a:t>
            </a:r>
            <a:r>
              <a:rPr lang="en-US" sz="2200" dirty="0" smtClean="0"/>
              <a:t>protection. </a:t>
            </a:r>
          </a:p>
          <a:p>
            <a:pPr marL="342900" indent="-342900">
              <a:spcBef>
                <a:spcPct val="50000"/>
              </a:spcBef>
              <a:buFont typeface="Arial" panose="020B0604020202020204" pitchFamily="34" charset="0"/>
              <a:buChar char="•"/>
            </a:pPr>
            <a:r>
              <a:rPr lang="en-US" sz="2200" dirty="0" smtClean="0"/>
              <a:t>It </a:t>
            </a:r>
            <a:r>
              <a:rPr lang="en-US" sz="2200" dirty="0"/>
              <a:t>was a speech Lewis would deliver to numerous tribes throughout the journey</a:t>
            </a:r>
            <a:r>
              <a:rPr lang="en-US" sz="2200" dirty="0" smtClean="0"/>
              <a:t>.</a:t>
            </a:r>
          </a:p>
          <a:p>
            <a:pPr>
              <a:spcBef>
                <a:spcPct val="50000"/>
              </a:spcBef>
            </a:pPr>
            <a:endParaRPr lang="en-US" altLang="en-US" dirty="0"/>
          </a:p>
        </p:txBody>
      </p:sp>
      <p:sp>
        <p:nvSpPr>
          <p:cNvPr id="95237"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8" name="Rectangle 6"/>
          <p:cNvSpPr>
            <a:spLocks noGrp="1" noChangeArrowheads="1"/>
          </p:cNvSpPr>
          <p:nvPr>
            <p:ph type="title" idx="4294967295"/>
          </p:nvPr>
        </p:nvSpPr>
        <p:spPr>
          <a:xfrm>
            <a:off x="609600" y="762000"/>
            <a:ext cx="5257800" cy="762000"/>
          </a:xfrm>
          <a:noFill/>
        </p:spPr>
        <p:txBody>
          <a:bodyPr anchor="t"/>
          <a:lstStyle/>
          <a:p>
            <a:pPr algn="l"/>
            <a:r>
              <a:rPr lang="en-US" altLang="en-US" sz="4000" dirty="0" smtClean="0"/>
              <a:t>Missouri Indians</a:t>
            </a:r>
            <a:endParaRPr lang="en-US" altLang="en-US" dirty="0" smtClean="0"/>
          </a:p>
        </p:txBody>
      </p:sp>
      <p:sp>
        <p:nvSpPr>
          <p:cNvPr id="95239" name="Rectangle 7"/>
          <p:cNvSpPr>
            <a:spLocks noChangeArrowheads="1"/>
          </p:cNvSpPr>
          <p:nvPr/>
        </p:nvSpPr>
        <p:spPr bwMode="auto">
          <a:xfrm>
            <a:off x="6629400" y="381000"/>
            <a:ext cx="2133600" cy="15240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95240"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altLang="en-US" sz="1400"/>
              <a:t>Back to Room 3</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45743"/>
            <a:ext cx="2133600" cy="155925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59"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0" name="Text Box 4"/>
          <p:cNvSpPr txBox="1">
            <a:spLocks noChangeArrowheads="1"/>
          </p:cNvSpPr>
          <p:nvPr/>
        </p:nvSpPr>
        <p:spPr bwMode="auto">
          <a:xfrm>
            <a:off x="914400" y="2286000"/>
            <a:ext cx="73914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buFont typeface="Arial" panose="020B0604020202020204" pitchFamily="34" charset="0"/>
              <a:buChar char="•"/>
            </a:pPr>
            <a:r>
              <a:rPr lang="en-US" dirty="0" smtClean="0"/>
              <a:t>Pictured above is a Shoshone tribe carving on rock</a:t>
            </a:r>
          </a:p>
          <a:p>
            <a:pPr marL="285750" indent="-285750">
              <a:buFont typeface="Arial" panose="020B0604020202020204" pitchFamily="34" charset="0"/>
              <a:buChar char="•"/>
            </a:pPr>
            <a:r>
              <a:rPr lang="en-US" dirty="0" smtClean="0"/>
              <a:t>Shoshone Indians were also </a:t>
            </a:r>
            <a:r>
              <a:rPr lang="en-US" dirty="0"/>
              <a:t>known as </a:t>
            </a:r>
            <a:r>
              <a:rPr lang="en-US" dirty="0" smtClean="0"/>
              <a:t>the Snake </a:t>
            </a:r>
            <a:r>
              <a:rPr lang="en-US" dirty="0"/>
              <a:t>N</a:t>
            </a:r>
            <a:r>
              <a:rPr lang="en-US" dirty="0" smtClean="0"/>
              <a:t>ation</a:t>
            </a:r>
            <a:endParaRPr lang="en-US" dirty="0"/>
          </a:p>
          <a:p>
            <a:pPr marL="285750" indent="-285750">
              <a:buFont typeface="Arial" panose="020B0604020202020204" pitchFamily="34" charset="0"/>
              <a:buChar char="•"/>
            </a:pPr>
            <a:r>
              <a:rPr lang="en-US" dirty="0" smtClean="0"/>
              <a:t>The Shoshone tribe occupied </a:t>
            </a:r>
            <a:r>
              <a:rPr lang="en-US" dirty="0"/>
              <a:t>the areas east and west of the rocky mountains </a:t>
            </a:r>
            <a:r>
              <a:rPr lang="en-US" dirty="0" smtClean="0"/>
              <a:t>where Lewis and Clark had traveled</a:t>
            </a:r>
          </a:p>
          <a:p>
            <a:pPr marL="285750" indent="-285750">
              <a:buFont typeface="Arial" panose="020B0604020202020204" pitchFamily="34" charset="0"/>
              <a:buChar char="•"/>
            </a:pPr>
            <a:r>
              <a:rPr lang="en-US" dirty="0" smtClean="0"/>
              <a:t>On August 13</a:t>
            </a:r>
            <a:r>
              <a:rPr lang="en-US" baseline="30000" dirty="0" smtClean="0"/>
              <a:t>th</a:t>
            </a:r>
            <a:r>
              <a:rPr lang="en-US" dirty="0" smtClean="0"/>
              <a:t>, </a:t>
            </a:r>
            <a:r>
              <a:rPr lang="en-US" dirty="0"/>
              <a:t>women gathering food saw 4 </a:t>
            </a:r>
            <a:r>
              <a:rPr lang="en-US" dirty="0" smtClean="0"/>
              <a:t>strangers - </a:t>
            </a:r>
            <a:r>
              <a:rPr lang="en-US" dirty="0"/>
              <a:t>it was Lewis and his </a:t>
            </a:r>
            <a:r>
              <a:rPr lang="en-US" dirty="0" smtClean="0"/>
              <a:t>men. The women were fearful of Lewis and his men until he dropped his gun as a sign of peace. Lewis and his men were the first white people the Shoshone women had ever seen</a:t>
            </a:r>
          </a:p>
          <a:p>
            <a:pPr marL="285750" indent="-285750">
              <a:buFont typeface="Arial" panose="020B0604020202020204" pitchFamily="34" charset="0"/>
              <a:buChar char="•"/>
            </a:pPr>
            <a:r>
              <a:rPr lang="en-US" dirty="0" smtClean="0"/>
              <a:t>Sacagawea was kidnapped from the Shoshone tribe </a:t>
            </a:r>
            <a:r>
              <a:rPr lang="en-US" dirty="0"/>
              <a:t>and </a:t>
            </a:r>
            <a:r>
              <a:rPr lang="en-US" dirty="0" smtClean="0"/>
              <a:t>when they visited the tribe she realized she knew these people. </a:t>
            </a:r>
          </a:p>
          <a:p>
            <a:pPr marL="285750" indent="-285750">
              <a:buFont typeface="Arial" panose="020B0604020202020204" pitchFamily="34" charset="0"/>
              <a:buChar char="•"/>
            </a:pPr>
            <a:r>
              <a:rPr lang="en-US" dirty="0" smtClean="0"/>
              <a:t>They </a:t>
            </a:r>
            <a:r>
              <a:rPr lang="en-US" dirty="0"/>
              <a:t>went to join Clarks camp and </a:t>
            </a:r>
            <a:r>
              <a:rPr lang="en-US" dirty="0" err="1" smtClean="0"/>
              <a:t>Cameahwait</a:t>
            </a:r>
            <a:r>
              <a:rPr lang="en-US" dirty="0" smtClean="0"/>
              <a:t> (Sacagawea's brother) </a:t>
            </a:r>
            <a:r>
              <a:rPr lang="en-US" dirty="0"/>
              <a:t>helped  negotiate for horses </a:t>
            </a:r>
            <a:endParaRPr lang="en-US" dirty="0" smtClean="0"/>
          </a:p>
          <a:p>
            <a:pPr marL="285750" indent="-285750">
              <a:buFont typeface="Arial" panose="020B0604020202020204" pitchFamily="34" charset="0"/>
              <a:buChar char="•"/>
            </a:pPr>
            <a:r>
              <a:rPr lang="en-US" dirty="0" smtClean="0"/>
              <a:t>The Shoshone Tribe </a:t>
            </a:r>
            <a:r>
              <a:rPr lang="en-US" dirty="0"/>
              <a:t>wanted to secure guns in return </a:t>
            </a:r>
            <a:endParaRPr lang="en-US" altLang="en-US" dirty="0"/>
          </a:p>
        </p:txBody>
      </p:sp>
      <p:sp>
        <p:nvSpPr>
          <p:cNvPr id="96261"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2" name="Rectangle 6"/>
          <p:cNvSpPr>
            <a:spLocks noGrp="1" noChangeArrowheads="1"/>
          </p:cNvSpPr>
          <p:nvPr>
            <p:ph type="title" idx="4294967295"/>
          </p:nvPr>
        </p:nvSpPr>
        <p:spPr>
          <a:xfrm>
            <a:off x="609600" y="762000"/>
            <a:ext cx="5257800" cy="762000"/>
          </a:xfrm>
          <a:noFill/>
        </p:spPr>
        <p:txBody>
          <a:bodyPr anchor="t"/>
          <a:lstStyle/>
          <a:p>
            <a:pPr algn="l"/>
            <a:r>
              <a:rPr lang="en-US" altLang="en-US" sz="4000" dirty="0" smtClean="0"/>
              <a:t>Shoshone Indians</a:t>
            </a:r>
            <a:endParaRPr lang="en-US" altLang="en-US" dirty="0" smtClean="0"/>
          </a:p>
        </p:txBody>
      </p:sp>
      <p:sp>
        <p:nvSpPr>
          <p:cNvPr id="96263" name="Rectangle 7"/>
          <p:cNvSpPr>
            <a:spLocks noChangeArrowheads="1"/>
          </p:cNvSpPr>
          <p:nvPr/>
        </p:nvSpPr>
        <p:spPr bwMode="auto">
          <a:xfrm>
            <a:off x="6629400" y="381000"/>
            <a:ext cx="2133600" cy="15240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Insert Artifact </a:t>
            </a:r>
          </a:p>
          <a:p>
            <a:pPr algn="ctr"/>
            <a:r>
              <a:rPr lang="en-US" altLang="en-US"/>
              <a:t>Picture Here</a:t>
            </a:r>
          </a:p>
        </p:txBody>
      </p:sp>
      <p:sp>
        <p:nvSpPr>
          <p:cNvPr id="96264"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altLang="en-US" sz="1400"/>
              <a:t>Back to Room 3</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354" y="342900"/>
            <a:ext cx="2141646" cy="1600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3"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4" name="Text Box 4"/>
          <p:cNvSpPr txBox="1">
            <a:spLocks noChangeArrowheads="1"/>
          </p:cNvSpPr>
          <p:nvPr/>
        </p:nvSpPr>
        <p:spPr bwMode="auto">
          <a:xfrm>
            <a:off x="914400" y="2286000"/>
            <a:ext cx="73914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spcBef>
                <a:spcPct val="50000"/>
              </a:spcBef>
              <a:buFont typeface="Arial" panose="020B0604020202020204" pitchFamily="34" charset="0"/>
              <a:buChar char="•"/>
            </a:pPr>
            <a:r>
              <a:rPr lang="en-US" sz="2400" dirty="0"/>
              <a:t>Lewis and Clark spent a total of $2,324 on gear. </a:t>
            </a:r>
            <a:endParaRPr lang="en-US" sz="2400" dirty="0" smtClean="0"/>
          </a:p>
          <a:p>
            <a:pPr marL="285750" indent="-285750">
              <a:spcBef>
                <a:spcPct val="50000"/>
              </a:spcBef>
              <a:buFont typeface="Arial" panose="020B0604020202020204" pitchFamily="34" charset="0"/>
              <a:buChar char="•"/>
            </a:pPr>
            <a:r>
              <a:rPr lang="en-US" sz="2400" dirty="0" smtClean="0"/>
              <a:t>The </a:t>
            </a:r>
            <a:r>
              <a:rPr lang="en-US" sz="2400" dirty="0"/>
              <a:t>supplies they used included boats and oars, camping equipment, clothing such as flannel shirts and coats, medicine like syringes and diaphoretic,15 prototype model 1803 muzzle-loading .54 caliber rifles “Kentucky Rifles,” mathematical instruments, presents for I</a:t>
            </a:r>
            <a:r>
              <a:rPr lang="en-US" sz="2400" dirty="0" smtClean="0"/>
              <a:t>ndian </a:t>
            </a:r>
            <a:r>
              <a:rPr lang="en-US" sz="2400" dirty="0"/>
              <a:t>tribes encountered, and books, tables, and maps. </a:t>
            </a:r>
            <a:endParaRPr lang="en-US" altLang="en-US" sz="2400" dirty="0"/>
          </a:p>
        </p:txBody>
      </p:sp>
      <p:sp>
        <p:nvSpPr>
          <p:cNvPr id="97285"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6" name="Rectangle 6"/>
          <p:cNvSpPr>
            <a:spLocks noGrp="1" noChangeArrowheads="1"/>
          </p:cNvSpPr>
          <p:nvPr>
            <p:ph type="title" idx="4294967295"/>
          </p:nvPr>
        </p:nvSpPr>
        <p:spPr>
          <a:xfrm>
            <a:off x="609600" y="762000"/>
            <a:ext cx="5257800" cy="762000"/>
          </a:xfrm>
          <a:noFill/>
        </p:spPr>
        <p:txBody>
          <a:bodyPr anchor="t"/>
          <a:lstStyle/>
          <a:p>
            <a:pPr algn="l"/>
            <a:r>
              <a:rPr lang="en-US" altLang="en-US" sz="4000" dirty="0" smtClean="0"/>
              <a:t>List of Tools</a:t>
            </a:r>
            <a:endParaRPr lang="en-US" altLang="en-US" dirty="0" smtClean="0"/>
          </a:p>
        </p:txBody>
      </p:sp>
      <p:sp>
        <p:nvSpPr>
          <p:cNvPr id="97287" name="Rectangle 7"/>
          <p:cNvSpPr>
            <a:spLocks noChangeArrowheads="1"/>
          </p:cNvSpPr>
          <p:nvPr/>
        </p:nvSpPr>
        <p:spPr bwMode="auto">
          <a:xfrm>
            <a:off x="6629400" y="381000"/>
            <a:ext cx="2133600" cy="15240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t>Insert Artifact </a:t>
            </a:r>
          </a:p>
          <a:p>
            <a:pPr algn="ctr"/>
            <a:r>
              <a:rPr lang="en-US" altLang="en-US" dirty="0" smtClean="0"/>
              <a:t>Picture </a:t>
            </a:r>
            <a:r>
              <a:rPr lang="en-US" altLang="en-US" dirty="0"/>
              <a:t>Here</a:t>
            </a:r>
          </a:p>
        </p:txBody>
      </p:sp>
      <p:sp>
        <p:nvSpPr>
          <p:cNvPr id="97288"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altLang="en-US" sz="1400"/>
              <a:t>Back to Room 4</a:t>
            </a:r>
          </a:p>
        </p:txBody>
      </p:sp>
      <p:pic>
        <p:nvPicPr>
          <p:cNvPr id="4098" name="Picture 2" descr="https://lh3.googleusercontent.com/PucIKUKq9OqocFl4ThFo4k3qPfcaHqDzu1QDoJFXpbQb7ziG5cJ3FXmZ8ASa6zzWOzuPLNDOEbHTc5Jqgg9CFTTJ9WDllqjCY4W7OMXYDekzMg-FZ8vEz_mFvOhhmgz9w4fc0Z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96412"/>
            <a:ext cx="2133600" cy="1693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07"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08" name="Text Box 4"/>
          <p:cNvSpPr txBox="1">
            <a:spLocks noChangeArrowheads="1"/>
          </p:cNvSpPr>
          <p:nvPr/>
        </p:nvSpPr>
        <p:spPr bwMode="auto">
          <a:xfrm>
            <a:off x="914400" y="2286000"/>
            <a:ext cx="73914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spcBef>
                <a:spcPct val="50000"/>
              </a:spcBef>
              <a:buFont typeface="Arial" panose="020B0604020202020204" pitchFamily="34" charset="0"/>
              <a:buChar char="•"/>
            </a:pPr>
            <a:r>
              <a:rPr lang="en-US" sz="2400" dirty="0" smtClean="0"/>
              <a:t>Pictured above is not </a:t>
            </a:r>
            <a:r>
              <a:rPr lang="en-US" sz="2400" dirty="0"/>
              <a:t>the exact </a:t>
            </a:r>
            <a:r>
              <a:rPr lang="en-US" sz="2400" dirty="0" smtClean="0"/>
              <a:t>boat Lewis and Clark used on their voyage, but it is </a:t>
            </a:r>
            <a:r>
              <a:rPr lang="en-US" sz="2400" dirty="0"/>
              <a:t>the type of boat that </a:t>
            </a:r>
            <a:r>
              <a:rPr lang="en-US" sz="2400" dirty="0" smtClean="0"/>
              <a:t>they would have </a:t>
            </a:r>
            <a:r>
              <a:rPr lang="en-US" sz="2400" dirty="0"/>
              <a:t>used. </a:t>
            </a:r>
            <a:endParaRPr lang="en-US" sz="2400" dirty="0" smtClean="0"/>
          </a:p>
          <a:p>
            <a:pPr marL="285750" indent="-285750">
              <a:spcBef>
                <a:spcPct val="50000"/>
              </a:spcBef>
              <a:buFont typeface="Arial" panose="020B0604020202020204" pitchFamily="34" charset="0"/>
              <a:buChar char="•"/>
            </a:pPr>
            <a:r>
              <a:rPr lang="en-US" sz="2400" dirty="0" smtClean="0"/>
              <a:t>Lewis </a:t>
            </a:r>
            <a:r>
              <a:rPr lang="en-US" sz="2400" dirty="0"/>
              <a:t>and Clark traveled on a 55 foot Keelboat. The boat could be rowed, paddled or sailed. They also took along two pirogues, or rowboats, for men and extra supplies to travel in alongside the keelboat. </a:t>
            </a:r>
            <a:endParaRPr lang="en-US" altLang="en-US" sz="2400" dirty="0"/>
          </a:p>
        </p:txBody>
      </p:sp>
      <p:sp>
        <p:nvSpPr>
          <p:cNvPr id="98309"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10" name="Rectangle 6"/>
          <p:cNvSpPr>
            <a:spLocks noGrp="1" noChangeArrowheads="1"/>
          </p:cNvSpPr>
          <p:nvPr>
            <p:ph type="title" idx="4294967295"/>
          </p:nvPr>
        </p:nvSpPr>
        <p:spPr>
          <a:xfrm>
            <a:off x="609600" y="762000"/>
            <a:ext cx="5257800" cy="762000"/>
          </a:xfrm>
          <a:noFill/>
        </p:spPr>
        <p:txBody>
          <a:bodyPr anchor="t"/>
          <a:lstStyle/>
          <a:p>
            <a:pPr algn="l"/>
            <a:r>
              <a:rPr lang="en-US" altLang="en-US" dirty="0" smtClean="0"/>
              <a:t>Keelboat</a:t>
            </a:r>
          </a:p>
        </p:txBody>
      </p:sp>
      <p:sp>
        <p:nvSpPr>
          <p:cNvPr id="98311" name="Rectangle 7"/>
          <p:cNvSpPr>
            <a:spLocks noChangeArrowheads="1"/>
          </p:cNvSpPr>
          <p:nvPr/>
        </p:nvSpPr>
        <p:spPr bwMode="auto">
          <a:xfrm>
            <a:off x="6629400" y="381000"/>
            <a:ext cx="2133600" cy="15240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t>Insert Artifact </a:t>
            </a:r>
          </a:p>
          <a:p>
            <a:pPr algn="ctr"/>
            <a:r>
              <a:rPr lang="en-US" altLang="en-US" dirty="0"/>
              <a:t>Picture Here</a:t>
            </a:r>
          </a:p>
        </p:txBody>
      </p:sp>
      <p:sp>
        <p:nvSpPr>
          <p:cNvPr id="98312"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altLang="en-US" sz="1400"/>
              <a:t>Back to Room 4</a:t>
            </a:r>
          </a:p>
        </p:txBody>
      </p:sp>
      <p:pic>
        <p:nvPicPr>
          <p:cNvPr id="5122" name="Picture 2" descr="https://lh4.googleusercontent.com/z6aCCcDY_mpvSaRY-L4Gh7fy_ylzn15dKqKKNR_qRve_kjcwBAebKI8vU_ovv1bcCyeKQ3sfPFp7rbleqQMMygJpRRsnQ_SEil31Ppne0P6_FozrjeZ_RWHIiXru2WmQntnFDew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04799"/>
            <a:ext cx="2286000" cy="1676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9331"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2" name="Text Box 4"/>
          <p:cNvSpPr txBox="1">
            <a:spLocks noChangeArrowheads="1"/>
          </p:cNvSpPr>
          <p:nvPr/>
        </p:nvSpPr>
        <p:spPr bwMode="auto">
          <a:xfrm>
            <a:off x="914400" y="2286000"/>
            <a:ext cx="7391400"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spcBef>
                <a:spcPct val="50000"/>
              </a:spcBef>
              <a:buFont typeface="Arial" panose="020B0604020202020204" pitchFamily="34" charset="0"/>
              <a:buChar char="•"/>
            </a:pPr>
            <a:r>
              <a:rPr lang="en-US" dirty="0"/>
              <a:t>The Lewis and Clark expedition was in many ways an infantry company on the move, fully equipped with rifles of various kinds, muskets, and pistols. </a:t>
            </a:r>
            <a:endParaRPr lang="en-US" dirty="0" smtClean="0"/>
          </a:p>
          <a:p>
            <a:pPr marL="285750" indent="-285750">
              <a:spcBef>
                <a:spcPct val="50000"/>
              </a:spcBef>
              <a:buFont typeface="Arial" panose="020B0604020202020204" pitchFamily="34" charset="0"/>
              <a:buChar char="•"/>
            </a:pPr>
            <a:r>
              <a:rPr lang="en-US" dirty="0" smtClean="0"/>
              <a:t>Among </a:t>
            </a:r>
            <a:r>
              <a:rPr lang="en-US" dirty="0"/>
              <a:t>the firearms were two blunderbusses. Named after the Dutch words for “thunder gun,” the blunderbuss was unmistakable for its heavy stock, short barrel, and wide-mouthed muzzle. </a:t>
            </a:r>
            <a:endParaRPr lang="en-US" dirty="0" smtClean="0"/>
          </a:p>
          <a:p>
            <a:pPr marL="285750" indent="-285750">
              <a:spcBef>
                <a:spcPct val="50000"/>
              </a:spcBef>
              <a:buFont typeface="Arial" panose="020B0604020202020204" pitchFamily="34" charset="0"/>
              <a:buChar char="•"/>
            </a:pPr>
            <a:r>
              <a:rPr lang="en-US" dirty="0" smtClean="0"/>
              <a:t>Other </a:t>
            </a:r>
            <a:r>
              <a:rPr lang="en-US" dirty="0"/>
              <a:t>expedition guns might be graceful in design and craftsmanship but the stout blunderbuss simply signified brute force and power. </a:t>
            </a:r>
            <a:endParaRPr lang="en-US" dirty="0" smtClean="0"/>
          </a:p>
          <a:p>
            <a:pPr marL="285750" indent="-285750">
              <a:spcBef>
                <a:spcPct val="50000"/>
              </a:spcBef>
              <a:buFont typeface="Arial" panose="020B0604020202020204" pitchFamily="34" charset="0"/>
              <a:buChar char="•"/>
            </a:pPr>
            <a:r>
              <a:rPr lang="en-US" dirty="0" smtClean="0"/>
              <a:t>Lewis </a:t>
            </a:r>
            <a:r>
              <a:rPr lang="en-US" dirty="0"/>
              <a:t>and Clark fired their blunderbusses as signs of arrival when entering Indian camps or villages.</a:t>
            </a:r>
            <a:endParaRPr lang="en-US" altLang="en-US" dirty="0"/>
          </a:p>
        </p:txBody>
      </p:sp>
      <p:sp>
        <p:nvSpPr>
          <p:cNvPr id="99333"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4" name="Rectangle 6"/>
          <p:cNvSpPr>
            <a:spLocks noGrp="1" noChangeArrowheads="1"/>
          </p:cNvSpPr>
          <p:nvPr>
            <p:ph type="title" idx="4294967295"/>
          </p:nvPr>
        </p:nvSpPr>
        <p:spPr>
          <a:xfrm>
            <a:off x="609600" y="762000"/>
            <a:ext cx="5257800" cy="762000"/>
          </a:xfrm>
          <a:noFill/>
        </p:spPr>
        <p:txBody>
          <a:bodyPr anchor="t"/>
          <a:lstStyle/>
          <a:p>
            <a:pPr algn="l"/>
            <a:r>
              <a:rPr lang="en-US" altLang="en-US" dirty="0" smtClean="0"/>
              <a:t>Blunderbusses</a:t>
            </a:r>
          </a:p>
        </p:txBody>
      </p:sp>
      <p:sp>
        <p:nvSpPr>
          <p:cNvPr id="99335" name="Rectangle 7"/>
          <p:cNvSpPr>
            <a:spLocks noChangeArrowheads="1"/>
          </p:cNvSpPr>
          <p:nvPr/>
        </p:nvSpPr>
        <p:spPr bwMode="auto">
          <a:xfrm>
            <a:off x="6629400" y="381000"/>
            <a:ext cx="2133600" cy="15240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Insert Artifact </a:t>
            </a:r>
          </a:p>
          <a:p>
            <a:pPr algn="ctr"/>
            <a:r>
              <a:rPr lang="en-US" altLang="en-US"/>
              <a:t>Picture Here</a:t>
            </a:r>
          </a:p>
        </p:txBody>
      </p:sp>
      <p:sp>
        <p:nvSpPr>
          <p:cNvPr id="99336"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altLang="en-US" sz="1400"/>
              <a:t>Back to Room 4</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0" y="323209"/>
            <a:ext cx="2057400" cy="163958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819400" y="762000"/>
            <a:ext cx="3505200" cy="533400"/>
          </a:xfrm>
          <a:solidFill>
            <a:srgbClr val="FFFFFF"/>
          </a:solidFill>
          <a:ln>
            <a:solidFill>
              <a:srgbClr val="000000"/>
            </a:solidFill>
            <a:miter lim="800000"/>
            <a:headEnd/>
            <a:tailEnd/>
          </a:ln>
        </p:spPr>
        <p:txBody>
          <a:bodyPr/>
          <a:lstStyle/>
          <a:p>
            <a:pPr eaLnBrk="1" hangingPunct="1"/>
            <a:r>
              <a:rPr lang="en-US" altLang="en-US" sz="2000" b="1" dirty="0" smtClean="0">
                <a:latin typeface="Arial" charset="0"/>
              </a:rPr>
              <a:t>Alyssa </a:t>
            </a:r>
            <a:r>
              <a:rPr lang="en-US" altLang="en-US" sz="2000" b="1" dirty="0" err="1" smtClean="0">
                <a:latin typeface="Arial" charset="0"/>
              </a:rPr>
              <a:t>Ried</a:t>
            </a:r>
            <a:r>
              <a:rPr lang="en-US" altLang="en-US" sz="2000" b="1" dirty="0" smtClean="0">
                <a:latin typeface="Arial" charset="0"/>
              </a:rPr>
              <a:t>, Katie </a:t>
            </a:r>
            <a:r>
              <a:rPr lang="en-US" altLang="en-US" sz="2000" b="1" dirty="0" err="1" smtClean="0">
                <a:latin typeface="Arial" charset="0"/>
              </a:rPr>
              <a:t>Deiner</a:t>
            </a:r>
            <a:r>
              <a:rPr lang="en-US" altLang="en-US" sz="2000" b="1" dirty="0" smtClean="0">
                <a:latin typeface="Arial" charset="0"/>
              </a:rPr>
              <a:t>, Mary Voss</a:t>
            </a:r>
            <a:endParaRPr lang="en-US" altLang="en-US" sz="2000" b="1" dirty="0" smtClean="0">
              <a:latin typeface="Broadway" pitchFamily="82" charset="0"/>
            </a:endParaRPr>
          </a:p>
        </p:txBody>
      </p:sp>
      <p:sp>
        <p:nvSpPr>
          <p:cNvPr id="12" name="Rectangle 11"/>
          <p:cNvSpPr/>
          <p:nvPr/>
        </p:nvSpPr>
        <p:spPr>
          <a:xfrm>
            <a:off x="152400" y="381000"/>
            <a:ext cx="25146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latin typeface="Calibri" pitchFamily="34" charset="0"/>
            </a:endParaRPr>
          </a:p>
        </p:txBody>
      </p:sp>
      <p:sp>
        <p:nvSpPr>
          <p:cNvPr id="6157" name="Text Box 13"/>
          <p:cNvSpPr txBox="1">
            <a:spLocks noChangeArrowheads="1"/>
          </p:cNvSpPr>
          <p:nvPr/>
        </p:nvSpPr>
        <p:spPr bwMode="auto">
          <a:xfrm>
            <a:off x="3124200" y="1600200"/>
            <a:ext cx="2895600" cy="52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smtClean="0"/>
              <a:t>Hello! Welcome to our Virtual Lewis and Clark Historical Museum. The curators, Alyssa, Katie, and Mary are all students at Bradley University. This Museum was made following the rubric provided in ETE 335 – Social Studies Methods to give you the best information about Lewis and Clark as possible. </a:t>
            </a:r>
            <a:endParaRPr lang="en-US" altLang="en-US" sz="1600" dirty="0"/>
          </a:p>
          <a:p>
            <a:pPr>
              <a:spcBef>
                <a:spcPct val="50000"/>
              </a:spcBef>
            </a:pPr>
            <a:r>
              <a:rPr lang="en-US" altLang="en-US" sz="1600" dirty="0" smtClean="0"/>
              <a:t>We hope you enjoy your visit!</a:t>
            </a:r>
            <a:endParaRPr lang="en-US" altLang="en-US" sz="1600" dirty="0"/>
          </a:p>
          <a:p>
            <a:pPr>
              <a:spcBef>
                <a:spcPct val="50000"/>
              </a:spcBef>
            </a:pPr>
            <a:endParaRPr lang="en-US" altLang="en-US" dirty="0"/>
          </a:p>
          <a:p>
            <a:pPr>
              <a:spcBef>
                <a:spcPct val="50000"/>
              </a:spcBef>
            </a:pPr>
            <a:endParaRPr lang="en-US" altLang="en-US" dirty="0"/>
          </a:p>
          <a:p>
            <a:pPr>
              <a:spcBef>
                <a:spcPct val="50000"/>
              </a:spcBef>
            </a:pPr>
            <a:endParaRPr lang="en-US" altLang="en-US" dirty="0"/>
          </a:p>
          <a:p>
            <a:pPr>
              <a:spcBef>
                <a:spcPct val="50000"/>
              </a:spcBef>
            </a:pPr>
            <a:endParaRPr lang="en-US" altLang="en-US" dirty="0"/>
          </a:p>
          <a:p>
            <a:pPr>
              <a:spcBef>
                <a:spcPct val="50000"/>
              </a:spcBef>
            </a:pPr>
            <a:endParaRPr lang="en-US" altLang="en-US" dirty="0"/>
          </a:p>
        </p:txBody>
      </p:sp>
      <p:sp>
        <p:nvSpPr>
          <p:cNvPr id="6158" name="AutoShape 14">
            <a:hlinkClick r:id="rId3" action="ppaction://hlinksldjump"/>
          </p:cNvPr>
          <p:cNvSpPr>
            <a:spLocks noChangeArrowheads="1"/>
          </p:cNvSpPr>
          <p:nvPr/>
        </p:nvSpPr>
        <p:spPr bwMode="auto">
          <a:xfrm flipH="1">
            <a:off x="3581400" y="48768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altLang="en-US" sz="1400"/>
              <a:t>Back to Lobby</a:t>
            </a:r>
          </a:p>
        </p:txBody>
      </p:sp>
      <p:sp>
        <p:nvSpPr>
          <p:cNvPr id="6160" name="Text Box 16"/>
          <p:cNvSpPr txBox="1">
            <a:spLocks noChangeArrowheads="1"/>
          </p:cNvSpPr>
          <p:nvPr/>
        </p:nvSpPr>
        <p:spPr bwMode="auto">
          <a:xfrm>
            <a:off x="1828800" y="5867400"/>
            <a:ext cx="5562600" cy="822325"/>
          </a:xfrm>
          <a:prstGeom prst="rect">
            <a:avLst/>
          </a:prstGeom>
          <a:solidFill>
            <a:srgbClr val="C4BD97"/>
          </a:solidFill>
          <a:ln>
            <a:noFill/>
          </a:ln>
          <a:effectLst/>
          <a:extLst>
            <a:ext uri="{91240B29-F687-4F45-9708-019B960494DF}">
              <a14:hiddenLine xmlns:a14="http://schemas.microsoft.com/office/drawing/2010/main" w="9525">
                <a:solidFill>
                  <a:srgbClr val="643E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200">
                <a:latin typeface="Arial Narrow" pitchFamily="34" charset="0"/>
              </a:rPr>
              <a:t>Note: Virtual museums were first introduced by educators at </a:t>
            </a:r>
            <a:r>
              <a:rPr lang="en-US" altLang="en-US" sz="1200" u="sng">
                <a:latin typeface="Arial Narrow" pitchFamily="34" charset="0"/>
                <a:hlinkClick r:id="rId4"/>
              </a:rPr>
              <a:t>Keith Valley Middle School</a:t>
            </a:r>
            <a:r>
              <a:rPr lang="en-US" altLang="en-US" sz="1200">
                <a:latin typeface="Arial Narrow" pitchFamily="34" charset="0"/>
              </a:rPr>
              <a:t> in Horsham, Pennsylvania. This template was designed by Lindsey Warneka under the direction of </a:t>
            </a:r>
            <a:r>
              <a:rPr lang="en-US" altLang="en-US" sz="1200" u="sng">
                <a:latin typeface="Arial Narrow" pitchFamily="34" charset="0"/>
                <a:hlinkClick r:id="rId5"/>
              </a:rPr>
              <a:t>Dr. Christy Keeler</a:t>
            </a:r>
            <a:r>
              <a:rPr lang="en-US" altLang="en-US" sz="1200">
                <a:latin typeface="Arial Narrow" pitchFamily="34" charset="0"/>
              </a:rPr>
              <a:t> during a Teaching American History grant module. View the </a:t>
            </a:r>
            <a:r>
              <a:rPr lang="en-US" altLang="en-US" sz="1200">
                <a:latin typeface="Arial Narrow" pitchFamily="34" charset="0"/>
                <a:hlinkClick r:id="rId6"/>
              </a:rPr>
              <a:t>Educational Virtual Museums</a:t>
            </a:r>
            <a:r>
              <a:rPr lang="en-US" altLang="en-US" sz="1200">
                <a:latin typeface="Arial Narrow" pitchFamily="34" charset="0"/>
              </a:rPr>
              <a:t> website for more information on this instructional technique.</a:t>
            </a:r>
            <a:endParaRPr lang="en-US" altLang="en-US" sz="1000">
              <a:latin typeface="Arial Narrow" pitchFamily="34" charset="0"/>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1371600"/>
            <a:ext cx="2057400" cy="2286000"/>
          </a:xfrm>
          <a:prstGeom prst="rect">
            <a:avLst/>
          </a:prstGeom>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9331"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2" name="Text Box 4"/>
          <p:cNvSpPr txBox="1">
            <a:spLocks noChangeArrowheads="1"/>
          </p:cNvSpPr>
          <p:nvPr/>
        </p:nvSpPr>
        <p:spPr bwMode="auto">
          <a:xfrm>
            <a:off x="910988" y="2125682"/>
            <a:ext cx="73914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t>D2.Geo.11.6-8. Explain how the relationship between the environmental characteristics of places and production of goods influences the spatial patterns of world trade</a:t>
            </a:r>
            <a:r>
              <a:rPr lang="en-US" dirty="0" smtClean="0"/>
              <a:t>.</a:t>
            </a:r>
            <a:r>
              <a:rPr lang="en-US" dirty="0"/>
              <a:t/>
            </a:r>
            <a:br>
              <a:rPr lang="en-US" dirty="0"/>
            </a:br>
            <a:endParaRPr lang="en-US" dirty="0"/>
          </a:p>
          <a:p>
            <a:r>
              <a:rPr lang="en-US" dirty="0"/>
              <a:t>D2.His.14.6-8. Explain multiple causes and effects of events and developments in the past</a:t>
            </a:r>
            <a:r>
              <a:rPr lang="en-US" dirty="0" smtClean="0"/>
              <a:t>.</a:t>
            </a:r>
            <a:r>
              <a:rPr lang="en-US" dirty="0"/>
              <a:t/>
            </a:r>
            <a:br>
              <a:rPr lang="en-US" dirty="0"/>
            </a:br>
            <a:endParaRPr lang="en-US" dirty="0"/>
          </a:p>
          <a:p>
            <a:r>
              <a:rPr lang="en-US" dirty="0"/>
              <a:t>CCSS.ELA-Literacy.RH.6-8.2 Determine the central ideas or information of a primary or secondary source; provide an accurate summary of the source distinct from prior knowledge of opinions</a:t>
            </a:r>
            <a:r>
              <a:rPr lang="en-US" dirty="0" smtClean="0"/>
              <a:t>.</a:t>
            </a:r>
            <a:r>
              <a:rPr lang="en-US" dirty="0"/>
              <a:t/>
            </a:r>
            <a:br>
              <a:rPr lang="en-US" dirty="0"/>
            </a:br>
            <a:endParaRPr lang="en-US" dirty="0"/>
          </a:p>
          <a:p>
            <a:r>
              <a:rPr lang="en-US" dirty="0"/>
              <a:t>CCSS.ELA-Literacy.RH.6-8.7 Integrate visual information (e.g., in charts, </a:t>
            </a:r>
            <a:r>
              <a:rPr lang="en-US" dirty="0" err="1"/>
              <a:t>graphs,photographs</a:t>
            </a:r>
            <a:r>
              <a:rPr lang="en-US" dirty="0"/>
              <a:t>, videos, or maps) with other information in print and digital texts. </a:t>
            </a:r>
            <a:endParaRPr lang="en-US" altLang="en-US" dirty="0"/>
          </a:p>
        </p:txBody>
      </p:sp>
      <p:sp>
        <p:nvSpPr>
          <p:cNvPr id="99333"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4" name="Rectangle 6"/>
          <p:cNvSpPr>
            <a:spLocks noGrp="1" noChangeArrowheads="1"/>
          </p:cNvSpPr>
          <p:nvPr>
            <p:ph type="title" idx="4294967295"/>
          </p:nvPr>
        </p:nvSpPr>
        <p:spPr>
          <a:xfrm>
            <a:off x="609600" y="762000"/>
            <a:ext cx="5257800" cy="762000"/>
          </a:xfrm>
          <a:noFill/>
        </p:spPr>
        <p:txBody>
          <a:bodyPr anchor="t"/>
          <a:lstStyle/>
          <a:p>
            <a:pPr algn="l"/>
            <a:r>
              <a:rPr lang="en-US" altLang="en-US" dirty="0" smtClean="0"/>
              <a:t>Standards</a:t>
            </a:r>
          </a:p>
        </p:txBody>
      </p:sp>
      <p:sp>
        <p:nvSpPr>
          <p:cNvPr id="99336"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altLang="en-US" sz="1400"/>
              <a:t>Back to Room 4</a:t>
            </a:r>
          </a:p>
        </p:txBody>
      </p:sp>
    </p:spTree>
    <p:extLst>
      <p:ext uri="{BB962C8B-B14F-4D97-AF65-F5344CB8AC3E}">
        <p14:creationId xmlns:p14="http://schemas.microsoft.com/office/powerpoint/2010/main" val="2471743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9331"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2" name="Text Box 4"/>
          <p:cNvSpPr txBox="1">
            <a:spLocks noChangeArrowheads="1"/>
          </p:cNvSpPr>
          <p:nvPr/>
        </p:nvSpPr>
        <p:spPr bwMode="auto">
          <a:xfrm>
            <a:off x="910988" y="2125682"/>
            <a:ext cx="73914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a:t>Rivers, </a:t>
            </a:r>
            <a:r>
              <a:rPr lang="en-US" altLang="en-US" sz="1400" dirty="0" err="1"/>
              <a:t>Edens</a:t>
            </a:r>
            <a:r>
              <a:rPr lang="en-US" altLang="en-US" sz="1400" dirty="0"/>
              <a:t>, Empires: Lewis &amp; Clark and the Revealing of America Lewis &amp; Clark. (</a:t>
            </a:r>
            <a:r>
              <a:rPr lang="en-US" altLang="en-US" sz="1400" dirty="0" err="1"/>
              <a:t>n.d.</a:t>
            </a:r>
            <a:r>
              <a:rPr lang="en-US" altLang="en-US" sz="1400" dirty="0"/>
              <a:t>).        Retrieved October 15, 2016, from                                    https://www.loc.gov/exhibits/lewisandclark/lewis-landc.html</a:t>
            </a:r>
          </a:p>
          <a:p>
            <a:r>
              <a:rPr lang="en-US" altLang="en-US" sz="1400" dirty="0"/>
              <a:t>Biography.com Editors. (2016, October 10). William Clark. Retrieved November 1, 2016, from        http://www.biography.com/people/william-clark-9542620</a:t>
            </a:r>
          </a:p>
          <a:p>
            <a:r>
              <a:rPr lang="en-US" altLang="en-US" sz="1400" dirty="0"/>
              <a:t>History.com Staff. (2009). Lewis and Clark. Retrieved November 5, 2016, from                http://www.history.com/topics/lewis-and-clark</a:t>
            </a:r>
          </a:p>
          <a:p>
            <a:r>
              <a:rPr lang="en-US" altLang="en-US" sz="1400" dirty="0"/>
              <a:t>Lewis &amp; Clark Expedition. (2016, September 7). Retrieved November 1, 2016, from            https://www.archives.gov/education/lessons/lewis-clark</a:t>
            </a:r>
          </a:p>
          <a:p>
            <a:r>
              <a:rPr lang="en-US" altLang="en-US" sz="1400" dirty="0"/>
              <a:t>Mandan Indians. (</a:t>
            </a:r>
            <a:r>
              <a:rPr lang="en-US" altLang="en-US" sz="1400" dirty="0" err="1"/>
              <a:t>n.d.</a:t>
            </a:r>
            <a:r>
              <a:rPr lang="en-US" altLang="en-US" sz="1400" dirty="0"/>
              <a:t>). Retrieved November 07, 2016, from                        http://www.pbs.org/lewisandclark/native/man.html</a:t>
            </a:r>
          </a:p>
          <a:p>
            <a:r>
              <a:rPr lang="en-US" altLang="en-US" sz="1400" dirty="0"/>
              <a:t>Primary Source Set Westward Expansion. (</a:t>
            </a:r>
            <a:r>
              <a:rPr lang="en-US" altLang="en-US" sz="1400" dirty="0" err="1"/>
              <a:t>n.d.</a:t>
            </a:r>
            <a:r>
              <a:rPr lang="en-US" altLang="en-US" sz="1400" dirty="0"/>
              <a:t>). Retrieved November 1, 2016, from            http://library.mtsu.edu/tps/sets/Primary-Source_Set--Westward-Migration.pdf</a:t>
            </a:r>
          </a:p>
          <a:p>
            <a:r>
              <a:rPr lang="en-US" altLang="en-US" sz="1400" dirty="0"/>
              <a:t>Seamen. (</a:t>
            </a:r>
            <a:r>
              <a:rPr lang="en-US" altLang="en-US" sz="1400" dirty="0" err="1"/>
              <a:t>n.d.</a:t>
            </a:r>
            <a:r>
              <a:rPr lang="en-US" altLang="en-US" sz="1400" dirty="0"/>
              <a:t>). Retrieved November 07, 2016, from          http://www.pbs.org/lewisandclark/inside/seaman.html</a:t>
            </a:r>
          </a:p>
        </p:txBody>
      </p:sp>
      <p:sp>
        <p:nvSpPr>
          <p:cNvPr id="99333" name="AutoShape 5"/>
          <p:cNvSpPr>
            <a:spLocks noChangeArrowheads="1"/>
          </p:cNvSpPr>
          <p:nvPr/>
        </p:nvSpPr>
        <p:spPr bwMode="auto">
          <a:xfrm>
            <a:off x="379863"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4" name="Rectangle 6"/>
          <p:cNvSpPr>
            <a:spLocks noGrp="1" noChangeArrowheads="1"/>
          </p:cNvSpPr>
          <p:nvPr>
            <p:ph type="title" idx="4294967295"/>
          </p:nvPr>
        </p:nvSpPr>
        <p:spPr>
          <a:xfrm>
            <a:off x="609600" y="762000"/>
            <a:ext cx="5257800" cy="762000"/>
          </a:xfrm>
          <a:noFill/>
        </p:spPr>
        <p:txBody>
          <a:bodyPr anchor="t"/>
          <a:lstStyle/>
          <a:p>
            <a:pPr algn="l"/>
            <a:r>
              <a:rPr lang="en-US" altLang="en-US" dirty="0" smtClean="0"/>
              <a:t>Resources</a:t>
            </a:r>
          </a:p>
        </p:txBody>
      </p:sp>
      <p:sp>
        <p:nvSpPr>
          <p:cNvPr id="99336"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altLang="en-US" sz="1400"/>
              <a:t>Back to Room 4</a:t>
            </a:r>
          </a:p>
        </p:txBody>
      </p:sp>
    </p:spTree>
    <p:extLst>
      <p:ext uri="{BB962C8B-B14F-4D97-AF65-F5344CB8AC3E}">
        <p14:creationId xmlns:p14="http://schemas.microsoft.com/office/powerpoint/2010/main" val="2649914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9331"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2" name="Text Box 4"/>
          <p:cNvSpPr txBox="1">
            <a:spLocks noChangeArrowheads="1"/>
          </p:cNvSpPr>
          <p:nvPr/>
        </p:nvSpPr>
        <p:spPr bwMode="auto">
          <a:xfrm>
            <a:off x="910988" y="2125682"/>
            <a:ext cx="7391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dirty="0"/>
              <a:t>Lewis and Clark History. (</a:t>
            </a:r>
            <a:r>
              <a:rPr lang="en-US" sz="1400" dirty="0" err="1"/>
              <a:t>n.d.</a:t>
            </a:r>
            <a:r>
              <a:rPr lang="en-US" sz="1400" dirty="0"/>
              <a:t>). Retrieved November 08, 2016, from                    </a:t>
            </a:r>
            <a:r>
              <a:rPr lang="en-US" sz="1400" u="sng" dirty="0">
                <a:hlinkClick r:id="rId2"/>
              </a:rPr>
              <a:t>http://lewisandclarktrail.com/keelboat.htm</a:t>
            </a:r>
            <a:endParaRPr lang="en-US" sz="1400" dirty="0"/>
          </a:p>
          <a:p>
            <a:r>
              <a:rPr lang="en-US" sz="1400" dirty="0" err="1"/>
              <a:t>Avey</a:t>
            </a:r>
            <a:r>
              <a:rPr lang="en-US" sz="1400" dirty="0"/>
              <a:t>, T. (2013). What Lewis and Clark Ate. Retrieved November 08, 2016, from                </a:t>
            </a:r>
            <a:r>
              <a:rPr lang="en-US" sz="1400" u="sng" dirty="0">
                <a:hlinkClick r:id="rId3"/>
              </a:rPr>
              <a:t>http://www.pbs.org/food/the-history-kitchen/what-lewis-and-clark-ate/</a:t>
            </a:r>
            <a:endParaRPr lang="en-US" sz="1400" dirty="0"/>
          </a:p>
          <a:p>
            <a:r>
              <a:rPr lang="en-US" sz="1400" dirty="0"/>
              <a:t>National Geographic: Lewis &amp; </a:t>
            </a:r>
            <a:r>
              <a:rPr lang="en-US" sz="1400" dirty="0" err="1"/>
              <a:t>ClarkTribesShoshone</a:t>
            </a:r>
            <a:r>
              <a:rPr lang="en-US" sz="1400" dirty="0"/>
              <a:t> Indians. (</a:t>
            </a:r>
            <a:r>
              <a:rPr lang="en-US" sz="1400" dirty="0" err="1"/>
              <a:t>n.d.</a:t>
            </a:r>
            <a:r>
              <a:rPr lang="en-US" sz="1400" dirty="0"/>
              <a:t>). Retrieved November 08,        2016, from </a:t>
            </a:r>
            <a:r>
              <a:rPr lang="en-US" sz="1400" u="sng" dirty="0">
                <a:hlinkClick r:id="rId4"/>
              </a:rPr>
              <a:t>http://www.nationalgeographic.com/lewisandclark/record_tribes_</a:t>
            </a:r>
            <a:r>
              <a:rPr lang="en-US" sz="1400" dirty="0">
                <a:hlinkClick r:id="rId4"/>
              </a:rPr>
              <a:t>            </a:t>
            </a:r>
            <a:r>
              <a:rPr lang="en-US" sz="1400" dirty="0"/>
              <a:t>017_11_8.html </a:t>
            </a:r>
          </a:p>
          <a:p>
            <a:endParaRPr lang="en-US" altLang="en-US" sz="1400" dirty="0"/>
          </a:p>
        </p:txBody>
      </p:sp>
      <p:sp>
        <p:nvSpPr>
          <p:cNvPr id="99333" name="AutoShape 5"/>
          <p:cNvSpPr>
            <a:spLocks noChangeArrowheads="1"/>
          </p:cNvSpPr>
          <p:nvPr/>
        </p:nvSpPr>
        <p:spPr bwMode="auto">
          <a:xfrm>
            <a:off x="379863"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4" name="Rectangle 6"/>
          <p:cNvSpPr>
            <a:spLocks noGrp="1" noChangeArrowheads="1"/>
          </p:cNvSpPr>
          <p:nvPr>
            <p:ph type="title" idx="4294967295"/>
          </p:nvPr>
        </p:nvSpPr>
        <p:spPr>
          <a:xfrm>
            <a:off x="609600" y="762000"/>
            <a:ext cx="5257800" cy="762000"/>
          </a:xfrm>
          <a:noFill/>
        </p:spPr>
        <p:txBody>
          <a:bodyPr anchor="t"/>
          <a:lstStyle/>
          <a:p>
            <a:pPr algn="l"/>
            <a:r>
              <a:rPr lang="en-US" altLang="en-US" dirty="0" smtClean="0"/>
              <a:t>Resources</a:t>
            </a:r>
          </a:p>
        </p:txBody>
      </p:sp>
      <p:sp>
        <p:nvSpPr>
          <p:cNvPr id="99336" name="AutoShape 8">
            <a:hlinkClick r:id="rId5"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altLang="en-US" sz="1400"/>
              <a:t>Back to Room 4</a:t>
            </a:r>
          </a:p>
        </p:txBody>
      </p:sp>
    </p:spTree>
    <p:extLst>
      <p:ext uri="{BB962C8B-B14F-4D97-AF65-F5344CB8AC3E}">
        <p14:creationId xmlns:p14="http://schemas.microsoft.com/office/powerpoint/2010/main" val="4196413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762000"/>
            <a:ext cx="3505200" cy="533400"/>
          </a:xfrm>
          <a:noFill/>
        </p:spPr>
        <p:txBody>
          <a:bodyPr>
            <a:normAutofit/>
          </a:bodyPr>
          <a:lstStyle/>
          <a:p>
            <a:pPr eaLnBrk="1" hangingPunct="1"/>
            <a:r>
              <a:rPr lang="en-US" altLang="en-US" sz="1800" b="1" dirty="0" smtClean="0">
                <a:latin typeface="Broadway" pitchFamily="82" charset="0"/>
              </a:rPr>
              <a:t>Meet the Crew</a:t>
            </a:r>
          </a:p>
        </p:txBody>
      </p:sp>
      <p:pic>
        <p:nvPicPr>
          <p:cNvPr id="7173" name="Picture 4" descr="C:\Users\Cazworks\Desktop\frame-blank.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68438"/>
            <a:ext cx="28956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descr="C:\Users\Cazworks\Desktop\blank-frame-left.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876300"/>
            <a:ext cx="23622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6" descr="C:\Users\Cazworks\Desktop\blank-frame-right.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869950"/>
            <a:ext cx="2370138"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 9">
            <a:hlinkClick r:id="rId9" action="ppaction://hlinksldjump"/>
          </p:cNvPr>
          <p:cNvSpPr/>
          <p:nvPr/>
        </p:nvSpPr>
        <p:spPr>
          <a:xfrm rot="21283265" flipH="1">
            <a:off x="380332" y="5167108"/>
            <a:ext cx="1839022" cy="472966"/>
          </a:xfrm>
          <a:prstGeom prst="homePlate">
            <a:avLst/>
          </a:prstGeom>
          <a:gradFill>
            <a:gsLst>
              <a:gs pos="0">
                <a:schemeClr val="accent2"/>
              </a:gs>
              <a:gs pos="50000">
                <a:schemeClr val="accent2">
                  <a:lumMod val="40000"/>
                  <a:lumOff val="60000"/>
                </a:schemeClr>
              </a:gs>
              <a:gs pos="100000">
                <a:schemeClr val="accent2"/>
              </a:gs>
            </a:gsLst>
            <a:lin ang="5400000" scaled="0"/>
          </a:gradFill>
          <a:ln>
            <a:solidFill>
              <a:schemeClr val="accent2">
                <a:lumMod val="50000"/>
              </a:schemeClr>
            </a:solidFill>
          </a:ln>
          <a:scene3d>
            <a:camera prst="isometricOffAxis1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Arial Narrow" pitchFamily="34" charset="0"/>
              </a:rPr>
              <a:t>Back to Lobby</a:t>
            </a: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5450" y="1468438"/>
            <a:ext cx="1846749" cy="24209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43300" y="1676400"/>
            <a:ext cx="220980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28598" y="1468438"/>
            <a:ext cx="2059963" cy="24209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isometricOffAxis2Left"/>
            <a:lightRig rig="contrasting" dir="t">
              <a:rot lat="0" lon="0" rev="3000000"/>
            </a:lightRig>
          </a:scene3d>
          <a:sp3d contourW="7620">
            <a:bevelT w="95250" h="31750"/>
            <a:contourClr>
              <a:srgbClr val="333333"/>
            </a:contourClr>
          </a:sp3d>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19400" y="762000"/>
            <a:ext cx="3505200" cy="533400"/>
          </a:xfrm>
          <a:noFill/>
        </p:spPr>
        <p:txBody>
          <a:bodyPr>
            <a:normAutofit/>
          </a:bodyPr>
          <a:lstStyle/>
          <a:p>
            <a:pPr eaLnBrk="1" hangingPunct="1"/>
            <a:r>
              <a:rPr lang="en-US" altLang="en-US" sz="1800" b="1" dirty="0" smtClean="0">
                <a:latin typeface="Broadway" pitchFamily="82" charset="0"/>
              </a:rPr>
              <a:t>The Louisiana Purchase</a:t>
            </a:r>
          </a:p>
        </p:txBody>
      </p:sp>
      <p:pic>
        <p:nvPicPr>
          <p:cNvPr id="80900" name="Picture 4" descr="C:\Users\Cazworks\Desktop\frame-blank.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68438"/>
            <a:ext cx="28956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descr="C:\Users\Cazworks\Desktop\blank-frame-left.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876300"/>
            <a:ext cx="23622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6" descr="C:\Users\Cazworks\Desktop\blank-frame-right.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869950"/>
            <a:ext cx="2370138"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 9">
            <a:hlinkClick r:id="rId9" action="ppaction://hlinksldjump"/>
          </p:cNvPr>
          <p:cNvSpPr/>
          <p:nvPr/>
        </p:nvSpPr>
        <p:spPr>
          <a:xfrm rot="21283265" flipH="1">
            <a:off x="380332" y="5167108"/>
            <a:ext cx="1839022" cy="472966"/>
          </a:xfrm>
          <a:prstGeom prst="homePlate">
            <a:avLst/>
          </a:prstGeom>
          <a:gradFill>
            <a:gsLst>
              <a:gs pos="0">
                <a:schemeClr val="accent2"/>
              </a:gs>
              <a:gs pos="50000">
                <a:schemeClr val="accent2">
                  <a:lumMod val="40000"/>
                  <a:lumOff val="60000"/>
                </a:schemeClr>
              </a:gs>
              <a:gs pos="100000">
                <a:schemeClr val="accent2"/>
              </a:gs>
            </a:gsLst>
            <a:lin ang="5400000" scaled="0"/>
          </a:gradFill>
          <a:ln>
            <a:solidFill>
              <a:schemeClr val="accent2">
                <a:lumMod val="50000"/>
              </a:schemeClr>
            </a:solidFill>
          </a:ln>
          <a:scene3d>
            <a:camera prst="isometricOffAxis1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Arial Narrow" pitchFamily="34" charset="0"/>
              </a:rPr>
              <a:t>Back to Lobby</a:t>
            </a:r>
          </a:p>
        </p:txBody>
      </p:sp>
      <p:sp>
        <p:nvSpPr>
          <p:cNvPr id="80904" name="AutoShape 8">
            <a:hlinkClick r:id="rId10" action="ppaction://hlinksldjump"/>
          </p:cNvPr>
          <p:cNvSpPr>
            <a:spLocks noChangeArrowheads="1"/>
          </p:cNvSpPr>
          <p:nvPr/>
        </p:nvSpPr>
        <p:spPr bwMode="auto">
          <a:xfrm rot="-5400000">
            <a:off x="266700" y="1943100"/>
            <a:ext cx="2438400" cy="1600200"/>
          </a:xfrm>
          <a:custGeom>
            <a:avLst/>
            <a:gdLst>
              <a:gd name="G0" fmla="+- 2025 0 0"/>
              <a:gd name="G1" fmla="+- 21600 0 2025"/>
              <a:gd name="G2" fmla="*/ 2025 1 2"/>
              <a:gd name="G3" fmla="+- 21600 0 G2"/>
              <a:gd name="G4" fmla="+/ 2025 21600 2"/>
              <a:gd name="G5" fmla="+/ G1 0 2"/>
              <a:gd name="G6" fmla="*/ 21600 21600 2025"/>
              <a:gd name="G7" fmla="*/ G6 1 2"/>
              <a:gd name="G8" fmla="+- 21600 0 G7"/>
              <a:gd name="G9" fmla="*/ 21600 1 2"/>
              <a:gd name="G10" fmla="+- 2025 0 G9"/>
              <a:gd name="G11" fmla="?: G10 G8 0"/>
              <a:gd name="G12" fmla="?: G10 G7 21600"/>
              <a:gd name="T0" fmla="*/ 20587 w 21600"/>
              <a:gd name="T1" fmla="*/ 10800 h 21600"/>
              <a:gd name="T2" fmla="*/ 10800 w 21600"/>
              <a:gd name="T3" fmla="*/ 21600 h 21600"/>
              <a:gd name="T4" fmla="*/ 1013 w 21600"/>
              <a:gd name="T5" fmla="*/ 10800 h 21600"/>
              <a:gd name="T6" fmla="*/ 10800 w 21600"/>
              <a:gd name="T7" fmla="*/ 0 h 21600"/>
              <a:gd name="T8" fmla="*/ 2813 w 21600"/>
              <a:gd name="T9" fmla="*/ 2813 h 21600"/>
              <a:gd name="T10" fmla="*/ 18787 w 21600"/>
              <a:gd name="T11" fmla="*/ 18787 h 21600"/>
            </a:gdLst>
            <a:ahLst/>
            <a:cxnLst>
              <a:cxn ang="0">
                <a:pos x="T0" y="T1"/>
              </a:cxn>
              <a:cxn ang="0">
                <a:pos x="T2" y="T3"/>
              </a:cxn>
              <a:cxn ang="0">
                <a:pos x="T4" y="T5"/>
              </a:cxn>
              <a:cxn ang="0">
                <a:pos x="T6" y="T7"/>
              </a:cxn>
            </a:cxnLst>
            <a:rect l="T8" t="T9" r="T10" b="T11"/>
            <a:pathLst>
              <a:path w="21600" h="21600">
                <a:moveTo>
                  <a:pt x="0" y="0"/>
                </a:moveTo>
                <a:lnTo>
                  <a:pt x="2025" y="21600"/>
                </a:lnTo>
                <a:lnTo>
                  <a:pt x="19575" y="21600"/>
                </a:lnTo>
                <a:lnTo>
                  <a:pt x="21600" y="0"/>
                </a:lnTo>
                <a:close/>
              </a:path>
            </a:pathLst>
          </a:cu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altLang="en-US"/>
              <a:t>Artifact 5</a:t>
            </a:r>
          </a:p>
        </p:txBody>
      </p:sp>
      <p:sp>
        <p:nvSpPr>
          <p:cNvPr id="80905" name="Rectangle 9">
            <a:hlinkClick r:id="rId7" action="ppaction://hlinksldjump"/>
          </p:cNvPr>
          <p:cNvSpPr>
            <a:spLocks noChangeArrowheads="1"/>
          </p:cNvSpPr>
          <p:nvPr/>
        </p:nvSpPr>
        <p:spPr bwMode="auto">
          <a:xfrm>
            <a:off x="3581400" y="1828800"/>
            <a:ext cx="2133600" cy="1828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smtClean="0"/>
              <a:t>Artifact </a:t>
            </a:r>
            <a:r>
              <a:rPr lang="en-US" altLang="en-US" dirty="0"/>
              <a:t>6</a:t>
            </a:r>
          </a:p>
        </p:txBody>
      </p:sp>
      <p:sp>
        <p:nvSpPr>
          <p:cNvPr id="80906" name="AutoShape 10">
            <a:hlinkClick r:id="rId11" action="ppaction://hlinksldjump"/>
          </p:cNvPr>
          <p:cNvSpPr>
            <a:spLocks noChangeArrowheads="1"/>
          </p:cNvSpPr>
          <p:nvPr/>
        </p:nvSpPr>
        <p:spPr bwMode="auto">
          <a:xfrm rot="5400000">
            <a:off x="6438900" y="1943100"/>
            <a:ext cx="2438400" cy="1600200"/>
          </a:xfrm>
          <a:custGeom>
            <a:avLst/>
            <a:gdLst>
              <a:gd name="G0" fmla="+- 2156 0 0"/>
              <a:gd name="G1" fmla="+- 21600 0 2156"/>
              <a:gd name="G2" fmla="*/ 2156 1 2"/>
              <a:gd name="G3" fmla="+- 21600 0 G2"/>
              <a:gd name="G4" fmla="+/ 2156 21600 2"/>
              <a:gd name="G5" fmla="+/ G1 0 2"/>
              <a:gd name="G6" fmla="*/ 21600 21600 2156"/>
              <a:gd name="G7" fmla="*/ G6 1 2"/>
              <a:gd name="G8" fmla="+- 21600 0 G7"/>
              <a:gd name="G9" fmla="*/ 21600 1 2"/>
              <a:gd name="G10" fmla="+- 2156 0 G9"/>
              <a:gd name="G11" fmla="?: G10 G8 0"/>
              <a:gd name="G12" fmla="?: G10 G7 21600"/>
              <a:gd name="T0" fmla="*/ 20522 w 21600"/>
              <a:gd name="T1" fmla="*/ 10800 h 21600"/>
              <a:gd name="T2" fmla="*/ 10800 w 21600"/>
              <a:gd name="T3" fmla="*/ 21600 h 21600"/>
              <a:gd name="T4" fmla="*/ 1078 w 21600"/>
              <a:gd name="T5" fmla="*/ 10800 h 21600"/>
              <a:gd name="T6" fmla="*/ 10800 w 21600"/>
              <a:gd name="T7" fmla="*/ 0 h 21600"/>
              <a:gd name="T8" fmla="*/ 2878 w 21600"/>
              <a:gd name="T9" fmla="*/ 2878 h 21600"/>
              <a:gd name="T10" fmla="*/ 18722 w 21600"/>
              <a:gd name="T11" fmla="*/ 18722 h 21600"/>
            </a:gdLst>
            <a:ahLst/>
            <a:cxnLst>
              <a:cxn ang="0">
                <a:pos x="T0" y="T1"/>
              </a:cxn>
              <a:cxn ang="0">
                <a:pos x="T2" y="T3"/>
              </a:cxn>
              <a:cxn ang="0">
                <a:pos x="T4" y="T5"/>
              </a:cxn>
              <a:cxn ang="0">
                <a:pos x="T6" y="T7"/>
              </a:cxn>
            </a:cxnLst>
            <a:rect l="T8" t="T9" r="T10" b="T11"/>
            <a:pathLst>
              <a:path w="21600" h="21600">
                <a:moveTo>
                  <a:pt x="0" y="0"/>
                </a:moveTo>
                <a:lnTo>
                  <a:pt x="2156" y="21600"/>
                </a:lnTo>
                <a:lnTo>
                  <a:pt x="19444" y="21600"/>
                </a:lnTo>
                <a:lnTo>
                  <a:pt x="2160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US" altLang="en-US"/>
              <a:t>Artifact 7</a:t>
            </a:r>
          </a:p>
        </p:txBody>
      </p:sp>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3399" y="1371599"/>
            <a:ext cx="1752601" cy="2640013"/>
          </a:xfrm>
          <a:prstGeom prst="rect">
            <a:avLst/>
          </a:prstGeom>
          <a:scene3d>
            <a:camera prst="perspectiveAbove"/>
            <a:lightRig rig="threePt" dir="t"/>
          </a:scene3d>
        </p:spPr>
      </p:pic>
      <p:pic>
        <p:nvPicPr>
          <p:cNvPr id="2050" name="Picture 2" descr="https://lh4.googleusercontent.com/tL3gyG1JQKk7qeBozE_uZJ2g76jTI3NKX4tFwCGeYYrQ0kidFl4pR7dlNhCkTweSfPFBAcFDTtjmEVchHwlcRoHBBKvNy7YUqBJGkIMIs-xNu4Aac1GogbOVUDeE0tY55h-wd_D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81400" y="1828800"/>
            <a:ext cx="2209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5.googleusercontent.com/Pq2PPQub2PJQ-U2mZ4qani3Mg2AP7UxA06E1fUcBOVj7iHoWfwzkNkkXt3oXHwTXaUuM_hy0nbqt_CbnT_cCXcKAQ2dBhxbKScQTRKc6jeSWrec5NeTHHrdaSdtn4Pqy4x6UIiM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1428213">
            <a:off x="6553200" y="1474414"/>
            <a:ext cx="2113259" cy="2591891"/>
          </a:xfrm>
          <a:prstGeom prst="rect">
            <a:avLst/>
          </a:prstGeom>
          <a:noFill/>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19400" y="762000"/>
            <a:ext cx="3505200" cy="533400"/>
          </a:xfrm>
          <a:noFill/>
        </p:spPr>
        <p:txBody>
          <a:bodyPr>
            <a:normAutofit/>
          </a:bodyPr>
          <a:lstStyle/>
          <a:p>
            <a:pPr eaLnBrk="1" hangingPunct="1"/>
            <a:r>
              <a:rPr lang="en-US" altLang="en-US" sz="1800" b="1" dirty="0" smtClean="0">
                <a:latin typeface="Broadway" pitchFamily="82" charset="0"/>
              </a:rPr>
              <a:t>Native Americans</a:t>
            </a:r>
          </a:p>
        </p:txBody>
      </p:sp>
      <p:pic>
        <p:nvPicPr>
          <p:cNvPr id="82948" name="Picture 4" descr="C:\Users\Cazworks\Desktop\frame-blank.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68438"/>
            <a:ext cx="28956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5" descr="C:\Users\Cazworks\Desktop\blank-frame-left.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876300"/>
            <a:ext cx="23622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6" descr="C:\Users\Cazworks\Desktop\blank-frame-right.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869950"/>
            <a:ext cx="2370138"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 9">
            <a:hlinkClick r:id="rId9" action="ppaction://hlinksldjump"/>
          </p:cNvPr>
          <p:cNvSpPr/>
          <p:nvPr/>
        </p:nvSpPr>
        <p:spPr>
          <a:xfrm rot="21283265" flipH="1">
            <a:off x="380332" y="5167108"/>
            <a:ext cx="1839022" cy="472966"/>
          </a:xfrm>
          <a:prstGeom prst="homePlate">
            <a:avLst/>
          </a:prstGeom>
          <a:gradFill>
            <a:gsLst>
              <a:gs pos="0">
                <a:schemeClr val="accent2"/>
              </a:gs>
              <a:gs pos="50000">
                <a:schemeClr val="accent2">
                  <a:lumMod val="40000"/>
                  <a:lumOff val="60000"/>
                </a:schemeClr>
              </a:gs>
              <a:gs pos="100000">
                <a:schemeClr val="accent2"/>
              </a:gs>
            </a:gsLst>
            <a:lin ang="5400000" scaled="0"/>
          </a:gradFill>
          <a:ln>
            <a:solidFill>
              <a:schemeClr val="accent2">
                <a:lumMod val="50000"/>
              </a:schemeClr>
            </a:solidFill>
          </a:ln>
          <a:scene3d>
            <a:camera prst="isometricOffAxis1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Arial Narrow" pitchFamily="34" charset="0"/>
              </a:rPr>
              <a:t>Back to Lobby</a:t>
            </a:r>
          </a:p>
        </p:txBody>
      </p:sp>
      <p:sp>
        <p:nvSpPr>
          <p:cNvPr id="82952" name="AutoShape 8">
            <a:hlinkClick r:id="rId10" action="ppaction://hlinksldjump"/>
          </p:cNvPr>
          <p:cNvSpPr>
            <a:spLocks noChangeArrowheads="1"/>
          </p:cNvSpPr>
          <p:nvPr/>
        </p:nvSpPr>
        <p:spPr bwMode="auto">
          <a:xfrm rot="-5400000">
            <a:off x="301471" y="1977871"/>
            <a:ext cx="2368858" cy="1600200"/>
          </a:xfrm>
          <a:custGeom>
            <a:avLst/>
            <a:gdLst>
              <a:gd name="G0" fmla="+- 2025 0 0"/>
              <a:gd name="G1" fmla="+- 21600 0 2025"/>
              <a:gd name="G2" fmla="*/ 2025 1 2"/>
              <a:gd name="G3" fmla="+- 21600 0 G2"/>
              <a:gd name="G4" fmla="+/ 2025 21600 2"/>
              <a:gd name="G5" fmla="+/ G1 0 2"/>
              <a:gd name="G6" fmla="*/ 21600 21600 2025"/>
              <a:gd name="G7" fmla="*/ G6 1 2"/>
              <a:gd name="G8" fmla="+- 21600 0 G7"/>
              <a:gd name="G9" fmla="*/ 21600 1 2"/>
              <a:gd name="G10" fmla="+- 2025 0 G9"/>
              <a:gd name="G11" fmla="?: G10 G8 0"/>
              <a:gd name="G12" fmla="?: G10 G7 21600"/>
              <a:gd name="T0" fmla="*/ 20587 w 21600"/>
              <a:gd name="T1" fmla="*/ 10800 h 21600"/>
              <a:gd name="T2" fmla="*/ 10800 w 21600"/>
              <a:gd name="T3" fmla="*/ 21600 h 21600"/>
              <a:gd name="T4" fmla="*/ 1013 w 21600"/>
              <a:gd name="T5" fmla="*/ 10800 h 21600"/>
              <a:gd name="T6" fmla="*/ 10800 w 21600"/>
              <a:gd name="T7" fmla="*/ 0 h 21600"/>
              <a:gd name="T8" fmla="*/ 2813 w 21600"/>
              <a:gd name="T9" fmla="*/ 2813 h 21600"/>
              <a:gd name="T10" fmla="*/ 18787 w 21600"/>
              <a:gd name="T11" fmla="*/ 18787 h 21600"/>
            </a:gdLst>
            <a:ahLst/>
            <a:cxnLst>
              <a:cxn ang="0">
                <a:pos x="T0" y="T1"/>
              </a:cxn>
              <a:cxn ang="0">
                <a:pos x="T2" y="T3"/>
              </a:cxn>
              <a:cxn ang="0">
                <a:pos x="T4" y="T5"/>
              </a:cxn>
              <a:cxn ang="0">
                <a:pos x="T6" y="T7"/>
              </a:cxn>
            </a:cxnLst>
            <a:rect l="T8" t="T9" r="T10" b="T11"/>
            <a:pathLst>
              <a:path w="21600" h="21600">
                <a:moveTo>
                  <a:pt x="0" y="0"/>
                </a:moveTo>
                <a:lnTo>
                  <a:pt x="2025" y="21600"/>
                </a:lnTo>
                <a:lnTo>
                  <a:pt x="19575" y="21600"/>
                </a:lnTo>
                <a:lnTo>
                  <a:pt x="21600" y="0"/>
                </a:lnTo>
                <a:close/>
              </a:path>
            </a:pathLst>
          </a:cu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dirty="0" smtClean="0"/>
          </a:p>
        </p:txBody>
      </p:sp>
      <p:sp>
        <p:nvSpPr>
          <p:cNvPr id="82953" name="Rectangle 9">
            <a:hlinkClick r:id="rId11" action="ppaction://hlinksldjump"/>
          </p:cNvPr>
          <p:cNvSpPr>
            <a:spLocks noChangeArrowheads="1"/>
          </p:cNvSpPr>
          <p:nvPr/>
        </p:nvSpPr>
        <p:spPr bwMode="auto">
          <a:xfrm>
            <a:off x="3581400" y="1828800"/>
            <a:ext cx="2133600" cy="1828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dirty="0" smtClean="0"/>
          </a:p>
          <a:p>
            <a:pPr algn="ctr"/>
            <a:endParaRPr lang="en-US" altLang="en-US" sz="1600" dirty="0"/>
          </a:p>
          <a:p>
            <a:pPr algn="ctr"/>
            <a:endParaRPr lang="en-US" altLang="en-US" sz="1600" dirty="0" smtClean="0"/>
          </a:p>
          <a:p>
            <a:pPr algn="ctr"/>
            <a:endParaRPr lang="en-US" altLang="en-US" sz="1600" dirty="0"/>
          </a:p>
          <a:p>
            <a:pPr algn="ctr"/>
            <a:endParaRPr lang="en-US" altLang="en-US" sz="1600" dirty="0" smtClean="0"/>
          </a:p>
          <a:p>
            <a:pPr algn="ctr"/>
            <a:endParaRPr lang="en-US" altLang="en-US" sz="1600" dirty="0"/>
          </a:p>
          <a:p>
            <a:pPr algn="ctr"/>
            <a:endParaRPr lang="en-US" altLang="en-US" sz="1600" dirty="0" smtClean="0"/>
          </a:p>
          <a:p>
            <a:pPr algn="ctr"/>
            <a:endParaRPr lang="en-US" altLang="en-US" sz="1600" dirty="0"/>
          </a:p>
          <a:p>
            <a:pPr algn="ctr"/>
            <a:endParaRPr lang="en-US" altLang="en-US" sz="1600" dirty="0" smtClean="0"/>
          </a:p>
        </p:txBody>
      </p:sp>
      <p:sp>
        <p:nvSpPr>
          <p:cNvPr id="82954" name="AutoShape 10">
            <a:hlinkClick r:id="rId12" action="ppaction://hlinksldjump"/>
          </p:cNvPr>
          <p:cNvSpPr>
            <a:spLocks noChangeArrowheads="1"/>
          </p:cNvSpPr>
          <p:nvPr/>
        </p:nvSpPr>
        <p:spPr bwMode="auto">
          <a:xfrm rot="5400000">
            <a:off x="6438900" y="1943100"/>
            <a:ext cx="2438400" cy="1600200"/>
          </a:xfrm>
          <a:custGeom>
            <a:avLst/>
            <a:gdLst>
              <a:gd name="G0" fmla="+- 2156 0 0"/>
              <a:gd name="G1" fmla="+- 21600 0 2156"/>
              <a:gd name="G2" fmla="*/ 2156 1 2"/>
              <a:gd name="G3" fmla="+- 21600 0 G2"/>
              <a:gd name="G4" fmla="+/ 2156 21600 2"/>
              <a:gd name="G5" fmla="+/ G1 0 2"/>
              <a:gd name="G6" fmla="*/ 21600 21600 2156"/>
              <a:gd name="G7" fmla="*/ G6 1 2"/>
              <a:gd name="G8" fmla="+- 21600 0 G7"/>
              <a:gd name="G9" fmla="*/ 21600 1 2"/>
              <a:gd name="G10" fmla="+- 2156 0 G9"/>
              <a:gd name="G11" fmla="?: G10 G8 0"/>
              <a:gd name="G12" fmla="?: G10 G7 21600"/>
              <a:gd name="T0" fmla="*/ 20522 w 21600"/>
              <a:gd name="T1" fmla="*/ 10800 h 21600"/>
              <a:gd name="T2" fmla="*/ 10800 w 21600"/>
              <a:gd name="T3" fmla="*/ 21600 h 21600"/>
              <a:gd name="T4" fmla="*/ 1078 w 21600"/>
              <a:gd name="T5" fmla="*/ 10800 h 21600"/>
              <a:gd name="T6" fmla="*/ 10800 w 21600"/>
              <a:gd name="T7" fmla="*/ 0 h 21600"/>
              <a:gd name="T8" fmla="*/ 2878 w 21600"/>
              <a:gd name="T9" fmla="*/ 2878 h 21600"/>
              <a:gd name="T10" fmla="*/ 18722 w 21600"/>
              <a:gd name="T11" fmla="*/ 18722 h 21600"/>
            </a:gdLst>
            <a:ahLst/>
            <a:cxnLst>
              <a:cxn ang="0">
                <a:pos x="T0" y="T1"/>
              </a:cxn>
              <a:cxn ang="0">
                <a:pos x="T2" y="T3"/>
              </a:cxn>
              <a:cxn ang="0">
                <a:pos x="T4" y="T5"/>
              </a:cxn>
              <a:cxn ang="0">
                <a:pos x="T6" y="T7"/>
              </a:cxn>
            </a:cxnLst>
            <a:rect l="T8" t="T9" r="T10" b="T11"/>
            <a:pathLst>
              <a:path w="21600" h="21600">
                <a:moveTo>
                  <a:pt x="0" y="0"/>
                </a:moveTo>
                <a:lnTo>
                  <a:pt x="2156" y="21600"/>
                </a:lnTo>
                <a:lnTo>
                  <a:pt x="19444" y="21600"/>
                </a:lnTo>
                <a:lnTo>
                  <a:pt x="2160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n-US" dirty="0" smtClean="0"/>
          </a:p>
          <a:p>
            <a:pPr algn="ctr"/>
            <a:endParaRPr lang="en-US" altLang="en-US" dirty="0"/>
          </a:p>
          <a:p>
            <a:pPr algn="ctr"/>
            <a:endParaRPr lang="en-US" altLang="en-US" dirty="0" smtClean="0"/>
          </a:p>
          <a:p>
            <a:pPr algn="ctr"/>
            <a:endParaRPr lang="en-US" altLang="en-US" dirty="0"/>
          </a:p>
          <a:p>
            <a:pPr algn="ctr"/>
            <a:endParaRPr lang="en-US" altLang="en-US" dirty="0" smtClean="0"/>
          </a:p>
          <a:p>
            <a:pPr algn="ctr"/>
            <a:endParaRPr lang="en-US" altLang="en-US" dirty="0"/>
          </a:p>
          <a:p>
            <a:pPr algn="ctr"/>
            <a:endParaRPr lang="en-US" altLang="en-US" dirty="0" smtClean="0"/>
          </a:p>
          <a:p>
            <a:pPr algn="ctr"/>
            <a:endParaRPr lang="en-US" altLang="en-US" dirty="0"/>
          </a:p>
          <a:p>
            <a:pPr algn="ctr"/>
            <a:endParaRPr lang="en-US" altLang="en-US" dirty="0" smtClean="0"/>
          </a:p>
        </p:txBody>
      </p:sp>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67100" y="1593542"/>
            <a:ext cx="2362200" cy="2064058"/>
          </a:xfrm>
          <a:prstGeom prst="rect">
            <a:avLst/>
          </a:prstGeom>
        </p:spPr>
      </p:pic>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75036">
            <a:off x="245135" y="1485716"/>
            <a:ext cx="2421423" cy="2514969"/>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1372159">
            <a:off x="6621354" y="1521779"/>
            <a:ext cx="1973885" cy="2438400"/>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19400" y="762000"/>
            <a:ext cx="3505200" cy="533400"/>
          </a:xfrm>
          <a:noFill/>
        </p:spPr>
        <p:txBody>
          <a:bodyPr>
            <a:normAutofit fontScale="90000"/>
          </a:bodyPr>
          <a:lstStyle/>
          <a:p>
            <a:pPr eaLnBrk="1" hangingPunct="1"/>
            <a:r>
              <a:rPr lang="en-US" altLang="en-US" sz="1800" b="1" dirty="0" smtClean="0">
                <a:latin typeface="Broadway" pitchFamily="82" charset="0"/>
              </a:rPr>
              <a:t>Discoveries, Geography, and Tools</a:t>
            </a:r>
          </a:p>
        </p:txBody>
      </p:sp>
      <p:pic>
        <p:nvPicPr>
          <p:cNvPr id="84996" name="Picture 4" descr="C:\Users\Cazworks\Desktop\frame-blank.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68438"/>
            <a:ext cx="28956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5" descr="C:\Users\Cazworks\Desktop\blank-frame-left.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876300"/>
            <a:ext cx="23622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6" descr="C:\Users\Cazworks\Desktop\blank-frame-right.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869950"/>
            <a:ext cx="2370138"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 9">
            <a:hlinkClick r:id="rId9" action="ppaction://hlinksldjump"/>
          </p:cNvPr>
          <p:cNvSpPr/>
          <p:nvPr/>
        </p:nvSpPr>
        <p:spPr>
          <a:xfrm rot="21283265" flipH="1">
            <a:off x="380332" y="5167108"/>
            <a:ext cx="1839022" cy="472966"/>
          </a:xfrm>
          <a:prstGeom prst="homePlate">
            <a:avLst/>
          </a:prstGeom>
          <a:gradFill>
            <a:gsLst>
              <a:gs pos="0">
                <a:schemeClr val="accent2"/>
              </a:gs>
              <a:gs pos="50000">
                <a:schemeClr val="accent2">
                  <a:lumMod val="40000"/>
                  <a:lumOff val="60000"/>
                </a:schemeClr>
              </a:gs>
              <a:gs pos="100000">
                <a:schemeClr val="accent2"/>
              </a:gs>
            </a:gsLst>
            <a:lin ang="5400000" scaled="0"/>
          </a:gradFill>
          <a:ln>
            <a:solidFill>
              <a:schemeClr val="accent2">
                <a:lumMod val="50000"/>
              </a:schemeClr>
            </a:solidFill>
          </a:ln>
          <a:scene3d>
            <a:camera prst="isometricOffAxis1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Arial Narrow" pitchFamily="34" charset="0"/>
              </a:rPr>
              <a:t>Back to Lobby</a:t>
            </a:r>
          </a:p>
        </p:txBody>
      </p:sp>
      <p:sp>
        <p:nvSpPr>
          <p:cNvPr id="85000" name="AutoShape 8">
            <a:hlinkClick r:id="rId10" action="ppaction://hlinksldjump"/>
          </p:cNvPr>
          <p:cNvSpPr>
            <a:spLocks noChangeArrowheads="1"/>
          </p:cNvSpPr>
          <p:nvPr/>
        </p:nvSpPr>
        <p:spPr bwMode="auto">
          <a:xfrm rot="-5400000">
            <a:off x="266700" y="1943100"/>
            <a:ext cx="2438400" cy="1600200"/>
          </a:xfrm>
          <a:custGeom>
            <a:avLst/>
            <a:gdLst>
              <a:gd name="G0" fmla="+- 2025 0 0"/>
              <a:gd name="G1" fmla="+- 21600 0 2025"/>
              <a:gd name="G2" fmla="*/ 2025 1 2"/>
              <a:gd name="G3" fmla="+- 21600 0 G2"/>
              <a:gd name="G4" fmla="+/ 2025 21600 2"/>
              <a:gd name="G5" fmla="+/ G1 0 2"/>
              <a:gd name="G6" fmla="*/ 21600 21600 2025"/>
              <a:gd name="G7" fmla="*/ G6 1 2"/>
              <a:gd name="G8" fmla="+- 21600 0 G7"/>
              <a:gd name="G9" fmla="*/ 21600 1 2"/>
              <a:gd name="G10" fmla="+- 2025 0 G9"/>
              <a:gd name="G11" fmla="?: G10 G8 0"/>
              <a:gd name="G12" fmla="?: G10 G7 21600"/>
              <a:gd name="T0" fmla="*/ 20587 w 21600"/>
              <a:gd name="T1" fmla="*/ 10800 h 21600"/>
              <a:gd name="T2" fmla="*/ 10800 w 21600"/>
              <a:gd name="T3" fmla="*/ 21600 h 21600"/>
              <a:gd name="T4" fmla="*/ 1013 w 21600"/>
              <a:gd name="T5" fmla="*/ 10800 h 21600"/>
              <a:gd name="T6" fmla="*/ 10800 w 21600"/>
              <a:gd name="T7" fmla="*/ 0 h 21600"/>
              <a:gd name="T8" fmla="*/ 2813 w 21600"/>
              <a:gd name="T9" fmla="*/ 2813 h 21600"/>
              <a:gd name="T10" fmla="*/ 18787 w 21600"/>
              <a:gd name="T11" fmla="*/ 18787 h 21600"/>
            </a:gdLst>
            <a:ahLst/>
            <a:cxnLst>
              <a:cxn ang="0">
                <a:pos x="T0" y="T1"/>
              </a:cxn>
              <a:cxn ang="0">
                <a:pos x="T2" y="T3"/>
              </a:cxn>
              <a:cxn ang="0">
                <a:pos x="T4" y="T5"/>
              </a:cxn>
              <a:cxn ang="0">
                <a:pos x="T6" y="T7"/>
              </a:cxn>
            </a:cxnLst>
            <a:rect l="T8" t="T9" r="T10" b="T11"/>
            <a:pathLst>
              <a:path w="21600" h="21600">
                <a:moveTo>
                  <a:pt x="0" y="0"/>
                </a:moveTo>
                <a:lnTo>
                  <a:pt x="2025" y="21600"/>
                </a:lnTo>
                <a:lnTo>
                  <a:pt x="19575" y="21600"/>
                </a:lnTo>
                <a:lnTo>
                  <a:pt x="21600" y="0"/>
                </a:lnTo>
                <a:close/>
              </a:path>
            </a:pathLst>
          </a:cu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altLang="en-US"/>
              <a:t>Artifact 11</a:t>
            </a:r>
          </a:p>
        </p:txBody>
      </p:sp>
      <p:sp>
        <p:nvSpPr>
          <p:cNvPr id="85001" name="Rectangle 9">
            <a:hlinkClick r:id="rId11" action="ppaction://hlinksldjump"/>
          </p:cNvPr>
          <p:cNvSpPr>
            <a:spLocks noChangeArrowheads="1"/>
          </p:cNvSpPr>
          <p:nvPr/>
        </p:nvSpPr>
        <p:spPr bwMode="auto">
          <a:xfrm>
            <a:off x="3581400" y="1828800"/>
            <a:ext cx="2133600" cy="1828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Artifact 12</a:t>
            </a:r>
          </a:p>
        </p:txBody>
      </p:sp>
      <p:sp>
        <p:nvSpPr>
          <p:cNvPr id="85002" name="AutoShape 10">
            <a:hlinkClick r:id="rId12" action="ppaction://hlinksldjump"/>
          </p:cNvPr>
          <p:cNvSpPr>
            <a:spLocks noChangeArrowheads="1"/>
          </p:cNvSpPr>
          <p:nvPr/>
        </p:nvSpPr>
        <p:spPr bwMode="auto">
          <a:xfrm rot="5400000">
            <a:off x="6438900" y="1943100"/>
            <a:ext cx="2438400" cy="1600200"/>
          </a:xfrm>
          <a:custGeom>
            <a:avLst/>
            <a:gdLst>
              <a:gd name="G0" fmla="+- 2156 0 0"/>
              <a:gd name="G1" fmla="+- 21600 0 2156"/>
              <a:gd name="G2" fmla="*/ 2156 1 2"/>
              <a:gd name="G3" fmla="+- 21600 0 G2"/>
              <a:gd name="G4" fmla="+/ 2156 21600 2"/>
              <a:gd name="G5" fmla="+/ G1 0 2"/>
              <a:gd name="G6" fmla="*/ 21600 21600 2156"/>
              <a:gd name="G7" fmla="*/ G6 1 2"/>
              <a:gd name="G8" fmla="+- 21600 0 G7"/>
              <a:gd name="G9" fmla="*/ 21600 1 2"/>
              <a:gd name="G10" fmla="+- 2156 0 G9"/>
              <a:gd name="G11" fmla="?: G10 G8 0"/>
              <a:gd name="G12" fmla="?: G10 G7 21600"/>
              <a:gd name="T0" fmla="*/ 20522 w 21600"/>
              <a:gd name="T1" fmla="*/ 10800 h 21600"/>
              <a:gd name="T2" fmla="*/ 10800 w 21600"/>
              <a:gd name="T3" fmla="*/ 21600 h 21600"/>
              <a:gd name="T4" fmla="*/ 1078 w 21600"/>
              <a:gd name="T5" fmla="*/ 10800 h 21600"/>
              <a:gd name="T6" fmla="*/ 10800 w 21600"/>
              <a:gd name="T7" fmla="*/ 0 h 21600"/>
              <a:gd name="T8" fmla="*/ 2878 w 21600"/>
              <a:gd name="T9" fmla="*/ 2878 h 21600"/>
              <a:gd name="T10" fmla="*/ 18722 w 21600"/>
              <a:gd name="T11" fmla="*/ 18722 h 21600"/>
            </a:gdLst>
            <a:ahLst/>
            <a:cxnLst>
              <a:cxn ang="0">
                <a:pos x="T0" y="T1"/>
              </a:cxn>
              <a:cxn ang="0">
                <a:pos x="T2" y="T3"/>
              </a:cxn>
              <a:cxn ang="0">
                <a:pos x="T4" y="T5"/>
              </a:cxn>
              <a:cxn ang="0">
                <a:pos x="T6" y="T7"/>
              </a:cxn>
            </a:cxnLst>
            <a:rect l="T8" t="T9" r="T10" b="T11"/>
            <a:pathLst>
              <a:path w="21600" h="21600">
                <a:moveTo>
                  <a:pt x="0" y="0"/>
                </a:moveTo>
                <a:lnTo>
                  <a:pt x="2156" y="21600"/>
                </a:lnTo>
                <a:lnTo>
                  <a:pt x="19444" y="21600"/>
                </a:lnTo>
                <a:lnTo>
                  <a:pt x="2160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US" altLang="en-US"/>
              <a:t>Artifact 13</a:t>
            </a:r>
          </a:p>
        </p:txBody>
      </p:sp>
      <p:pic>
        <p:nvPicPr>
          <p:cNvPr id="3074" name="Picture 2" descr="https://lh4.googleusercontent.com/z6aCCcDY_mpvSaRY-L4Gh7fy_ylzn15dKqKKNR_qRve_kjcwBAebKI8vU_ovv1bcCyeKQ3sfPFp7rbleqQMMygJpRRsnQ_SEil31Ppne0P6_FozrjeZ_RWHIiXru2WmQntnFDew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1828800"/>
            <a:ext cx="2209800" cy="1828800"/>
          </a:xfrm>
          <a:prstGeom prst="rect">
            <a:avLst/>
          </a:prstGeom>
          <a:noFill/>
          <a:scene3d>
            <a:camera prst="perspectiveFront"/>
            <a:lightRig rig="threePt" dir="t"/>
          </a:scene3d>
          <a:extLst>
            <a:ext uri="{909E8E84-426E-40DD-AFC4-6F175D3DCCD1}">
              <a14:hiddenFill xmlns:a14="http://schemas.microsoft.com/office/drawing/2010/main">
                <a:solidFill>
                  <a:srgbClr val="FFFFFF"/>
                </a:solidFill>
              </a14:hiddenFill>
            </a:ext>
          </a:extLst>
        </p:spPr>
      </p:pic>
      <p:pic>
        <p:nvPicPr>
          <p:cNvPr id="11" name="Picture 2" descr="https://lh3.googleusercontent.com/PucIKUKq9OqocFl4ThFo4k3qPfcaHqDzu1QDoJFXpbQb7ziG5cJ3FXmZ8ASa6zzWOzuPLNDOEbHTc5Jqgg9CFTTJ9WDllqjCY4W7OMXYDekzMg-FZ8vEz_mFvOhhmgz9w4fc0Z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95509">
            <a:off x="292235" y="1447601"/>
            <a:ext cx="2378129" cy="2564618"/>
          </a:xfrm>
          <a:prstGeom prst="rect">
            <a:avLst/>
          </a:prstGeom>
          <a:noFill/>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1336287">
            <a:off x="6561961" y="1512606"/>
            <a:ext cx="2124765" cy="2514234"/>
          </a:xfrm>
          <a:prstGeom prst="rect">
            <a:avLst/>
          </a:prstGeom>
          <a:scene3d>
            <a:camera prst="perspectiveHeroicExtremeLeftFacing"/>
            <a:lightRig rig="threePt" dir="t"/>
          </a:scene3d>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8" name="Rectangle 8"/>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6" name="AutoShape 6"/>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7" name="Text Box 7"/>
          <p:cNvSpPr txBox="1">
            <a:spLocks noChangeArrowheads="1"/>
          </p:cNvSpPr>
          <p:nvPr/>
        </p:nvSpPr>
        <p:spPr bwMode="auto">
          <a:xfrm>
            <a:off x="914400" y="2286000"/>
            <a:ext cx="7391400"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spcBef>
                <a:spcPct val="50000"/>
              </a:spcBef>
              <a:buFont typeface="Arial" panose="020B0604020202020204" pitchFamily="34" charset="0"/>
              <a:buChar char="•"/>
            </a:pPr>
            <a:r>
              <a:rPr lang="en-US" sz="2000" dirty="0" smtClean="0"/>
              <a:t>Pictured above is a drawing down by Lewis of his dog, Seaman.</a:t>
            </a:r>
          </a:p>
          <a:p>
            <a:pPr marL="285750" indent="-285750">
              <a:spcBef>
                <a:spcPct val="50000"/>
              </a:spcBef>
              <a:buFont typeface="Arial" panose="020B0604020202020204" pitchFamily="34" charset="0"/>
              <a:buChar char="•"/>
            </a:pPr>
            <a:r>
              <a:rPr lang="en-US" sz="2000" dirty="0" smtClean="0"/>
              <a:t>In </a:t>
            </a:r>
            <a:r>
              <a:rPr lang="en-US" sz="2000" dirty="0"/>
              <a:t>preparing for the expedition, Lewis visited President Jefferson’s scientific friends in Philadelphia for instructions in natural sciences, astronomical navigation and field medicine. </a:t>
            </a:r>
            <a:endParaRPr lang="en-US" sz="2000" dirty="0" smtClean="0"/>
          </a:p>
          <a:p>
            <a:pPr marL="285750" indent="-285750">
              <a:spcBef>
                <a:spcPct val="50000"/>
              </a:spcBef>
              <a:buFont typeface="Arial" panose="020B0604020202020204" pitchFamily="34" charset="0"/>
              <a:buChar char="•"/>
            </a:pPr>
            <a:r>
              <a:rPr lang="en-US" sz="2000" dirty="0" smtClean="0"/>
              <a:t>It </a:t>
            </a:r>
            <a:r>
              <a:rPr lang="en-US" sz="2000" dirty="0"/>
              <a:t>is believed that it was during this period that Lewis, for “20$” purchased Seaman, his “</a:t>
            </a:r>
            <a:r>
              <a:rPr lang="en-US" sz="2000" dirty="0" err="1"/>
              <a:t>dogg</a:t>
            </a:r>
            <a:r>
              <a:rPr lang="en-US" sz="2000" dirty="0"/>
              <a:t> of the newfoundland breed” to accompany him to the Pacific</a:t>
            </a:r>
            <a:r>
              <a:rPr lang="en-US" sz="2000" dirty="0" smtClean="0"/>
              <a:t>.</a:t>
            </a:r>
          </a:p>
          <a:p>
            <a:pPr>
              <a:spcBef>
                <a:spcPct val="50000"/>
              </a:spcBef>
            </a:pPr>
            <a:endParaRPr lang="en-US" altLang="en-US" dirty="0"/>
          </a:p>
        </p:txBody>
      </p:sp>
      <p:sp>
        <p:nvSpPr>
          <p:cNvPr id="87049" name="AutoShape 9"/>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1" name="Rectangle 11"/>
          <p:cNvSpPr>
            <a:spLocks noGrp="1" noChangeArrowheads="1"/>
          </p:cNvSpPr>
          <p:nvPr>
            <p:ph type="title" idx="4294967295"/>
          </p:nvPr>
        </p:nvSpPr>
        <p:spPr>
          <a:xfrm>
            <a:off x="609600" y="762000"/>
            <a:ext cx="5257800" cy="762000"/>
          </a:xfrm>
          <a:noFill/>
        </p:spPr>
        <p:txBody>
          <a:bodyPr anchor="t"/>
          <a:lstStyle/>
          <a:p>
            <a:pPr algn="l"/>
            <a:r>
              <a:rPr lang="en-US" altLang="en-US" sz="4000" dirty="0" smtClean="0"/>
              <a:t>Seaman</a:t>
            </a:r>
            <a:endParaRPr lang="en-US" altLang="en-US" dirty="0" smtClean="0"/>
          </a:p>
        </p:txBody>
      </p:sp>
      <p:sp>
        <p:nvSpPr>
          <p:cNvPr id="87052" name="Rectangle 12"/>
          <p:cNvSpPr>
            <a:spLocks noChangeArrowheads="1"/>
          </p:cNvSpPr>
          <p:nvPr/>
        </p:nvSpPr>
        <p:spPr bwMode="auto">
          <a:xfrm>
            <a:off x="6629400" y="381000"/>
            <a:ext cx="2133600" cy="15240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Insert Artifact </a:t>
            </a:r>
          </a:p>
          <a:p>
            <a:pPr algn="ctr"/>
            <a:r>
              <a:rPr lang="en-US" altLang="en-US"/>
              <a:t>Picture Here</a:t>
            </a:r>
          </a:p>
        </p:txBody>
      </p:sp>
      <p:sp>
        <p:nvSpPr>
          <p:cNvPr id="87053" name="AutoShape 13">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altLang="en-US" sz="1400"/>
              <a:t>Back to Room 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380999"/>
            <a:ext cx="2133600" cy="152400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67"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68" name="Text Box 4"/>
          <p:cNvSpPr txBox="1">
            <a:spLocks noChangeArrowheads="1"/>
          </p:cNvSpPr>
          <p:nvPr/>
        </p:nvSpPr>
        <p:spPr bwMode="auto">
          <a:xfrm>
            <a:off x="914400" y="2286000"/>
            <a:ext cx="7391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buFont typeface="Arial" panose="020B0604020202020204" pitchFamily="34" charset="0"/>
              <a:buChar char="•"/>
            </a:pPr>
            <a:r>
              <a:rPr lang="en-US" sz="2400" dirty="0" smtClean="0"/>
              <a:t>August </a:t>
            </a:r>
            <a:r>
              <a:rPr lang="en-US" sz="2400" dirty="0"/>
              <a:t>18, </a:t>
            </a:r>
            <a:r>
              <a:rPr lang="en-US" sz="2400" dirty="0" smtClean="0"/>
              <a:t>1774 - October </a:t>
            </a:r>
            <a:r>
              <a:rPr lang="en-US" sz="2400" dirty="0"/>
              <a:t>12, 1806</a:t>
            </a:r>
          </a:p>
          <a:p>
            <a:pPr marL="285750" indent="-285750">
              <a:buFont typeface="Arial" panose="020B0604020202020204" pitchFamily="34" charset="0"/>
              <a:buChar char="•"/>
            </a:pPr>
            <a:r>
              <a:rPr lang="en-US" sz="2400" dirty="0"/>
              <a:t>In 1801, Meriwether Lewis </a:t>
            </a:r>
            <a:r>
              <a:rPr lang="en-US" sz="2400" dirty="0" smtClean="0"/>
              <a:t>was </a:t>
            </a:r>
            <a:r>
              <a:rPr lang="en-US" sz="2400" dirty="0"/>
              <a:t>asked to be President Thomas Jefferson’s private secretary. </a:t>
            </a:r>
            <a:endParaRPr lang="en-US" sz="2400" dirty="0" smtClean="0"/>
          </a:p>
          <a:p>
            <a:pPr marL="285750" indent="-285750">
              <a:buFont typeface="Arial" panose="020B0604020202020204" pitchFamily="34" charset="0"/>
              <a:buChar char="•"/>
            </a:pPr>
            <a:r>
              <a:rPr lang="en-US" sz="2400" dirty="0" smtClean="0"/>
              <a:t>Lewis </a:t>
            </a:r>
            <a:r>
              <a:rPr lang="en-US" sz="2400" dirty="0"/>
              <a:t>was a member of the militia and helped to quell the Whiskey Rebellion. Later, he made Lewis the offer of leading an expedition of westward expansion. </a:t>
            </a:r>
            <a:endParaRPr lang="en-US" sz="2400" dirty="0" smtClean="0"/>
          </a:p>
          <a:p>
            <a:pPr marL="285750" indent="-285750">
              <a:buFont typeface="Arial" panose="020B0604020202020204" pitchFamily="34" charset="0"/>
              <a:buChar char="•"/>
            </a:pPr>
            <a:r>
              <a:rPr lang="en-US" sz="2400" dirty="0" smtClean="0"/>
              <a:t>Jefferson </a:t>
            </a:r>
            <a:r>
              <a:rPr lang="en-US" sz="2400" dirty="0"/>
              <a:t>asked him to find out more about the plants, animals, and people that were in that region. </a:t>
            </a:r>
            <a:endParaRPr lang="en-US" sz="2400" dirty="0">
              <a:effectLst/>
            </a:endParaRPr>
          </a:p>
        </p:txBody>
      </p:sp>
      <p:sp>
        <p:nvSpPr>
          <p:cNvPr id="88069"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0" name="Rectangle 6"/>
          <p:cNvSpPr>
            <a:spLocks noGrp="1" noChangeArrowheads="1"/>
          </p:cNvSpPr>
          <p:nvPr>
            <p:ph type="title" idx="4294967295"/>
          </p:nvPr>
        </p:nvSpPr>
        <p:spPr>
          <a:xfrm>
            <a:off x="609600" y="762000"/>
            <a:ext cx="5257800" cy="762000"/>
          </a:xfrm>
          <a:noFill/>
        </p:spPr>
        <p:txBody>
          <a:bodyPr anchor="t"/>
          <a:lstStyle/>
          <a:p>
            <a:pPr algn="l"/>
            <a:r>
              <a:rPr lang="en-US" altLang="en-US" sz="4000" dirty="0" smtClean="0"/>
              <a:t>Meriwether Lewis</a:t>
            </a:r>
            <a:endParaRPr lang="en-US" altLang="en-US" dirty="0" smtClean="0"/>
          </a:p>
        </p:txBody>
      </p:sp>
      <p:sp>
        <p:nvSpPr>
          <p:cNvPr id="88072"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altLang="en-US" sz="1400"/>
              <a:t>Back to Room 1</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0"/>
            <a:ext cx="2133599"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5"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6" name="Text Box 4"/>
          <p:cNvSpPr txBox="1">
            <a:spLocks noChangeArrowheads="1"/>
          </p:cNvSpPr>
          <p:nvPr/>
        </p:nvSpPr>
        <p:spPr bwMode="auto">
          <a:xfrm>
            <a:off x="914400" y="2133600"/>
            <a:ext cx="73914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buFont typeface="Arial" panose="020B0604020202020204" pitchFamily="34" charset="0"/>
              <a:buChar char="•"/>
            </a:pPr>
            <a:r>
              <a:rPr lang="en-US" sz="2000" dirty="0"/>
              <a:t>August 4th 1770-September 1st 1838, born in </a:t>
            </a:r>
            <a:r>
              <a:rPr lang="en-US" sz="2000" dirty="0" smtClean="0"/>
              <a:t>Virginia</a:t>
            </a:r>
            <a:endParaRPr lang="en-US" sz="2000" dirty="0"/>
          </a:p>
          <a:p>
            <a:pPr marL="285750" indent="-285750">
              <a:buFont typeface="Arial" panose="020B0604020202020204" pitchFamily="34" charset="0"/>
              <a:buChar char="•"/>
            </a:pPr>
            <a:r>
              <a:rPr lang="en-US" sz="2000" dirty="0"/>
              <a:t>Lewis invited Clark to join on his </a:t>
            </a:r>
            <a:r>
              <a:rPr lang="en-US" sz="2000" dirty="0" smtClean="0"/>
              <a:t>expedition across the newly purchased territory. </a:t>
            </a:r>
            <a:endParaRPr lang="en-US" sz="2000" dirty="0"/>
          </a:p>
          <a:p>
            <a:pPr marL="285750" indent="-285750">
              <a:buFont typeface="Arial" panose="020B0604020202020204" pitchFamily="34" charset="0"/>
              <a:buChar char="•"/>
            </a:pPr>
            <a:r>
              <a:rPr lang="en-US" sz="2000" dirty="0" smtClean="0"/>
              <a:t>He entered </a:t>
            </a:r>
            <a:r>
              <a:rPr lang="en-US" sz="2000" dirty="0"/>
              <a:t>the military at age 19 </a:t>
            </a:r>
          </a:p>
          <a:p>
            <a:pPr marL="285750" indent="-285750">
              <a:buFont typeface="Arial" panose="020B0604020202020204" pitchFamily="34" charset="0"/>
              <a:buChar char="•"/>
            </a:pPr>
            <a:r>
              <a:rPr lang="en-US" sz="2000" dirty="0"/>
              <a:t>Served with Lewis in the military in 1795 </a:t>
            </a:r>
          </a:p>
          <a:p>
            <a:pPr marL="285750" indent="-285750">
              <a:buFont typeface="Arial" panose="020B0604020202020204" pitchFamily="34" charset="0"/>
              <a:buChar char="•"/>
            </a:pPr>
            <a:r>
              <a:rPr lang="en-US" sz="2000" dirty="0"/>
              <a:t>1796- retired from the military to manage his family’s estate </a:t>
            </a:r>
          </a:p>
          <a:p>
            <a:pPr marL="285750" indent="-285750">
              <a:buFont typeface="Arial" panose="020B0604020202020204" pitchFamily="34" charset="0"/>
              <a:buChar char="•"/>
            </a:pPr>
            <a:r>
              <a:rPr lang="en-US" sz="2000" dirty="0"/>
              <a:t>1803- got a letter from Lewis inviting him to join on an expedition exploring the west</a:t>
            </a:r>
          </a:p>
          <a:p>
            <a:pPr marL="285750" indent="-285750">
              <a:buFont typeface="Arial" panose="020B0604020202020204" pitchFamily="34" charset="0"/>
              <a:buChar char="•"/>
            </a:pPr>
            <a:r>
              <a:rPr lang="en-US" sz="2000" dirty="0"/>
              <a:t>Married Julia Hancock in 1808</a:t>
            </a:r>
          </a:p>
          <a:p>
            <a:pPr marL="285750" indent="-285750">
              <a:buFont typeface="Arial" panose="020B0604020202020204" pitchFamily="34" charset="0"/>
              <a:buChar char="•"/>
            </a:pPr>
            <a:r>
              <a:rPr lang="en-US" sz="2000" dirty="0"/>
              <a:t>1813- served as governor of the Missouri territory </a:t>
            </a:r>
            <a:endParaRPr lang="en-US" altLang="en-US" sz="2000" dirty="0"/>
          </a:p>
        </p:txBody>
      </p:sp>
      <p:sp>
        <p:nvSpPr>
          <p:cNvPr id="90117"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8" name="Rectangle 6"/>
          <p:cNvSpPr>
            <a:spLocks noGrp="1" noChangeArrowheads="1"/>
          </p:cNvSpPr>
          <p:nvPr>
            <p:ph type="title" idx="4294967295"/>
          </p:nvPr>
        </p:nvSpPr>
        <p:spPr>
          <a:xfrm>
            <a:off x="609600" y="762000"/>
            <a:ext cx="5257800" cy="762000"/>
          </a:xfrm>
          <a:noFill/>
        </p:spPr>
        <p:txBody>
          <a:bodyPr anchor="t"/>
          <a:lstStyle/>
          <a:p>
            <a:pPr algn="l"/>
            <a:r>
              <a:rPr lang="en-US" altLang="en-US" sz="4000" dirty="0" smtClean="0"/>
              <a:t>William Clark</a:t>
            </a:r>
            <a:endParaRPr lang="en-US" altLang="en-US" dirty="0" smtClean="0"/>
          </a:p>
        </p:txBody>
      </p:sp>
      <p:sp>
        <p:nvSpPr>
          <p:cNvPr id="90120"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altLang="en-US" sz="1400"/>
              <a:t>Back to Room 1</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9806"/>
            <a:ext cx="2036928" cy="20937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7956</TotalTime>
  <Words>1469</Words>
  <Application>Microsoft Office PowerPoint</Application>
  <PresentationFormat>On-screen Show (4:3)</PresentationFormat>
  <Paragraphs>164</Paragraphs>
  <Slides>22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Narrow</vt:lpstr>
      <vt:lpstr>Broadway</vt:lpstr>
      <vt:lpstr>Calibri</vt:lpstr>
      <vt:lpstr>Custom Design</vt:lpstr>
      <vt:lpstr>Museum Entrance</vt:lpstr>
      <vt:lpstr>Alyssa Ried, Katie Deiner, Mary Voss</vt:lpstr>
      <vt:lpstr>Meet the Crew</vt:lpstr>
      <vt:lpstr>The Louisiana Purchase</vt:lpstr>
      <vt:lpstr>Native Americans</vt:lpstr>
      <vt:lpstr>Discoveries, Geography, and Tools</vt:lpstr>
      <vt:lpstr>Seaman</vt:lpstr>
      <vt:lpstr>Meriwether Lewis</vt:lpstr>
      <vt:lpstr>William Clark</vt:lpstr>
      <vt:lpstr>Sacagawea </vt:lpstr>
      <vt:lpstr>Louisiana Purchase</vt:lpstr>
      <vt:lpstr>Louisiana Purchase</vt:lpstr>
      <vt:lpstr>Aftermath of Louisiana Purchase</vt:lpstr>
      <vt:lpstr>Clatsop Indians</vt:lpstr>
      <vt:lpstr>Missouri Indians</vt:lpstr>
      <vt:lpstr>Shoshone Indians</vt:lpstr>
      <vt:lpstr>List of Tools</vt:lpstr>
      <vt:lpstr>Keelboat</vt:lpstr>
      <vt:lpstr>Blunderbusses</vt:lpstr>
      <vt:lpstr>Standards</vt:lpstr>
      <vt:lpstr>Resources</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Cazworks Terminal</dc:creator>
  <cp:lastModifiedBy>Pardieck, Sherrie</cp:lastModifiedBy>
  <cp:revision>198</cp:revision>
  <dcterms:created xsi:type="dcterms:W3CDTF">2006-08-16T00:00:00Z</dcterms:created>
  <dcterms:modified xsi:type="dcterms:W3CDTF">2016-11-10T14:44:39Z</dcterms:modified>
</cp:coreProperties>
</file>