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103875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751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23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7783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5276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6528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9196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594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7472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3896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4093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9051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026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28012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2159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7498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3750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591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5779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2570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7284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93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273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647700" lvl="0" indent="-279400" rtl="0">
              <a:lnSpc>
                <a:spcPct val="123930"/>
              </a:lnSpc>
              <a:spcBef>
                <a:spcPts val="0"/>
              </a:spcBef>
              <a:buClr>
                <a:srgbClr val="333333"/>
              </a:buClr>
              <a:buSzPct val="114285"/>
              <a:buFont typeface="Arial"/>
              <a:buChar char="●"/>
            </a:pPr>
            <a:r>
              <a:rPr lang="en" sz="700">
                <a:solidFill>
                  <a:srgbClr val="555555"/>
                </a:solidFill>
                <a:latin typeface="Verdana"/>
                <a:ea typeface="Verdana"/>
                <a:cs typeface="Verdana"/>
                <a:sym typeface="Verdana"/>
              </a:rPr>
              <a:t>Reproduction of a painting by Charles T. Webber in the Cincinnati Art Museum.</a:t>
            </a:r>
          </a:p>
          <a:p>
            <a:pPr lvl="0" rtl="0">
              <a:spcBef>
                <a:spcPts val="600"/>
              </a:spcBef>
              <a:buClr>
                <a:schemeClr val="dk1"/>
              </a:buClr>
              <a:buSzPct val="157142"/>
              <a:buFont typeface="Arial"/>
              <a:buNone/>
            </a:pPr>
            <a:r>
              <a:rPr lang="en" sz="700">
                <a:solidFill>
                  <a:srgbClr val="555555"/>
                </a:solidFill>
                <a:latin typeface="Verdana"/>
                <a:ea typeface="Verdana"/>
                <a:cs typeface="Verdana"/>
                <a:sym typeface="Verdana"/>
              </a:rPr>
              <a:t>African Americans in wagon and on foot, escaping from slavery.</a:t>
            </a:r>
          </a:p>
          <a:p>
            <a:pPr lvl="0" rtl="0">
              <a:spcBef>
                <a:spcPts val="600"/>
              </a:spcBef>
              <a:buClr>
                <a:schemeClr val="dk1"/>
              </a:buClr>
              <a:buSzPct val="157142"/>
              <a:buFont typeface="Arial"/>
              <a:buNone/>
            </a:pPr>
            <a:r>
              <a:rPr lang="en" sz="700">
                <a:solidFill>
                  <a:srgbClr val="555555"/>
                </a:solidFill>
                <a:latin typeface="Verdana"/>
                <a:ea typeface="Verdana"/>
                <a:cs typeface="Verdana"/>
                <a:sym typeface="Verdana"/>
              </a:rPr>
              <a:t>http://www.loc.gov/pictures/item/98510370/</a:t>
            </a:r>
          </a:p>
        </p:txBody>
      </p:sp>
    </p:spTree>
    <p:extLst>
      <p:ext uri="{BB962C8B-B14F-4D97-AF65-F5344CB8AC3E}">
        <p14:creationId xmlns:p14="http://schemas.microsoft.com/office/powerpoint/2010/main" val="14160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6102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pn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hyperlink" Target="http://commons.wikimedia.org/wiki/File:The_Metropolitan_Museum_of_Art.jpg"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XjaFF1OImk" TargetMode="External"/><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youtube.com/v/yXjaFF1OImk" TargetMode="External"/><Relationship Id="rId5" Type="http://schemas.openxmlformats.org/officeDocument/2006/relationships/slide" Target="slide6.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hyperlink" Target="http://www.pbs.org/black-culture/explore/harriet-tubman/#.VTAhGI54pdc" TargetMode="External"/><Relationship Id="rId13" Type="http://schemas.openxmlformats.org/officeDocument/2006/relationships/hyperlink" Target="http://www.history.com/topics/black-history/fugitive-slave-acts" TargetMode="External"/><Relationship Id="rId3" Type="http://schemas.openxmlformats.org/officeDocument/2006/relationships/hyperlink" Target="http://www.ohiohistorycentral.org/w/Underground_Railroad" TargetMode="External"/><Relationship Id="rId7" Type="http://schemas.openxmlformats.org/officeDocument/2006/relationships/hyperlink" Target="https://www.harrietbeecherstowecenter.org/hbs/" TargetMode="External"/><Relationship Id="rId12" Type="http://schemas.openxmlformats.org/officeDocument/2006/relationships/hyperlink" Target="http://landmarkhunter.com/photos/54/15/541575-M.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memory.loc.gov/cgi-bin/query/h?ammem/rbcmillerbib:@field(DOCID+@lit(rbcmiller002657))" TargetMode="External"/><Relationship Id="rId11" Type="http://schemas.openxmlformats.org/officeDocument/2006/relationships/hyperlink" Target="http://www.nps.gov/nr/travel/underground/il2.htm" TargetMode="External"/><Relationship Id="rId5" Type="http://schemas.openxmlformats.org/officeDocument/2006/relationships/hyperlink" Target="http://www.indianahistory.org/our-collections/reference/notable-hoosiers/levi-and-catharine-coffin#.VS2dRUatwlM" TargetMode="External"/><Relationship Id="rId10" Type="http://schemas.openxmlformats.org/officeDocument/2006/relationships/slide" Target="slide1.xml"/><Relationship Id="rId4" Type="http://schemas.openxmlformats.org/officeDocument/2006/relationships/hyperlink" Target="http://www.nps.gov/nr/travel/underground/states.htm" TargetMode="External"/><Relationship Id="rId9" Type="http://schemas.openxmlformats.org/officeDocument/2006/relationships/hyperlink" Target="http://www.nps.gov/nr/travel/underground/ia4.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restandards.org/ELA-Literacy/RH/6-8/1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hyperlink" Target="http://www.corestandards.org/ELA-Literacy/RH/6-8/7/"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jp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hyperlink" Target="http://www.cleveland.com/entertainment/index.ssf/2008/09/cleveland_museum_of_art_acquir.html" TargetMode="External"/><Relationship Id="rId9" Type="http://schemas.openxmlformats.org/officeDocument/2006/relationships/slide" Target="slide18.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jp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hyperlink" Target="http://www.asergeev.com/p/xl-2007-588-25/wildflowers_near_washington-room_museum_fine_arts_houston.jpg" TargetMode="Externa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5.pn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11.xml"/><Relationship Id="rId4" Type="http://schemas.openxmlformats.org/officeDocument/2006/relationships/hyperlink" Target="http://jasonstravelsdotcom.files.wordpress.com/2012/07/seattle-art-museum-room.jpg" TargetMode="Externa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6.jpg"/><Relationship Id="rId7"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p:nvPr/>
        </p:nvSpPr>
        <p:spPr>
          <a:xfrm>
            <a:off x="445100" y="267075"/>
            <a:ext cx="2552100" cy="712199"/>
          </a:xfrm>
          <a:prstGeom prst="rect">
            <a:avLst/>
          </a:prstGeom>
          <a:noFill/>
          <a:ln>
            <a:noFill/>
          </a:ln>
        </p:spPr>
        <p:txBody>
          <a:bodyPr lIns="91425" tIns="91425" rIns="91425" bIns="91425" anchor="t" anchorCtr="0">
            <a:noAutofit/>
          </a:bodyPr>
          <a:lstStyle/>
          <a:p>
            <a:pPr>
              <a:spcBef>
                <a:spcPts val="0"/>
              </a:spcBef>
              <a:buNone/>
            </a:pPr>
            <a:r>
              <a:rPr lang="en"/>
              <a:t>Museum Lobby</a:t>
            </a:r>
          </a:p>
        </p:txBody>
      </p:sp>
      <p:sp>
        <p:nvSpPr>
          <p:cNvPr id="24" name="Shape 24"/>
          <p:cNvSpPr txBox="1">
            <a:spLocks noGrp="1"/>
          </p:cNvSpPr>
          <p:nvPr>
            <p:ph type="ctrTitle"/>
          </p:nvPr>
        </p:nvSpPr>
        <p:spPr>
          <a:xfrm>
            <a:off x="606650" y="874099"/>
            <a:ext cx="7772400" cy="1961099"/>
          </a:xfrm>
          <a:prstGeom prst="rect">
            <a:avLst/>
          </a:prstGeom>
        </p:spPr>
        <p:txBody>
          <a:bodyPr lIns="91425" tIns="91425" rIns="91425" bIns="91425" anchor="b" anchorCtr="0">
            <a:noAutofit/>
          </a:bodyPr>
          <a:lstStyle/>
          <a:p>
            <a:pPr lvl="0" rtl="0">
              <a:spcBef>
                <a:spcPts val="0"/>
              </a:spcBef>
              <a:buNone/>
            </a:pPr>
            <a:r>
              <a:rPr lang="en" sz="6000" b="0">
                <a:latin typeface="Gruppo"/>
                <a:ea typeface="Gruppo"/>
                <a:cs typeface="Gruppo"/>
                <a:sym typeface="Gruppo"/>
              </a:rPr>
              <a:t>Museum Lobby</a:t>
            </a:r>
          </a:p>
        </p:txBody>
      </p:sp>
      <p:sp>
        <p:nvSpPr>
          <p:cNvPr id="25" name="Shape 25"/>
          <p:cNvSpPr txBox="1">
            <a:spLocks noGrp="1"/>
          </p:cNvSpPr>
          <p:nvPr>
            <p:ph type="ctrTitle" idx="2"/>
          </p:nvPr>
        </p:nvSpPr>
        <p:spPr>
          <a:xfrm>
            <a:off x="685800" y="1583342"/>
            <a:ext cx="7772400" cy="1159856"/>
          </a:xfrm>
          <a:prstGeom prst="rect">
            <a:avLst/>
          </a:prstGeom>
        </p:spPr>
        <p:txBody>
          <a:bodyPr lIns="91425" tIns="91425" rIns="91425" bIns="91425" anchor="b" anchorCtr="0">
            <a:noAutofit/>
          </a:bodyPr>
          <a:lstStyle/>
          <a:p>
            <a:pPr>
              <a:spcBef>
                <a:spcPts val="0"/>
              </a:spcBef>
              <a:buNone/>
            </a:pPr>
            <a:endParaRPr/>
          </a:p>
        </p:txBody>
      </p:sp>
      <p:sp>
        <p:nvSpPr>
          <p:cNvPr id="26" name="Shape 26"/>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a:spcBef>
                <a:spcPts val="0"/>
              </a:spcBef>
              <a:buNone/>
            </a:pPr>
            <a:endParaRPr/>
          </a:p>
        </p:txBody>
      </p:sp>
      <p:pic>
        <p:nvPicPr>
          <p:cNvPr id="27" name="Shape 27"/>
          <p:cNvPicPr preferRelativeResize="0"/>
          <p:nvPr/>
        </p:nvPicPr>
        <p:blipFill>
          <a:blip r:embed="rId3">
            <a:alphaModFix/>
          </a:blip>
          <a:stretch>
            <a:fillRect/>
          </a:stretch>
        </p:blipFill>
        <p:spPr>
          <a:xfrm>
            <a:off x="-39675" y="0"/>
            <a:ext cx="9183674" cy="5143500"/>
          </a:xfrm>
          <a:prstGeom prst="rect">
            <a:avLst/>
          </a:prstGeom>
          <a:noFill/>
          <a:ln>
            <a:noFill/>
          </a:ln>
        </p:spPr>
      </p:pic>
      <p:sp>
        <p:nvSpPr>
          <p:cNvPr id="28" name="Shape 28"/>
          <p:cNvSpPr txBox="1"/>
          <p:nvPr/>
        </p:nvSpPr>
        <p:spPr>
          <a:xfrm>
            <a:off x="6216925" y="4777525"/>
            <a:ext cx="2897700" cy="217499"/>
          </a:xfrm>
          <a:prstGeom prst="rect">
            <a:avLst/>
          </a:prstGeom>
          <a:noFill/>
          <a:ln>
            <a:noFill/>
          </a:ln>
        </p:spPr>
        <p:txBody>
          <a:bodyPr lIns="91425" tIns="91425" rIns="91425" bIns="91425" anchor="t" anchorCtr="0">
            <a:noAutofit/>
          </a:bodyPr>
          <a:lstStyle/>
          <a:p>
            <a:pPr>
              <a:spcBef>
                <a:spcPts val="0"/>
              </a:spcBef>
              <a:buNone/>
            </a:pPr>
            <a:r>
              <a:rPr lang="en" sz="1000" u="sng">
                <a:hlinkClick r:id="rId4"/>
              </a:rPr>
              <a:t>Image from National Register of Historic Places</a:t>
            </a:r>
          </a:p>
        </p:txBody>
      </p:sp>
      <p:sp>
        <p:nvSpPr>
          <p:cNvPr id="29" name="Shape 29"/>
          <p:cNvSpPr/>
          <p:nvPr/>
        </p:nvSpPr>
        <p:spPr>
          <a:xfrm>
            <a:off x="7309700" y="3282150"/>
            <a:ext cx="1454650" cy="1293300"/>
          </a:xfrm>
          <a:prstGeom prst="rightArrow">
            <a:avLst>
              <a:gd name="adj1" fmla="val 50000"/>
              <a:gd name="adj2" fmla="val 50000"/>
            </a:avLst>
          </a:prstGeom>
          <a:solidFill>
            <a:srgbClr val="F1C23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800" dirty="0">
                <a:latin typeface="Economica"/>
                <a:ea typeface="Economica"/>
                <a:cs typeface="Economica"/>
                <a:sym typeface="Economica"/>
              </a:rPr>
              <a:t>Curator’s Office</a:t>
            </a:r>
          </a:p>
        </p:txBody>
      </p:sp>
      <p:sp>
        <p:nvSpPr>
          <p:cNvPr id="30" name="Shape 30"/>
          <p:cNvSpPr/>
          <p:nvPr/>
        </p:nvSpPr>
        <p:spPr>
          <a:xfrm>
            <a:off x="1461000" y="267075"/>
            <a:ext cx="6221999" cy="1358940"/>
          </a:xfrm>
          <a:prstGeom prst="rect">
            <a:avLst/>
          </a:prstGeom>
          <a:solidFill>
            <a:srgbClr val="FFF2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600" dirty="0">
              <a:solidFill>
                <a:schemeClr val="dk1"/>
              </a:solidFill>
              <a:latin typeface="Economica"/>
              <a:ea typeface="Economica"/>
              <a:cs typeface="Economica"/>
              <a:sym typeface="Economica"/>
            </a:endParaRPr>
          </a:p>
          <a:p>
            <a:pPr lvl="0" algn="ctr" rtl="0">
              <a:spcBef>
                <a:spcPts val="0"/>
              </a:spcBef>
              <a:buNone/>
            </a:pPr>
            <a:endParaRPr sz="600" dirty="0">
              <a:solidFill>
                <a:schemeClr val="dk1"/>
              </a:solidFill>
              <a:latin typeface="Economica"/>
              <a:ea typeface="Economica"/>
              <a:cs typeface="Economica"/>
              <a:sym typeface="Economica"/>
            </a:endParaRPr>
          </a:p>
          <a:p>
            <a:pPr lvl="0" algn="ctr" rtl="0">
              <a:spcBef>
                <a:spcPts val="0"/>
              </a:spcBef>
              <a:buClr>
                <a:schemeClr val="dk1"/>
              </a:buClr>
              <a:buSzPct val="25000"/>
              <a:buFont typeface="Arial"/>
              <a:buNone/>
            </a:pPr>
            <a:r>
              <a:rPr lang="en" sz="4800" dirty="0">
                <a:solidFill>
                  <a:schemeClr val="dk1"/>
                </a:solidFill>
                <a:latin typeface="Economica"/>
                <a:ea typeface="Economica"/>
                <a:cs typeface="Economica"/>
                <a:sym typeface="Economica"/>
              </a:rPr>
              <a:t>The Underground Railroad</a:t>
            </a:r>
          </a:p>
          <a:p>
            <a:pPr>
              <a:spcBef>
                <a:spcPts val="0"/>
              </a:spcBef>
              <a:buNone/>
            </a:pPr>
            <a:endParaRPr dirty="0"/>
          </a:p>
        </p:txBody>
      </p:sp>
      <p:sp>
        <p:nvSpPr>
          <p:cNvPr id="31" name="Shape 31"/>
          <p:cNvSpPr/>
          <p:nvPr/>
        </p:nvSpPr>
        <p:spPr>
          <a:xfrm>
            <a:off x="5657575" y="2563906"/>
            <a:ext cx="1774166" cy="1297643"/>
          </a:xfrm>
          <a:prstGeom prst="rightArrow">
            <a:avLst>
              <a:gd name="adj1" fmla="val 50000"/>
              <a:gd name="adj2" fmla="val 50000"/>
            </a:avLst>
          </a:prstGeom>
          <a:solidFill>
            <a:srgbClr val="F1C23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latin typeface="Economica"/>
                <a:ea typeface="Economica"/>
                <a:cs typeface="Economica"/>
                <a:sym typeface="Economica"/>
                <a:hlinkClick r:id="rId5" action="ppaction://hlinksldjump"/>
              </a:rPr>
              <a:t>Personal </a:t>
            </a:r>
          </a:p>
          <a:p>
            <a:pPr lvl="0" algn="ctr" rtl="0">
              <a:spcBef>
                <a:spcPts val="0"/>
              </a:spcBef>
              <a:buNone/>
            </a:pPr>
            <a:r>
              <a:rPr lang="en" sz="1800" dirty="0" smtClean="0">
                <a:latin typeface="Economica"/>
                <a:ea typeface="Economica"/>
                <a:cs typeface="Economica"/>
                <a:sym typeface="Economica"/>
                <a:hlinkClick r:id="rId5" action="ppaction://hlinksldjump"/>
              </a:rPr>
              <a:t>Experiences</a:t>
            </a:r>
            <a:endParaRPr lang="en" sz="1800" dirty="0">
              <a:latin typeface="Economica"/>
              <a:ea typeface="Economica"/>
              <a:cs typeface="Economica"/>
              <a:sym typeface="Economica"/>
            </a:endParaRPr>
          </a:p>
        </p:txBody>
      </p:sp>
      <p:sp>
        <p:nvSpPr>
          <p:cNvPr id="32" name="Shape 32"/>
          <p:cNvSpPr/>
          <p:nvPr/>
        </p:nvSpPr>
        <p:spPr>
          <a:xfrm>
            <a:off x="3825750" y="3294400"/>
            <a:ext cx="1920626" cy="1052099"/>
          </a:xfrm>
          <a:prstGeom prst="upArrow">
            <a:avLst>
              <a:gd name="adj1" fmla="val 50000"/>
              <a:gd name="adj2" fmla="val 50000"/>
            </a:avLst>
          </a:prstGeom>
          <a:solidFill>
            <a:srgbClr val="F1C23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800" dirty="0" smtClean="0">
                <a:latin typeface="Economica"/>
                <a:ea typeface="Economica"/>
                <a:cs typeface="Economica"/>
                <a:sym typeface="Economica"/>
                <a:hlinkClick r:id="rId6" action="ppaction://hlinksldjump"/>
              </a:rPr>
              <a:t>Culture</a:t>
            </a:r>
            <a:endParaRPr lang="en" sz="1800" dirty="0">
              <a:latin typeface="Economica"/>
              <a:ea typeface="Economica"/>
              <a:cs typeface="Economica"/>
              <a:sym typeface="Economica"/>
            </a:endParaRPr>
          </a:p>
        </p:txBody>
      </p:sp>
      <p:sp>
        <p:nvSpPr>
          <p:cNvPr id="33" name="Shape 33"/>
          <p:cNvSpPr/>
          <p:nvPr/>
        </p:nvSpPr>
        <p:spPr>
          <a:xfrm>
            <a:off x="2539874" y="2335258"/>
            <a:ext cx="1652199" cy="1526192"/>
          </a:xfrm>
          <a:prstGeom prst="leftArrow">
            <a:avLst>
              <a:gd name="adj1" fmla="val 50000"/>
              <a:gd name="adj2" fmla="val 50000"/>
            </a:avLst>
          </a:prstGeom>
          <a:solidFill>
            <a:srgbClr val="F1C23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7" action="ppaction://hlinksldjump"/>
              </a:rPr>
              <a:t>Stops Along the Way</a:t>
            </a:r>
            <a:endParaRPr lang="en" sz="1800" dirty="0">
              <a:solidFill>
                <a:schemeClr val="dk1"/>
              </a:solidFill>
              <a:latin typeface="Economica"/>
              <a:ea typeface="Economica"/>
              <a:cs typeface="Economica"/>
              <a:sym typeface="Economica"/>
            </a:endParaRPr>
          </a:p>
        </p:txBody>
      </p:sp>
      <p:sp>
        <p:nvSpPr>
          <p:cNvPr id="34" name="Shape 34"/>
          <p:cNvSpPr/>
          <p:nvPr/>
        </p:nvSpPr>
        <p:spPr>
          <a:xfrm>
            <a:off x="991950" y="3294400"/>
            <a:ext cx="1547999" cy="1200949"/>
          </a:xfrm>
          <a:prstGeom prst="leftArrow">
            <a:avLst>
              <a:gd name="adj1" fmla="val 50000"/>
              <a:gd name="adj2" fmla="val 50000"/>
            </a:avLst>
          </a:prstGeom>
          <a:solidFill>
            <a:srgbClr val="F1C23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8" action="ppaction://hlinksldjump"/>
              </a:rPr>
              <a:t>Prominent Figures</a:t>
            </a:r>
            <a:endParaRPr lang="en" sz="1800" dirty="0">
              <a:solidFill>
                <a:schemeClr val="dk1"/>
              </a:solidFill>
              <a:latin typeface="Economica"/>
              <a:ea typeface="Economica"/>
              <a:cs typeface="Economica"/>
              <a:sym typeface="Economica"/>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Jordan House</a:t>
            </a:r>
          </a:p>
        </p:txBody>
      </p:sp>
      <p:sp>
        <p:nvSpPr>
          <p:cNvPr id="147" name="Shape 147"/>
          <p:cNvSpPr txBox="1">
            <a:spLocks noGrp="1"/>
          </p:cNvSpPr>
          <p:nvPr>
            <p:ph type="body" idx="1"/>
          </p:nvPr>
        </p:nvSpPr>
        <p:spPr>
          <a:xfrm>
            <a:off x="457200" y="1200150"/>
            <a:ext cx="4069200" cy="3725699"/>
          </a:xfrm>
          <a:prstGeom prst="rect">
            <a:avLst/>
          </a:prstGeom>
        </p:spPr>
        <p:txBody>
          <a:bodyPr lIns="91425" tIns="91425" rIns="91425" bIns="91425" anchor="t" anchorCtr="0">
            <a:noAutofit/>
          </a:bodyPr>
          <a:lstStyle/>
          <a:p>
            <a:pPr rtl="0">
              <a:spcBef>
                <a:spcPts val="0"/>
              </a:spcBef>
              <a:buNone/>
            </a:pPr>
            <a:r>
              <a:rPr lang="en" sz="1600">
                <a:latin typeface="Economica"/>
                <a:ea typeface="Economica"/>
                <a:cs typeface="Economica"/>
                <a:sym typeface="Economica"/>
              </a:rPr>
              <a:t>James Cunningham Jordan owned this house and built it sometime between 1850 and 1870. </a:t>
            </a:r>
          </a:p>
          <a:p>
            <a:pPr rtl="0">
              <a:spcBef>
                <a:spcPts val="0"/>
              </a:spcBef>
              <a:buNone/>
            </a:pPr>
            <a:endParaRPr sz="1600">
              <a:latin typeface="Economica"/>
              <a:ea typeface="Economica"/>
              <a:cs typeface="Economica"/>
              <a:sym typeface="Economica"/>
            </a:endParaRPr>
          </a:p>
          <a:p>
            <a:pPr rtl="0">
              <a:spcBef>
                <a:spcPts val="0"/>
              </a:spcBef>
              <a:buNone/>
            </a:pPr>
            <a:r>
              <a:rPr lang="en" sz="1600">
                <a:latin typeface="Economica"/>
                <a:ea typeface="Economica"/>
                <a:cs typeface="Economica"/>
                <a:sym typeface="Economica"/>
              </a:rPr>
              <a:t>He was called the “Chief Conductor” of the Underground Railroad for Polk County.</a:t>
            </a:r>
          </a:p>
          <a:p>
            <a:pPr rtl="0">
              <a:spcBef>
                <a:spcPts val="0"/>
              </a:spcBef>
              <a:buNone/>
            </a:pPr>
            <a:endParaRPr sz="1600">
              <a:latin typeface="Economica"/>
              <a:ea typeface="Economica"/>
              <a:cs typeface="Economica"/>
              <a:sym typeface="Economica"/>
            </a:endParaRPr>
          </a:p>
          <a:p>
            <a:pPr rtl="0">
              <a:spcBef>
                <a:spcPts val="0"/>
              </a:spcBef>
              <a:buNone/>
            </a:pPr>
            <a:r>
              <a:rPr lang="en" sz="1600">
                <a:latin typeface="Economica"/>
                <a:ea typeface="Economica"/>
                <a:cs typeface="Economica"/>
                <a:sym typeface="Economica"/>
              </a:rPr>
              <a:t>Jordan’s pastor eulogized him by saying “In the troublous days of slavery this great heart reached out and helped the oppressed, seeking the north star of freedom.”</a:t>
            </a:r>
          </a:p>
          <a:p>
            <a:pPr rtl="0">
              <a:spcBef>
                <a:spcPts val="0"/>
              </a:spcBef>
              <a:buNone/>
            </a:pPr>
            <a:endParaRPr sz="1600">
              <a:latin typeface="Economica"/>
              <a:ea typeface="Economica"/>
              <a:cs typeface="Economica"/>
              <a:sym typeface="Economica"/>
            </a:endParaRPr>
          </a:p>
          <a:p>
            <a:pPr lvl="0" rtl="0">
              <a:spcBef>
                <a:spcPts val="0"/>
              </a:spcBef>
              <a:buNone/>
            </a:pPr>
            <a:r>
              <a:rPr lang="en" sz="1600">
                <a:latin typeface="Economica"/>
                <a:ea typeface="Economica"/>
                <a:cs typeface="Economica"/>
                <a:sym typeface="Economica"/>
              </a:rPr>
              <a:t>This house is located in West Des Moines, Iowa.</a:t>
            </a:r>
          </a:p>
        </p:txBody>
      </p:sp>
      <p:sp>
        <p:nvSpPr>
          <p:cNvPr id="148" name="Shape 148"/>
          <p:cNvSpPr/>
          <p:nvPr/>
        </p:nvSpPr>
        <p:spPr>
          <a:xfrm>
            <a:off x="5036525" y="3959550"/>
            <a:ext cx="1615287"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49" name="Shape 149"/>
          <p:cNvSpPr/>
          <p:nvPr/>
        </p:nvSpPr>
        <p:spPr>
          <a:xfrm>
            <a:off x="6941525"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2</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50" name="Shape 150"/>
          <p:cNvPicPr preferRelativeResize="0"/>
          <p:nvPr/>
        </p:nvPicPr>
        <p:blipFill>
          <a:blip r:embed="rId5">
            <a:alphaModFix/>
          </a:blip>
          <a:stretch>
            <a:fillRect/>
          </a:stretch>
        </p:blipFill>
        <p:spPr>
          <a:xfrm>
            <a:off x="5484075" y="1200150"/>
            <a:ext cx="3175000" cy="2349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Here We Are, Here We Are</a:t>
            </a:r>
          </a:p>
        </p:txBody>
      </p:sp>
      <p:sp>
        <p:nvSpPr>
          <p:cNvPr id="156" name="Shape 156"/>
          <p:cNvSpPr txBox="1">
            <a:spLocks noGrp="1"/>
          </p:cNvSpPr>
          <p:nvPr>
            <p:ph type="body" idx="1"/>
          </p:nvPr>
        </p:nvSpPr>
        <p:spPr>
          <a:xfrm>
            <a:off x="457200" y="1200150"/>
            <a:ext cx="40692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latin typeface="Economica"/>
                <a:ea typeface="Economica"/>
                <a:cs typeface="Economica"/>
                <a:sym typeface="Economica"/>
              </a:rPr>
              <a:t>Songs served many purposes such as providing rhythm for repetitive chores, spiritual singing, secret communication, and recreational singing. Here We Are, Here We Are was a song used to sing of the promise land.</a:t>
            </a:r>
          </a:p>
          <a:p>
            <a:pPr lvl="0" rtl="0">
              <a:spcBef>
                <a:spcPts val="0"/>
              </a:spcBef>
              <a:buNone/>
            </a:pPr>
            <a:endParaRPr sz="1800">
              <a:latin typeface="Economica"/>
              <a:ea typeface="Economica"/>
              <a:cs typeface="Economica"/>
              <a:sym typeface="Economica"/>
            </a:endParaRPr>
          </a:p>
        </p:txBody>
      </p:sp>
      <p:sp>
        <p:nvSpPr>
          <p:cNvPr id="157" name="Shape 157"/>
          <p:cNvSpPr/>
          <p:nvPr/>
        </p:nvSpPr>
        <p:spPr>
          <a:xfrm>
            <a:off x="5823175" y="1200850"/>
            <a:ext cx="2148000" cy="2543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3600">
              <a:latin typeface="Economica"/>
              <a:ea typeface="Economica"/>
              <a:cs typeface="Economica"/>
              <a:sym typeface="Economica"/>
            </a:endParaRPr>
          </a:p>
        </p:txBody>
      </p:sp>
      <p:sp>
        <p:nvSpPr>
          <p:cNvPr id="158" name="Shape 158">
            <a:hlinkClick r:id="rId3" action="ppaction://hlinksldjump"/>
          </p:cNvPr>
          <p:cNvSpPr/>
          <p:nvPr/>
        </p:nvSpPr>
        <p:spPr>
          <a:xfrm>
            <a:off x="4960325" y="3959550"/>
            <a:ext cx="1610804"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59" name="Shape 159"/>
          <p:cNvSpPr/>
          <p:nvPr/>
        </p:nvSpPr>
        <p:spPr>
          <a:xfrm>
            <a:off x="6865325"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3</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60" name="Shape 160"/>
          <p:cNvPicPr preferRelativeResize="0"/>
          <p:nvPr/>
        </p:nvPicPr>
        <p:blipFill rotWithShape="1">
          <a:blip r:embed="rId5">
            <a:alphaModFix/>
          </a:blip>
          <a:srcRect l="32758" t="12394" r="30967" b="11749"/>
          <a:stretch/>
        </p:blipFill>
        <p:spPr>
          <a:xfrm>
            <a:off x="5823150" y="1003850"/>
            <a:ext cx="2148025" cy="2862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Reward Poster</a:t>
            </a:r>
          </a:p>
        </p:txBody>
      </p:sp>
      <p:sp>
        <p:nvSpPr>
          <p:cNvPr id="166" name="Shape 166"/>
          <p:cNvSpPr txBox="1">
            <a:spLocks noGrp="1"/>
          </p:cNvSpPr>
          <p:nvPr>
            <p:ph type="body" idx="1"/>
          </p:nvPr>
        </p:nvSpPr>
        <p:spPr>
          <a:xfrm>
            <a:off x="457200" y="1200151"/>
            <a:ext cx="4069200" cy="34971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600" dirty="0">
                <a:latin typeface="Economica"/>
                <a:ea typeface="Economica"/>
                <a:cs typeface="Economica"/>
                <a:sym typeface="Economica"/>
              </a:rPr>
              <a:t>This is a reward poster for runaway slaves from 1847. The poster describes what each of the runaways looks like and how old they are. It also states who owns them and that they are willing to get them from wherever they are found. From the high reward price one can see that slaves were seen as valuable to the owners. If a slave was caught they were placed in a cage in the middle of the street until their owners retrieved them. Their punishments sometimes included 100-200 lashes, branding on the face, or loss of an ear. </a:t>
            </a:r>
          </a:p>
        </p:txBody>
      </p:sp>
      <p:sp>
        <p:nvSpPr>
          <p:cNvPr id="167" name="Shape 167">
            <a:hlinkClick r:id="rId3" action="ppaction://hlinksldjump"/>
          </p:cNvPr>
          <p:cNvSpPr/>
          <p:nvPr/>
        </p:nvSpPr>
        <p:spPr>
          <a:xfrm>
            <a:off x="5036525" y="3959550"/>
            <a:ext cx="1624251"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68" name="Shape 168"/>
          <p:cNvSpPr/>
          <p:nvPr/>
        </p:nvSpPr>
        <p:spPr>
          <a:xfrm>
            <a:off x="6941525"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4</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69" name="Shape 169"/>
          <p:cNvPicPr preferRelativeResize="0"/>
          <p:nvPr/>
        </p:nvPicPr>
        <p:blipFill rotWithShape="1">
          <a:blip r:embed="rId5">
            <a:alphaModFix/>
          </a:blip>
          <a:srcRect t="8603" b="8594"/>
          <a:stretch/>
        </p:blipFill>
        <p:spPr>
          <a:xfrm>
            <a:off x="4617600" y="809231"/>
            <a:ext cx="4069200" cy="295096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81400" y="143434"/>
            <a:ext cx="3533100" cy="923366"/>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William Still</a:t>
            </a:r>
          </a:p>
        </p:txBody>
      </p:sp>
      <p:sp>
        <p:nvSpPr>
          <p:cNvPr id="175" name="Shape 175"/>
          <p:cNvSpPr txBox="1">
            <a:spLocks noGrp="1"/>
          </p:cNvSpPr>
          <p:nvPr>
            <p:ph type="body" idx="1"/>
          </p:nvPr>
        </p:nvSpPr>
        <p:spPr>
          <a:xfrm>
            <a:off x="281400" y="1066800"/>
            <a:ext cx="4549499" cy="3795449"/>
          </a:xfrm>
          <a:prstGeom prst="rect">
            <a:avLst/>
          </a:prstGeom>
        </p:spPr>
        <p:txBody>
          <a:bodyPr lIns="91425" tIns="91425" rIns="91425" bIns="91425" anchor="t" anchorCtr="0">
            <a:noAutofit/>
          </a:bodyPr>
          <a:lstStyle/>
          <a:p>
            <a:pPr lvl="0" rtl="0">
              <a:spcBef>
                <a:spcPts val="0"/>
              </a:spcBef>
              <a:buNone/>
            </a:pPr>
            <a:r>
              <a:rPr lang="en" sz="1200" dirty="0">
                <a:solidFill>
                  <a:srgbClr val="000000"/>
                </a:solidFill>
                <a:latin typeface="Economica"/>
                <a:ea typeface="Economica"/>
                <a:cs typeface="Economica"/>
                <a:sym typeface="Economica"/>
              </a:rPr>
              <a:t>William Still, a free-born Black, became an abolitionist movement leader and writer during the antebellum period in American history. During a period in American history where laws were established prohibiting Blacks, and especially enslaved Africans, to read and to write, one of William Still’s major accomplishments was teaching himself how to read and write. As an abolitionist movement leader, William Still assisted hundreds of enslaved Africans to escape from slavery.  After a forty year search, he located his brother, Peter Still, and helped him to escape to freedom.  After finding his brother, he kept meticulous records concerning African resistance to slavery by running away.  Still was very courageous and risked his own freedom assisting fugitive Africans. William Still is best known for his self-published book </a:t>
            </a:r>
            <a:r>
              <a:rPr lang="en" sz="1200" i="1" dirty="0">
                <a:solidFill>
                  <a:srgbClr val="000000"/>
                </a:solidFill>
                <a:latin typeface="Economica"/>
                <a:ea typeface="Economica"/>
                <a:cs typeface="Economica"/>
                <a:sym typeface="Economica"/>
              </a:rPr>
              <a:t>The Underground Railroad</a:t>
            </a:r>
            <a:r>
              <a:rPr lang="en" sz="1200" dirty="0">
                <a:solidFill>
                  <a:srgbClr val="000000"/>
                </a:solidFill>
                <a:latin typeface="Economica"/>
                <a:ea typeface="Economica"/>
                <a:cs typeface="Economica"/>
                <a:sym typeface="Economica"/>
              </a:rPr>
              <a:t> (1872) where he documented the stories of formerly enslaved Africans who gained their freedom by escaping bondage.  Still’s </a:t>
            </a:r>
            <a:r>
              <a:rPr lang="en" sz="1200" i="1" dirty="0">
                <a:solidFill>
                  <a:srgbClr val="000000"/>
                </a:solidFill>
                <a:latin typeface="Economica"/>
                <a:ea typeface="Economica"/>
                <a:cs typeface="Economica"/>
                <a:sym typeface="Economica"/>
              </a:rPr>
              <a:t>The Underground Railroad</a:t>
            </a:r>
            <a:r>
              <a:rPr lang="en" sz="1200" dirty="0">
                <a:solidFill>
                  <a:srgbClr val="000000"/>
                </a:solidFill>
                <a:latin typeface="Economica"/>
                <a:ea typeface="Economica"/>
                <a:cs typeface="Economica"/>
                <a:sym typeface="Economica"/>
              </a:rPr>
              <a:t> is the only first person account of Black activities on the Underground Railroad written and self-published by an African American.</a:t>
            </a:r>
          </a:p>
        </p:txBody>
      </p:sp>
      <p:sp>
        <p:nvSpPr>
          <p:cNvPr id="176" name="Shape 176"/>
          <p:cNvSpPr/>
          <p:nvPr/>
        </p:nvSpPr>
        <p:spPr>
          <a:xfrm>
            <a:off x="5036525" y="3959550"/>
            <a:ext cx="1615287"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77" name="Shape 177"/>
          <p:cNvSpPr/>
          <p:nvPr/>
        </p:nvSpPr>
        <p:spPr>
          <a:xfrm>
            <a:off x="6941525"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4</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78" name="Shape 178"/>
          <p:cNvPicPr preferRelativeResize="0"/>
          <p:nvPr/>
        </p:nvPicPr>
        <p:blipFill>
          <a:blip r:embed="rId5">
            <a:alphaModFix/>
          </a:blip>
          <a:stretch>
            <a:fillRect/>
          </a:stretch>
        </p:blipFill>
        <p:spPr>
          <a:xfrm>
            <a:off x="5806275" y="700350"/>
            <a:ext cx="2134200" cy="3095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199" y="205975"/>
            <a:ext cx="4069201"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John </a:t>
            </a:r>
            <a:r>
              <a:rPr lang="en" sz="4800" b="0" dirty="0" smtClean="0">
                <a:latin typeface="Economica"/>
                <a:ea typeface="Economica"/>
                <a:cs typeface="Economica"/>
                <a:sym typeface="Economica"/>
              </a:rPr>
              <a:t>Hossack</a:t>
            </a:r>
            <a:endParaRPr lang="en" sz="4800" b="0" dirty="0">
              <a:latin typeface="Economica"/>
              <a:ea typeface="Economica"/>
              <a:cs typeface="Economica"/>
              <a:sym typeface="Economica"/>
            </a:endParaRPr>
          </a:p>
        </p:txBody>
      </p:sp>
      <p:sp>
        <p:nvSpPr>
          <p:cNvPr id="184" name="Shape 184"/>
          <p:cNvSpPr txBox="1">
            <a:spLocks noGrp="1"/>
          </p:cNvSpPr>
          <p:nvPr>
            <p:ph type="body" idx="1"/>
          </p:nvPr>
        </p:nvSpPr>
        <p:spPr>
          <a:xfrm>
            <a:off x="457200" y="1063375"/>
            <a:ext cx="4069200" cy="3436907"/>
          </a:xfrm>
          <a:prstGeom prst="rect">
            <a:avLst/>
          </a:prstGeom>
        </p:spPr>
        <p:txBody>
          <a:bodyPr lIns="91425" tIns="91425" rIns="91425" bIns="91425" anchor="t" anchorCtr="0">
            <a:noAutofit/>
          </a:bodyPr>
          <a:lstStyle/>
          <a:p>
            <a:pPr lvl="0" rtl="0">
              <a:spcBef>
                <a:spcPts val="0"/>
              </a:spcBef>
              <a:buNone/>
            </a:pPr>
            <a:r>
              <a:rPr lang="en" sz="1400" dirty="0">
                <a:latin typeface="Economica"/>
                <a:ea typeface="Economica"/>
                <a:cs typeface="Economica"/>
                <a:sym typeface="Economica"/>
              </a:rPr>
              <a:t>John Hossack was a strong opponent to slavery and would hide as many as 13 fleeing slaves in his home in Ottawa, IL, until it was safe to reach their next destination. Hossack was violating not only the Federal Fugitive Slave Act, as well as the infamous Illinois “Black Law,” which forbade most African Americans from living within the state.  In 1860, Hossack was one of several Ottawans charged and convicted in Federal Court in Chicago for violating the Fugitive Slave Law.  The famous case involved Jim Gray, a slave who had reached Ottawa after fleeing slavery in a Southern state.  During the trial, Gray was abducted from the Ottawa courtroom and helped to freedom in Canada.</a:t>
            </a:r>
          </a:p>
        </p:txBody>
      </p:sp>
      <p:sp>
        <p:nvSpPr>
          <p:cNvPr id="185" name="Shape 185"/>
          <p:cNvSpPr/>
          <p:nvPr/>
        </p:nvSpPr>
        <p:spPr>
          <a:xfrm>
            <a:off x="4960325" y="3959550"/>
            <a:ext cx="1655628"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86" name="Shape 186"/>
          <p:cNvSpPr/>
          <p:nvPr/>
        </p:nvSpPr>
        <p:spPr>
          <a:xfrm>
            <a:off x="6865325"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4</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87" name="Shape 187"/>
          <p:cNvPicPr preferRelativeResize="0"/>
          <p:nvPr/>
        </p:nvPicPr>
        <p:blipFill rotWithShape="1">
          <a:blip r:embed="rId5">
            <a:alphaModFix/>
          </a:blip>
          <a:srcRect b="15023"/>
          <a:stretch/>
        </p:blipFill>
        <p:spPr>
          <a:xfrm>
            <a:off x="5363975" y="205975"/>
            <a:ext cx="3686177" cy="2262924"/>
          </a:xfrm>
          <a:prstGeom prst="rect">
            <a:avLst/>
          </a:prstGeom>
          <a:noFill/>
          <a:ln>
            <a:noFill/>
          </a:ln>
        </p:spPr>
      </p:pic>
      <p:pic>
        <p:nvPicPr>
          <p:cNvPr id="188" name="Shape 188"/>
          <p:cNvPicPr preferRelativeResize="0"/>
          <p:nvPr/>
        </p:nvPicPr>
        <p:blipFill rotWithShape="1">
          <a:blip r:embed="rId6">
            <a:alphaModFix/>
          </a:blip>
          <a:srcRect l="10414" t="4970" r="19073"/>
          <a:stretch/>
        </p:blipFill>
        <p:spPr>
          <a:xfrm>
            <a:off x="4736975" y="1440287"/>
            <a:ext cx="1343325" cy="2262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15025" y="205978"/>
            <a:ext cx="4276293"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John Rankin </a:t>
            </a:r>
          </a:p>
        </p:txBody>
      </p:sp>
      <p:sp>
        <p:nvSpPr>
          <p:cNvPr id="194" name="Shape 194"/>
          <p:cNvSpPr txBox="1">
            <a:spLocks noGrp="1"/>
          </p:cNvSpPr>
          <p:nvPr>
            <p:ph type="body" idx="1"/>
          </p:nvPr>
        </p:nvSpPr>
        <p:spPr>
          <a:xfrm>
            <a:off x="215025" y="1176950"/>
            <a:ext cx="4639799" cy="3966599"/>
          </a:xfrm>
          <a:prstGeom prst="rect">
            <a:avLst/>
          </a:prstGeom>
        </p:spPr>
        <p:txBody>
          <a:bodyPr lIns="91425" tIns="91425" rIns="91425" bIns="91425" anchor="t" anchorCtr="0">
            <a:noAutofit/>
          </a:bodyPr>
          <a:lstStyle/>
          <a:p>
            <a:pPr rtl="0">
              <a:spcBef>
                <a:spcPts val="0"/>
              </a:spcBef>
              <a:buNone/>
            </a:pPr>
            <a:r>
              <a:rPr lang="en" sz="1600" dirty="0">
                <a:latin typeface="Economica"/>
                <a:ea typeface="Economica"/>
                <a:cs typeface="Economica"/>
                <a:sym typeface="Economica"/>
              </a:rPr>
              <a:t>February 5, 1793 - March 18, 1886</a:t>
            </a:r>
          </a:p>
          <a:p>
            <a:pPr rtl="0">
              <a:spcBef>
                <a:spcPts val="0"/>
              </a:spcBef>
              <a:buNone/>
            </a:pPr>
            <a:r>
              <a:rPr lang="en" sz="1600" dirty="0">
                <a:latin typeface="Economica"/>
                <a:ea typeface="Economica"/>
                <a:cs typeface="Economica"/>
                <a:sym typeface="Economica"/>
              </a:rPr>
              <a:t>Minister, educator and abolitionist</a:t>
            </a:r>
          </a:p>
          <a:p>
            <a:pPr rtl="0">
              <a:spcBef>
                <a:spcPts val="0"/>
              </a:spcBef>
              <a:buNone/>
            </a:pPr>
            <a:r>
              <a:rPr lang="en" sz="1600" dirty="0">
                <a:latin typeface="Economica"/>
                <a:ea typeface="Economica"/>
                <a:cs typeface="Economica"/>
                <a:sym typeface="Economica"/>
              </a:rPr>
              <a:t>Wrote antislavery letters to his brother, a slaveowner, who eventually freed his slaves and worked together</a:t>
            </a:r>
          </a:p>
          <a:p>
            <a:pPr rtl="0">
              <a:spcBef>
                <a:spcPts val="0"/>
              </a:spcBef>
              <a:buNone/>
            </a:pPr>
            <a:r>
              <a:rPr lang="en" sz="1600" dirty="0">
                <a:latin typeface="Economica"/>
                <a:ea typeface="Economica"/>
                <a:cs typeface="Economica"/>
                <a:sym typeface="Economica"/>
              </a:rPr>
              <a:t>These letters were published in </a:t>
            </a:r>
            <a:r>
              <a:rPr lang="en" sz="1600" i="1" dirty="0">
                <a:latin typeface="Economica"/>
                <a:ea typeface="Economica"/>
                <a:cs typeface="Economica"/>
                <a:sym typeface="Economica"/>
              </a:rPr>
              <a:t>Letters on Slavery </a:t>
            </a:r>
            <a:r>
              <a:rPr lang="en" sz="1600" dirty="0">
                <a:latin typeface="Economica"/>
                <a:ea typeface="Economica"/>
                <a:cs typeface="Economica"/>
                <a:sym typeface="Economica"/>
              </a:rPr>
              <a:t>in 1826</a:t>
            </a:r>
          </a:p>
          <a:p>
            <a:pPr rtl="0">
              <a:spcBef>
                <a:spcPts val="0"/>
              </a:spcBef>
              <a:buNone/>
            </a:pPr>
            <a:r>
              <a:rPr lang="en" sz="1600" dirty="0">
                <a:latin typeface="Economica"/>
                <a:ea typeface="Economica"/>
                <a:cs typeface="Economica"/>
                <a:sym typeface="Economica"/>
              </a:rPr>
              <a:t>His house was a main point on the Underground Railroad route. It sat on top of a large hill on the Ohio River and he kept a light outside to guide escaped slaves to his house for safety. </a:t>
            </a:r>
          </a:p>
          <a:p>
            <a:pPr rtl="0">
              <a:spcBef>
                <a:spcPts val="0"/>
              </a:spcBef>
              <a:buNone/>
            </a:pPr>
            <a:r>
              <a:rPr lang="en" sz="1600" dirty="0">
                <a:latin typeface="Economica"/>
                <a:ea typeface="Economica"/>
                <a:cs typeface="Economica"/>
                <a:sym typeface="Economica"/>
              </a:rPr>
              <a:t>Rankin built a staircase that led down to the river to easily help slaves to safety. </a:t>
            </a:r>
          </a:p>
          <a:p>
            <a:pPr rtl="0">
              <a:spcBef>
                <a:spcPts val="0"/>
              </a:spcBef>
              <a:buNone/>
            </a:pPr>
            <a:r>
              <a:rPr lang="en" sz="1600" dirty="0">
                <a:latin typeface="Economica"/>
                <a:ea typeface="Economica"/>
                <a:cs typeface="Economica"/>
                <a:sym typeface="Economica"/>
              </a:rPr>
              <a:t>The Rankin House is now a National Historical Landmark.</a:t>
            </a:r>
          </a:p>
          <a:p>
            <a:pPr lvl="0" rtl="0">
              <a:spcBef>
                <a:spcPts val="0"/>
              </a:spcBef>
              <a:buNone/>
            </a:pPr>
            <a:endParaRPr sz="1800" dirty="0">
              <a:latin typeface="Economica"/>
              <a:ea typeface="Economica"/>
              <a:cs typeface="Economica"/>
              <a:sym typeface="Economica"/>
            </a:endParaRPr>
          </a:p>
        </p:txBody>
      </p:sp>
      <p:sp>
        <p:nvSpPr>
          <p:cNvPr id="195" name="Shape 195"/>
          <p:cNvSpPr/>
          <p:nvPr/>
        </p:nvSpPr>
        <p:spPr>
          <a:xfrm>
            <a:off x="4960325" y="3959550"/>
            <a:ext cx="161976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96" name="Shape 196"/>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1</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97" name="Shape 197"/>
          <p:cNvPicPr preferRelativeResize="0"/>
          <p:nvPr/>
        </p:nvPicPr>
        <p:blipFill rotWithShape="1">
          <a:blip r:embed="rId5">
            <a:alphaModFix/>
          </a:blip>
          <a:srcRect t="11371"/>
          <a:stretch/>
        </p:blipFill>
        <p:spPr>
          <a:xfrm>
            <a:off x="4854825" y="1742800"/>
            <a:ext cx="2288925" cy="2028625"/>
          </a:xfrm>
          <a:prstGeom prst="rect">
            <a:avLst/>
          </a:prstGeom>
          <a:noFill/>
          <a:ln>
            <a:noFill/>
          </a:ln>
        </p:spPr>
      </p:pic>
      <p:sp>
        <p:nvSpPr>
          <p:cNvPr id="198" name="Shape 198"/>
          <p:cNvSpPr txBox="1"/>
          <p:nvPr/>
        </p:nvSpPr>
        <p:spPr>
          <a:xfrm>
            <a:off x="7143750" y="2894300"/>
            <a:ext cx="1853099" cy="531900"/>
          </a:xfrm>
          <a:prstGeom prst="rect">
            <a:avLst/>
          </a:prstGeom>
          <a:noFill/>
          <a:ln>
            <a:noFill/>
          </a:ln>
        </p:spPr>
        <p:txBody>
          <a:bodyPr lIns="91425" tIns="91425" rIns="91425" bIns="91425" anchor="t" anchorCtr="0">
            <a:noAutofit/>
          </a:bodyPr>
          <a:lstStyle/>
          <a:p>
            <a:pPr>
              <a:spcBef>
                <a:spcPts val="0"/>
              </a:spcBef>
              <a:buNone/>
            </a:pPr>
            <a:r>
              <a:rPr lang="en" sz="1200">
                <a:latin typeface="Economica"/>
                <a:ea typeface="Economica"/>
                <a:cs typeface="Economica"/>
                <a:sym typeface="Economica"/>
              </a:rPr>
              <a:t>Looking up the staircase at the Rankin House in Ripley, Ohio</a:t>
            </a:r>
          </a:p>
        </p:txBody>
      </p:sp>
      <p:pic>
        <p:nvPicPr>
          <p:cNvPr id="199" name="Shape 199"/>
          <p:cNvPicPr preferRelativeResize="0"/>
          <p:nvPr/>
        </p:nvPicPr>
        <p:blipFill>
          <a:blip r:embed="rId6">
            <a:alphaModFix/>
          </a:blip>
          <a:stretch>
            <a:fillRect/>
          </a:stretch>
        </p:blipFill>
        <p:spPr>
          <a:xfrm>
            <a:off x="7143750" y="302367"/>
            <a:ext cx="1853100" cy="17233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5"/>
            <a:ext cx="8321099"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Underground Railroad Routes</a:t>
            </a:r>
          </a:p>
        </p:txBody>
      </p:sp>
      <p:sp>
        <p:nvSpPr>
          <p:cNvPr id="205" name="Shape 205"/>
          <p:cNvSpPr txBox="1">
            <a:spLocks noGrp="1"/>
          </p:cNvSpPr>
          <p:nvPr>
            <p:ph type="body" idx="1"/>
          </p:nvPr>
        </p:nvSpPr>
        <p:spPr>
          <a:xfrm>
            <a:off x="457200" y="1200150"/>
            <a:ext cx="4069200" cy="3766297"/>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600" dirty="0">
                <a:latin typeface="Economica"/>
                <a:ea typeface="Economica"/>
                <a:cs typeface="Economica"/>
                <a:sym typeface="Economica"/>
              </a:rPr>
              <a:t>This map shows the United States during slavery and the various routes of the underground railroad. The darker shaded states are slave states and the lighter shaded states are free. Many of the buildings and landmarks along the routes are still standing and open to the public today. Specific codes and phrases were used to allow slaves and abolitionists to talk about the underground railroad. Examples:</a:t>
            </a:r>
          </a:p>
          <a:p>
            <a:pPr lvl="0" rtl="0">
              <a:spcBef>
                <a:spcPts val="0"/>
              </a:spcBef>
              <a:buClr>
                <a:schemeClr val="dk1"/>
              </a:buClr>
              <a:buSzPct val="61111"/>
              <a:buFont typeface="Arial"/>
              <a:buNone/>
            </a:pPr>
            <a:r>
              <a:rPr lang="en" sz="1600" dirty="0">
                <a:latin typeface="Economica"/>
                <a:ea typeface="Economica"/>
                <a:cs typeface="Economica"/>
                <a:sym typeface="Economica"/>
              </a:rPr>
              <a:t>Baggage- Fugitive slaves</a:t>
            </a:r>
          </a:p>
          <a:p>
            <a:pPr lvl="0" rtl="0">
              <a:spcBef>
                <a:spcPts val="0"/>
              </a:spcBef>
              <a:buClr>
                <a:schemeClr val="dk1"/>
              </a:buClr>
              <a:buSzPct val="61111"/>
              <a:buFont typeface="Arial"/>
              <a:buNone/>
            </a:pPr>
            <a:r>
              <a:rPr lang="en" sz="1600" dirty="0">
                <a:latin typeface="Economica"/>
                <a:ea typeface="Economica"/>
                <a:cs typeface="Economica"/>
                <a:sym typeface="Economica"/>
              </a:rPr>
              <a:t>Conductor- Person who directly helped the escaping slaves</a:t>
            </a:r>
          </a:p>
          <a:p>
            <a:pPr lvl="0" rtl="0">
              <a:spcBef>
                <a:spcPts val="0"/>
              </a:spcBef>
              <a:buClr>
                <a:schemeClr val="dk1"/>
              </a:buClr>
              <a:buSzPct val="61111"/>
              <a:buFont typeface="Arial"/>
              <a:buNone/>
            </a:pPr>
            <a:r>
              <a:rPr lang="en" sz="1600" dirty="0">
                <a:latin typeface="Economica"/>
                <a:ea typeface="Economica"/>
                <a:cs typeface="Economica"/>
                <a:sym typeface="Economica"/>
              </a:rPr>
              <a:t>Station- Safe house</a:t>
            </a:r>
          </a:p>
          <a:p>
            <a:pPr lvl="0" rtl="0">
              <a:spcBef>
                <a:spcPts val="0"/>
              </a:spcBef>
              <a:buClr>
                <a:schemeClr val="dk1"/>
              </a:buClr>
              <a:buFont typeface="Arial"/>
              <a:buNone/>
            </a:pPr>
            <a:endParaRPr sz="1800" dirty="0">
              <a:latin typeface="Economica"/>
              <a:ea typeface="Economica"/>
              <a:cs typeface="Economica"/>
              <a:sym typeface="Economica"/>
            </a:endParaRPr>
          </a:p>
        </p:txBody>
      </p:sp>
      <p:sp>
        <p:nvSpPr>
          <p:cNvPr id="206" name="Shape 206"/>
          <p:cNvSpPr/>
          <p:nvPr/>
        </p:nvSpPr>
        <p:spPr>
          <a:xfrm>
            <a:off x="4960325" y="3959550"/>
            <a:ext cx="161976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chemeClr val="dk1"/>
                </a:solidFill>
                <a:latin typeface="Economica"/>
                <a:ea typeface="Economica"/>
                <a:cs typeface="Economica"/>
                <a:sym typeface="Economica"/>
              </a:rPr>
              <a:t> </a:t>
            </a: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07" name="Shape 207"/>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2</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08" name="Shape 208"/>
          <p:cNvPicPr preferRelativeResize="0"/>
          <p:nvPr/>
        </p:nvPicPr>
        <p:blipFill>
          <a:blip r:embed="rId5">
            <a:alphaModFix/>
          </a:blip>
          <a:stretch>
            <a:fillRect/>
          </a:stretch>
        </p:blipFill>
        <p:spPr>
          <a:xfrm>
            <a:off x="4680925" y="1063385"/>
            <a:ext cx="4053400" cy="26565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4740" y="209475"/>
            <a:ext cx="5199589"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Levi Coffin House</a:t>
            </a:r>
          </a:p>
        </p:txBody>
      </p:sp>
      <p:sp>
        <p:nvSpPr>
          <p:cNvPr id="214" name="Shape 214"/>
          <p:cNvSpPr txBox="1">
            <a:spLocks noGrp="1"/>
          </p:cNvSpPr>
          <p:nvPr>
            <p:ph type="body" idx="1"/>
          </p:nvPr>
        </p:nvSpPr>
        <p:spPr>
          <a:xfrm>
            <a:off x="304740" y="1066875"/>
            <a:ext cx="4503000" cy="3840185"/>
          </a:xfrm>
          <a:prstGeom prst="rect">
            <a:avLst/>
          </a:prstGeom>
        </p:spPr>
        <p:txBody>
          <a:bodyPr lIns="91425" tIns="91425" rIns="91425" bIns="91425" anchor="t" anchorCtr="0">
            <a:noAutofit/>
          </a:bodyPr>
          <a:lstStyle/>
          <a:p>
            <a:pPr rtl="0">
              <a:spcBef>
                <a:spcPts val="0"/>
              </a:spcBef>
              <a:buNone/>
            </a:pPr>
            <a:r>
              <a:rPr lang="en" sz="1600" dirty="0">
                <a:latin typeface="Economica"/>
                <a:ea typeface="Economica"/>
                <a:cs typeface="Economica"/>
                <a:sym typeface="Economica"/>
              </a:rPr>
              <a:t>Located in Fountain City, Indiana</a:t>
            </a:r>
          </a:p>
          <a:p>
            <a:pPr rtl="0">
              <a:spcBef>
                <a:spcPts val="0"/>
              </a:spcBef>
              <a:buNone/>
            </a:pPr>
            <a:r>
              <a:rPr lang="en" sz="1600" dirty="0">
                <a:latin typeface="Economica"/>
                <a:ea typeface="Economica"/>
                <a:cs typeface="Economica"/>
                <a:sym typeface="Economica"/>
              </a:rPr>
              <a:t>Owned by Levi Coffin and his wife, Catherine, abolitionists</a:t>
            </a:r>
          </a:p>
          <a:p>
            <a:pPr rtl="0">
              <a:spcBef>
                <a:spcPts val="0"/>
              </a:spcBef>
              <a:buNone/>
            </a:pPr>
            <a:r>
              <a:rPr lang="en" sz="1600" dirty="0">
                <a:latin typeface="Economica"/>
                <a:ea typeface="Economica"/>
                <a:cs typeface="Economica"/>
                <a:sym typeface="Economica"/>
              </a:rPr>
              <a:t>Was built with multiple “secret rooms” that helped keep escaped slaves safe and out of sight along with an extra indoor well in order to hide extra water needed for their “guests”</a:t>
            </a:r>
          </a:p>
          <a:p>
            <a:pPr rtl="0">
              <a:spcBef>
                <a:spcPts val="0"/>
              </a:spcBef>
              <a:buNone/>
            </a:pPr>
            <a:r>
              <a:rPr lang="en" sz="1600" dirty="0">
                <a:latin typeface="Economica"/>
                <a:ea typeface="Economica"/>
                <a:cs typeface="Economica"/>
                <a:sym typeface="Economica"/>
              </a:rPr>
              <a:t>Thousands of slaves were brought here after crossing the Ohio river. </a:t>
            </a:r>
          </a:p>
          <a:p>
            <a:pPr rtl="0">
              <a:spcBef>
                <a:spcPts val="0"/>
              </a:spcBef>
              <a:buNone/>
            </a:pPr>
            <a:r>
              <a:rPr lang="en" sz="1600" dirty="0">
                <a:latin typeface="Economica"/>
                <a:ea typeface="Economica"/>
                <a:cs typeface="Economica"/>
                <a:sym typeface="Economica"/>
              </a:rPr>
              <a:t>Police never discovered slaves here - whenever they would come to search, Coffin would demand a search warrant which made the police make a 26 mile round trip to the county seat. This gave enough time for them all to escape safely. </a:t>
            </a:r>
          </a:p>
          <a:p>
            <a:pPr rtl="0">
              <a:spcBef>
                <a:spcPts val="0"/>
              </a:spcBef>
              <a:buNone/>
            </a:pPr>
            <a:endParaRPr sz="1600" dirty="0">
              <a:latin typeface="Economica"/>
              <a:ea typeface="Economica"/>
              <a:cs typeface="Economica"/>
              <a:sym typeface="Economica"/>
            </a:endParaRPr>
          </a:p>
          <a:p>
            <a:pPr lvl="0" rtl="0">
              <a:spcBef>
                <a:spcPts val="0"/>
              </a:spcBef>
              <a:buNone/>
            </a:pPr>
            <a:endParaRPr sz="1800" dirty="0">
              <a:latin typeface="Economica"/>
              <a:ea typeface="Economica"/>
              <a:cs typeface="Economica"/>
              <a:sym typeface="Economica"/>
            </a:endParaRPr>
          </a:p>
        </p:txBody>
      </p:sp>
      <p:sp>
        <p:nvSpPr>
          <p:cNvPr id="215" name="Shape 215"/>
          <p:cNvSpPr/>
          <p:nvPr/>
        </p:nvSpPr>
        <p:spPr>
          <a:xfrm>
            <a:off x="4960325" y="3959550"/>
            <a:ext cx="1610804"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16" name="Shape 216"/>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2</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17" name="Shape 217"/>
          <p:cNvPicPr preferRelativeResize="0"/>
          <p:nvPr/>
        </p:nvPicPr>
        <p:blipFill>
          <a:blip r:embed="rId5">
            <a:alphaModFix/>
          </a:blip>
          <a:stretch>
            <a:fillRect/>
          </a:stretch>
        </p:blipFill>
        <p:spPr>
          <a:xfrm>
            <a:off x="7192725" y="412162"/>
            <a:ext cx="1860074" cy="2483299"/>
          </a:xfrm>
          <a:prstGeom prst="rect">
            <a:avLst/>
          </a:prstGeom>
          <a:noFill/>
          <a:ln>
            <a:noFill/>
          </a:ln>
        </p:spPr>
      </p:pic>
      <p:pic>
        <p:nvPicPr>
          <p:cNvPr id="218" name="Shape 218"/>
          <p:cNvPicPr preferRelativeResize="0"/>
          <p:nvPr/>
        </p:nvPicPr>
        <p:blipFill>
          <a:blip r:embed="rId6">
            <a:alphaModFix/>
          </a:blip>
          <a:stretch>
            <a:fillRect/>
          </a:stretch>
        </p:blipFill>
        <p:spPr>
          <a:xfrm>
            <a:off x="4896225" y="2289643"/>
            <a:ext cx="2163624" cy="1394650"/>
          </a:xfrm>
          <a:prstGeom prst="rect">
            <a:avLst/>
          </a:prstGeom>
          <a:noFill/>
          <a:ln>
            <a:noFill/>
          </a:ln>
        </p:spPr>
      </p:pic>
      <p:sp>
        <p:nvSpPr>
          <p:cNvPr id="219" name="Shape 219"/>
          <p:cNvSpPr txBox="1"/>
          <p:nvPr/>
        </p:nvSpPr>
        <p:spPr>
          <a:xfrm>
            <a:off x="6041375" y="1210800"/>
            <a:ext cx="1213500" cy="517199"/>
          </a:xfrm>
          <a:prstGeom prst="rect">
            <a:avLst/>
          </a:prstGeom>
          <a:noFill/>
          <a:ln>
            <a:noFill/>
          </a:ln>
        </p:spPr>
        <p:txBody>
          <a:bodyPr lIns="91425" tIns="91425" rIns="91425" bIns="91425" anchor="t" anchorCtr="0">
            <a:noAutofit/>
          </a:bodyPr>
          <a:lstStyle/>
          <a:p>
            <a:pPr algn="r">
              <a:spcBef>
                <a:spcPts val="0"/>
              </a:spcBef>
              <a:buNone/>
            </a:pPr>
            <a:r>
              <a:rPr lang="en" sz="1200">
                <a:latin typeface="Economica"/>
                <a:ea typeface="Economica"/>
                <a:cs typeface="Economica"/>
                <a:sym typeface="Economica"/>
              </a:rPr>
              <a:t>Indoor well inside of the Coffin House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22496" y="205975"/>
            <a:ext cx="3585882"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Levi Coffin </a:t>
            </a:r>
          </a:p>
        </p:txBody>
      </p:sp>
      <p:sp>
        <p:nvSpPr>
          <p:cNvPr id="225" name="Shape 225"/>
          <p:cNvSpPr txBox="1">
            <a:spLocks noGrp="1"/>
          </p:cNvSpPr>
          <p:nvPr>
            <p:ph type="body" idx="1"/>
          </p:nvPr>
        </p:nvSpPr>
        <p:spPr>
          <a:xfrm>
            <a:off x="222496" y="1087237"/>
            <a:ext cx="4346099" cy="3769675"/>
          </a:xfrm>
          <a:prstGeom prst="rect">
            <a:avLst/>
          </a:prstGeom>
        </p:spPr>
        <p:txBody>
          <a:bodyPr lIns="91425" tIns="91425" rIns="91425" bIns="91425" anchor="t" anchorCtr="0">
            <a:noAutofit/>
          </a:bodyPr>
          <a:lstStyle/>
          <a:p>
            <a:pPr rtl="0">
              <a:spcBef>
                <a:spcPts val="0"/>
              </a:spcBef>
              <a:buNone/>
            </a:pPr>
            <a:r>
              <a:rPr lang="en" sz="1600" dirty="0">
                <a:latin typeface="Economica"/>
                <a:ea typeface="Economica"/>
                <a:cs typeface="Economica"/>
                <a:sym typeface="Economica"/>
              </a:rPr>
              <a:t>Born October 28, 1798 - September 16, 1877</a:t>
            </a:r>
          </a:p>
          <a:p>
            <a:pPr rtl="0">
              <a:spcBef>
                <a:spcPts val="0"/>
              </a:spcBef>
              <a:buNone/>
            </a:pPr>
            <a:r>
              <a:rPr lang="en" sz="1600" dirty="0">
                <a:latin typeface="Economica"/>
                <a:ea typeface="Economica"/>
                <a:cs typeface="Economica"/>
                <a:sym typeface="Economica"/>
              </a:rPr>
              <a:t>He was a Quaker and abolitionist</a:t>
            </a:r>
          </a:p>
          <a:p>
            <a:pPr rtl="0">
              <a:spcBef>
                <a:spcPts val="0"/>
              </a:spcBef>
              <a:buNone/>
            </a:pPr>
            <a:r>
              <a:rPr lang="en" sz="1600" dirty="0">
                <a:latin typeface="Economica"/>
                <a:ea typeface="Economica"/>
                <a:cs typeface="Economica"/>
                <a:sym typeface="Economica"/>
              </a:rPr>
              <a:t>He first was a businessman that served on the Board of Directors for the Bank of Indiana</a:t>
            </a:r>
          </a:p>
          <a:p>
            <a:pPr rtl="0">
              <a:spcBef>
                <a:spcPts val="0"/>
              </a:spcBef>
              <a:buNone/>
            </a:pPr>
            <a:r>
              <a:rPr lang="en" sz="1600" dirty="0">
                <a:latin typeface="Economica"/>
                <a:ea typeface="Economica"/>
                <a:cs typeface="Economica"/>
                <a:sym typeface="Economica"/>
              </a:rPr>
              <a:t>He started hiding slaves during the winter of 1826-1827 and his house soon became a main stop</a:t>
            </a:r>
          </a:p>
          <a:p>
            <a:pPr rtl="0">
              <a:spcBef>
                <a:spcPts val="0"/>
              </a:spcBef>
              <a:buNone/>
            </a:pPr>
            <a:r>
              <a:rPr lang="en" sz="1600" dirty="0">
                <a:latin typeface="Economica"/>
                <a:ea typeface="Economica"/>
                <a:cs typeface="Economica"/>
                <a:sym typeface="Economica"/>
              </a:rPr>
              <a:t>The wealth from his job with the bank allowed him to continuously house and provide for many slaves</a:t>
            </a:r>
          </a:p>
          <a:p>
            <a:pPr rtl="0">
              <a:spcBef>
                <a:spcPts val="0"/>
              </a:spcBef>
              <a:buNone/>
            </a:pPr>
            <a:r>
              <a:rPr lang="en" sz="1600" dirty="0">
                <a:latin typeface="Economica"/>
                <a:ea typeface="Economica"/>
                <a:cs typeface="Economica"/>
                <a:sym typeface="Economica"/>
              </a:rPr>
              <a:t>His house is considered the “Grand Central Station of the Underground Railroad”</a:t>
            </a:r>
          </a:p>
          <a:p>
            <a:pPr lvl="0" rtl="0">
              <a:spcBef>
                <a:spcPts val="0"/>
              </a:spcBef>
              <a:buNone/>
            </a:pPr>
            <a:r>
              <a:rPr lang="en" sz="1600" dirty="0">
                <a:latin typeface="Economica"/>
                <a:ea typeface="Economica"/>
                <a:cs typeface="Economica"/>
                <a:sym typeface="Economica"/>
              </a:rPr>
              <a:t>Coffin is often nicknamed the “President of the Underground Railroad”</a:t>
            </a:r>
          </a:p>
        </p:txBody>
      </p:sp>
      <p:sp>
        <p:nvSpPr>
          <p:cNvPr id="226" name="Shape 226"/>
          <p:cNvSpPr/>
          <p:nvPr/>
        </p:nvSpPr>
        <p:spPr>
          <a:xfrm>
            <a:off x="4960325" y="3959550"/>
            <a:ext cx="1646663"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chemeClr val="dk1"/>
                </a:solidFill>
                <a:latin typeface="Economica"/>
                <a:ea typeface="Economica"/>
                <a:cs typeface="Economica"/>
                <a:sym typeface="Economica"/>
              </a:rPr>
              <a:t> </a:t>
            </a: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27" name="Shape 227"/>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1</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28" name="Shape 228"/>
          <p:cNvPicPr preferRelativeResize="0"/>
          <p:nvPr/>
        </p:nvPicPr>
        <p:blipFill>
          <a:blip r:embed="rId5">
            <a:alphaModFix/>
          </a:blip>
          <a:stretch>
            <a:fillRect/>
          </a:stretch>
        </p:blipFill>
        <p:spPr>
          <a:xfrm>
            <a:off x="7231450" y="205975"/>
            <a:ext cx="1802924" cy="2186024"/>
          </a:xfrm>
          <a:prstGeom prst="rect">
            <a:avLst/>
          </a:prstGeom>
          <a:noFill/>
          <a:ln>
            <a:noFill/>
          </a:ln>
        </p:spPr>
      </p:pic>
      <p:pic>
        <p:nvPicPr>
          <p:cNvPr id="229" name="Shape 229"/>
          <p:cNvPicPr preferRelativeResize="0"/>
          <p:nvPr/>
        </p:nvPicPr>
        <p:blipFill rotWithShape="1">
          <a:blip r:embed="rId6">
            <a:alphaModFix/>
          </a:blip>
          <a:srcRect l="8490" t="5276" r="10022" b="10434"/>
          <a:stretch/>
        </p:blipFill>
        <p:spPr>
          <a:xfrm>
            <a:off x="4788450" y="1808351"/>
            <a:ext cx="2379865" cy="1846273"/>
          </a:xfrm>
          <a:prstGeom prst="rect">
            <a:avLst/>
          </a:prstGeom>
          <a:noFill/>
          <a:ln>
            <a:noFill/>
          </a:ln>
        </p:spPr>
      </p:pic>
      <p:sp>
        <p:nvSpPr>
          <p:cNvPr id="230" name="Shape 230"/>
          <p:cNvSpPr txBox="1"/>
          <p:nvPr/>
        </p:nvSpPr>
        <p:spPr>
          <a:xfrm>
            <a:off x="7168325" y="2972075"/>
            <a:ext cx="1533900" cy="407400"/>
          </a:xfrm>
          <a:prstGeom prst="rect">
            <a:avLst/>
          </a:prstGeom>
          <a:noFill/>
          <a:ln>
            <a:noFill/>
          </a:ln>
        </p:spPr>
        <p:txBody>
          <a:bodyPr lIns="91425" tIns="91425" rIns="91425" bIns="91425" anchor="t" anchorCtr="0">
            <a:noAutofit/>
          </a:bodyPr>
          <a:lstStyle/>
          <a:p>
            <a:pPr>
              <a:spcBef>
                <a:spcPts val="0"/>
              </a:spcBef>
              <a:buNone/>
            </a:pPr>
            <a:r>
              <a:rPr lang="en" sz="1200">
                <a:latin typeface="Economica"/>
                <a:ea typeface="Economica"/>
                <a:cs typeface="Economica"/>
                <a:sym typeface="Economica"/>
              </a:rPr>
              <a:t>Levi Coffin’s home in Fountain City, Indiana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91693" y="206188"/>
            <a:ext cx="7288306" cy="79105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Underground Terminology</a:t>
            </a:r>
          </a:p>
        </p:txBody>
      </p:sp>
      <p:sp>
        <p:nvSpPr>
          <p:cNvPr id="236" name="Shape 236"/>
          <p:cNvSpPr txBox="1">
            <a:spLocks noGrp="1"/>
          </p:cNvSpPr>
          <p:nvPr>
            <p:ph type="body" idx="1"/>
          </p:nvPr>
        </p:nvSpPr>
        <p:spPr>
          <a:xfrm>
            <a:off x="457200" y="1192306"/>
            <a:ext cx="4069200" cy="3644693"/>
          </a:xfrm>
          <a:prstGeom prst="rect">
            <a:avLst/>
          </a:prstGeom>
        </p:spPr>
        <p:txBody>
          <a:bodyPr lIns="91425" tIns="91425" rIns="91425" bIns="91425" anchor="t" anchorCtr="0">
            <a:noAutofit/>
          </a:bodyPr>
          <a:lstStyle/>
          <a:p>
            <a:pPr rtl="0">
              <a:spcBef>
                <a:spcPts val="0"/>
              </a:spcBef>
              <a:buNone/>
            </a:pPr>
            <a:r>
              <a:rPr lang="en" sz="1200" dirty="0">
                <a:solidFill>
                  <a:srgbClr val="222222"/>
                </a:solidFill>
                <a:latin typeface="Economica"/>
                <a:ea typeface="Economica"/>
                <a:cs typeface="Economica"/>
                <a:sym typeface="Economica"/>
              </a:rPr>
              <a:t>The need for secrecy was pertinent as there were severe penalties for slaves and those who helped them to freedom. Therefore, railroad terminology was used to maintain secrecy and confuse the slave catchers. </a:t>
            </a:r>
          </a:p>
          <a:p>
            <a:pPr rtl="0">
              <a:spcBef>
                <a:spcPts val="0"/>
              </a:spcBef>
              <a:buNone/>
            </a:pPr>
            <a:r>
              <a:rPr lang="en" sz="1200" dirty="0">
                <a:solidFill>
                  <a:srgbClr val="222222"/>
                </a:solidFill>
                <a:latin typeface="Economica"/>
                <a:ea typeface="Economica"/>
                <a:cs typeface="Economica"/>
                <a:sym typeface="Economica"/>
              </a:rPr>
              <a:t>“tracks” = routes fixed by abolitionist sympathizers</a:t>
            </a:r>
          </a:p>
          <a:p>
            <a:pPr rtl="0">
              <a:spcBef>
                <a:spcPts val="0"/>
              </a:spcBef>
              <a:buNone/>
            </a:pPr>
            <a:r>
              <a:rPr lang="en" sz="1200" dirty="0">
                <a:solidFill>
                  <a:srgbClr val="222222"/>
                </a:solidFill>
                <a:latin typeface="Economica"/>
                <a:ea typeface="Economica"/>
                <a:cs typeface="Economica"/>
                <a:sym typeface="Economica"/>
              </a:rPr>
              <a:t>“stations” or “depots” = hiding places</a:t>
            </a:r>
          </a:p>
          <a:p>
            <a:pPr rtl="0">
              <a:spcBef>
                <a:spcPts val="0"/>
              </a:spcBef>
              <a:buNone/>
            </a:pPr>
            <a:r>
              <a:rPr lang="en" sz="1200" dirty="0">
                <a:solidFill>
                  <a:srgbClr val="222222"/>
                </a:solidFill>
                <a:latin typeface="Economica"/>
                <a:ea typeface="Economica"/>
                <a:cs typeface="Economica"/>
                <a:sym typeface="Economica"/>
              </a:rPr>
              <a:t>“conductors” = guides on the Underground Railroad</a:t>
            </a:r>
          </a:p>
          <a:p>
            <a:pPr rtl="0">
              <a:spcBef>
                <a:spcPts val="0"/>
              </a:spcBef>
              <a:buNone/>
            </a:pPr>
            <a:r>
              <a:rPr lang="en" sz="1200" dirty="0">
                <a:solidFill>
                  <a:srgbClr val="222222"/>
                </a:solidFill>
                <a:latin typeface="Economica"/>
                <a:ea typeface="Economica"/>
                <a:cs typeface="Economica"/>
                <a:sym typeface="Economica"/>
              </a:rPr>
              <a:t>“agents” = sympathizers who helped the slaves connect to the Railroad</a:t>
            </a:r>
          </a:p>
          <a:p>
            <a:pPr rtl="0">
              <a:spcBef>
                <a:spcPts val="0"/>
              </a:spcBef>
              <a:buNone/>
            </a:pPr>
            <a:r>
              <a:rPr lang="en" sz="1200" dirty="0">
                <a:solidFill>
                  <a:srgbClr val="222222"/>
                </a:solidFill>
                <a:latin typeface="Economica"/>
                <a:ea typeface="Economica"/>
                <a:cs typeface="Economica"/>
                <a:sym typeface="Economica"/>
              </a:rPr>
              <a:t>“station masters” = those who hid slaves in their homes</a:t>
            </a:r>
          </a:p>
          <a:p>
            <a:pPr rtl="0">
              <a:spcBef>
                <a:spcPts val="0"/>
              </a:spcBef>
              <a:buNone/>
            </a:pPr>
            <a:r>
              <a:rPr lang="en" sz="1200" dirty="0">
                <a:solidFill>
                  <a:srgbClr val="222222"/>
                </a:solidFill>
                <a:latin typeface="Economica"/>
                <a:ea typeface="Economica"/>
                <a:cs typeface="Economica"/>
                <a:sym typeface="Economica"/>
              </a:rPr>
              <a:t>“passengers,” “cargo,” “fleece,” “freight” = escaped slaves</a:t>
            </a:r>
          </a:p>
          <a:p>
            <a:pPr rtl="0">
              <a:spcBef>
                <a:spcPts val="0"/>
              </a:spcBef>
              <a:buNone/>
            </a:pPr>
            <a:r>
              <a:rPr lang="en" sz="1200" dirty="0">
                <a:solidFill>
                  <a:srgbClr val="222222"/>
                </a:solidFill>
                <a:latin typeface="Economica"/>
                <a:ea typeface="Economica"/>
                <a:cs typeface="Economica"/>
                <a:sym typeface="Economica"/>
              </a:rPr>
              <a:t>“tickets” = indicated that slaves were traveling on the Railroad</a:t>
            </a:r>
          </a:p>
          <a:p>
            <a:pPr rtl="0">
              <a:spcBef>
                <a:spcPts val="0"/>
              </a:spcBef>
              <a:buNone/>
            </a:pPr>
            <a:r>
              <a:rPr lang="en" sz="1200" dirty="0">
                <a:solidFill>
                  <a:srgbClr val="222222"/>
                </a:solidFill>
                <a:latin typeface="Economica"/>
                <a:ea typeface="Economica"/>
                <a:cs typeface="Economica"/>
                <a:sym typeface="Economica"/>
              </a:rPr>
              <a:t>“Freedom Trails” = the routes of the railroad</a:t>
            </a:r>
          </a:p>
          <a:p>
            <a:pPr rtl="0">
              <a:spcBef>
                <a:spcPts val="0"/>
              </a:spcBef>
              <a:buNone/>
            </a:pPr>
            <a:r>
              <a:rPr lang="en" sz="1200" dirty="0">
                <a:solidFill>
                  <a:srgbClr val="222222"/>
                </a:solidFill>
                <a:latin typeface="Economica"/>
                <a:ea typeface="Economica"/>
                <a:cs typeface="Economica"/>
                <a:sym typeface="Economica"/>
              </a:rPr>
              <a:t>“terminal,” “heaven,” or “Promised Land” = Canada and the northern free states</a:t>
            </a:r>
          </a:p>
          <a:p>
            <a:pPr lvl="0" rtl="0">
              <a:spcBef>
                <a:spcPts val="0"/>
              </a:spcBef>
              <a:buNone/>
            </a:pPr>
            <a:r>
              <a:rPr lang="en" sz="1200" dirty="0">
                <a:solidFill>
                  <a:srgbClr val="222222"/>
                </a:solidFill>
                <a:latin typeface="Economica"/>
                <a:ea typeface="Economica"/>
                <a:cs typeface="Economica"/>
                <a:sym typeface="Economica"/>
              </a:rPr>
              <a:t>“the drinking gourd” = the Big Dipper constellation—a star in this constellation pointed to the North Star, located on the end of the Little Dipper’s handle</a:t>
            </a:r>
          </a:p>
        </p:txBody>
      </p:sp>
      <p:sp>
        <p:nvSpPr>
          <p:cNvPr id="237" name="Shape 237"/>
          <p:cNvSpPr/>
          <p:nvPr/>
        </p:nvSpPr>
        <p:spPr>
          <a:xfrm>
            <a:off x="4960325" y="3959550"/>
            <a:ext cx="1610804"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38" name="Shape 238"/>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3</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39" name="Shape 239"/>
          <p:cNvPicPr preferRelativeResize="0"/>
          <p:nvPr/>
        </p:nvPicPr>
        <p:blipFill>
          <a:blip r:embed="rId5">
            <a:alphaModFix/>
          </a:blip>
          <a:stretch>
            <a:fillRect/>
          </a:stretch>
        </p:blipFill>
        <p:spPr>
          <a:xfrm>
            <a:off x="4960325" y="997238"/>
            <a:ext cx="3523374" cy="283434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85800" y="485392"/>
            <a:ext cx="7772400" cy="1159799"/>
          </a:xfrm>
          <a:prstGeom prst="rect">
            <a:avLst/>
          </a:prstGeom>
        </p:spPr>
        <p:txBody>
          <a:bodyPr lIns="91425" tIns="91425" rIns="91425" bIns="91425" anchor="b" anchorCtr="0">
            <a:noAutofit/>
          </a:bodyPr>
          <a:lstStyle/>
          <a:p>
            <a:pPr>
              <a:spcBef>
                <a:spcPts val="0"/>
              </a:spcBef>
              <a:buNone/>
            </a:pPr>
            <a:r>
              <a:rPr lang="en"/>
              <a:t>Curator’s Office</a:t>
            </a:r>
          </a:p>
        </p:txBody>
      </p:sp>
      <p:pic>
        <p:nvPicPr>
          <p:cNvPr id="41" name="Shape 41"/>
          <p:cNvPicPr preferRelativeResize="0"/>
          <p:nvPr/>
        </p:nvPicPr>
        <p:blipFill>
          <a:blip r:embed="rId3">
            <a:alphaModFix/>
          </a:blip>
          <a:stretch>
            <a:fillRect/>
          </a:stretch>
        </p:blipFill>
        <p:spPr>
          <a:xfrm>
            <a:off x="0" y="8965"/>
            <a:ext cx="9144000" cy="5143500"/>
          </a:xfrm>
          <a:prstGeom prst="rect">
            <a:avLst/>
          </a:prstGeom>
          <a:noFill/>
          <a:ln>
            <a:noFill/>
          </a:ln>
        </p:spPr>
      </p:pic>
      <p:sp>
        <p:nvSpPr>
          <p:cNvPr id="42" name="Shape 42"/>
          <p:cNvSpPr/>
          <p:nvPr/>
        </p:nvSpPr>
        <p:spPr>
          <a:xfrm>
            <a:off x="243251" y="4047398"/>
            <a:ext cx="1944138" cy="875451"/>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4"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43" name="Shape 43"/>
          <p:cNvSpPr/>
          <p:nvPr/>
        </p:nvSpPr>
        <p:spPr>
          <a:xfrm>
            <a:off x="2476305" y="2017059"/>
            <a:ext cx="2597718" cy="1658472"/>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2400" b="1" i="1" dirty="0">
                <a:latin typeface="Economica"/>
                <a:ea typeface="Economica"/>
                <a:cs typeface="Economica"/>
                <a:sym typeface="Economica"/>
              </a:rPr>
              <a:t>Created by:</a:t>
            </a:r>
          </a:p>
          <a:p>
            <a:pPr algn="ctr" rtl="0">
              <a:spcBef>
                <a:spcPts val="0"/>
              </a:spcBef>
              <a:buNone/>
            </a:pPr>
            <a:r>
              <a:rPr lang="en" sz="1600" dirty="0">
                <a:latin typeface="Economica"/>
                <a:ea typeface="Economica"/>
                <a:cs typeface="Economica"/>
                <a:sym typeface="Economica"/>
              </a:rPr>
              <a:t>Kelly Davies</a:t>
            </a:r>
          </a:p>
          <a:p>
            <a:pPr algn="ctr" rtl="0">
              <a:spcBef>
                <a:spcPts val="0"/>
              </a:spcBef>
              <a:buNone/>
            </a:pPr>
            <a:r>
              <a:rPr lang="en" sz="1600" dirty="0">
                <a:latin typeface="Economica"/>
                <a:ea typeface="Economica"/>
                <a:cs typeface="Economica"/>
                <a:sym typeface="Economica"/>
              </a:rPr>
              <a:t>Beth Getka</a:t>
            </a:r>
          </a:p>
          <a:p>
            <a:pPr algn="ctr" rtl="0">
              <a:spcBef>
                <a:spcPts val="0"/>
              </a:spcBef>
              <a:buNone/>
            </a:pPr>
            <a:r>
              <a:rPr lang="en" sz="1600" dirty="0">
                <a:latin typeface="Economica"/>
                <a:ea typeface="Economica"/>
                <a:cs typeface="Economica"/>
                <a:sym typeface="Economica"/>
              </a:rPr>
              <a:t>Molly Lindsey</a:t>
            </a:r>
          </a:p>
          <a:p>
            <a:pPr algn="ctr" rtl="0">
              <a:spcBef>
                <a:spcPts val="0"/>
              </a:spcBef>
              <a:buNone/>
            </a:pPr>
            <a:r>
              <a:rPr lang="en" sz="1600" dirty="0">
                <a:latin typeface="Economica"/>
                <a:ea typeface="Economica"/>
                <a:cs typeface="Economica"/>
                <a:sym typeface="Economica"/>
              </a:rPr>
              <a:t>Taylor Provax</a:t>
            </a:r>
          </a:p>
          <a:p>
            <a:pPr algn="ctr">
              <a:spcBef>
                <a:spcPts val="0"/>
              </a:spcBef>
              <a:buNone/>
            </a:pPr>
            <a:r>
              <a:rPr lang="en" sz="1600" dirty="0">
                <a:latin typeface="Economica"/>
                <a:ea typeface="Economica"/>
                <a:cs typeface="Economica"/>
                <a:sym typeface="Economica"/>
              </a:rPr>
              <a:t>Amanda Scheel</a:t>
            </a:r>
          </a:p>
        </p:txBody>
      </p:sp>
      <p:sp>
        <p:nvSpPr>
          <p:cNvPr id="6" name="Shape 35"/>
          <p:cNvSpPr/>
          <p:nvPr/>
        </p:nvSpPr>
        <p:spPr>
          <a:xfrm>
            <a:off x="7450386" y="280192"/>
            <a:ext cx="1357676" cy="4104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p:txBody>
      </p:sp>
      <p:sp>
        <p:nvSpPr>
          <p:cNvPr id="7" name="Shape 35"/>
          <p:cNvSpPr/>
          <p:nvPr/>
        </p:nvSpPr>
        <p:spPr>
          <a:xfrm>
            <a:off x="7450386" y="895792"/>
            <a:ext cx="1357676" cy="4104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p:txBody>
      </p:sp>
      <p:sp>
        <p:nvSpPr>
          <p:cNvPr id="3" name="TextBox 2"/>
          <p:cNvSpPr txBox="1"/>
          <p:nvPr/>
        </p:nvSpPr>
        <p:spPr>
          <a:xfrm>
            <a:off x="7585499" y="331527"/>
            <a:ext cx="1040670" cy="307777"/>
          </a:xfrm>
          <a:prstGeom prst="rect">
            <a:avLst/>
          </a:prstGeom>
          <a:noFill/>
        </p:spPr>
        <p:txBody>
          <a:bodyPr wrap="none" rtlCol="0">
            <a:spAutoFit/>
          </a:bodyPr>
          <a:lstStyle/>
          <a:p>
            <a:r>
              <a:rPr lang="en-US" dirty="0" smtClean="0">
                <a:hlinkClick r:id="rId5" action="ppaction://hlinksldjump"/>
              </a:rPr>
              <a:t>Resources</a:t>
            </a:r>
            <a:endParaRPr lang="en-US" dirty="0"/>
          </a:p>
        </p:txBody>
      </p:sp>
      <p:sp>
        <p:nvSpPr>
          <p:cNvPr id="4" name="TextBox 3"/>
          <p:cNvSpPr txBox="1"/>
          <p:nvPr/>
        </p:nvSpPr>
        <p:spPr>
          <a:xfrm>
            <a:off x="7632536" y="947103"/>
            <a:ext cx="1000595" cy="307777"/>
          </a:xfrm>
          <a:prstGeom prst="rect">
            <a:avLst/>
          </a:prstGeom>
          <a:noFill/>
        </p:spPr>
        <p:txBody>
          <a:bodyPr wrap="none" rtlCol="0">
            <a:spAutoFit/>
          </a:bodyPr>
          <a:lstStyle/>
          <a:p>
            <a:r>
              <a:rPr lang="en-US" dirty="0" smtClean="0">
                <a:hlinkClick r:id="rId6" action="ppaction://hlinksldjump"/>
              </a:rPr>
              <a:t>Standards</a:t>
            </a:r>
            <a:endParaRPr lang="en-US"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38826" y="268942"/>
            <a:ext cx="8229600" cy="839260"/>
          </a:xfrm>
          <a:prstGeom prst="rect">
            <a:avLst/>
          </a:prstGeom>
        </p:spPr>
        <p:txBody>
          <a:bodyPr lIns="91425" tIns="91425" rIns="91425" bIns="91425" anchor="b" anchorCtr="0">
            <a:noAutofit/>
          </a:bodyPr>
          <a:lstStyle/>
          <a:p>
            <a:pPr lvl="0" rtl="0">
              <a:spcBef>
                <a:spcPts val="0"/>
              </a:spcBef>
              <a:buNone/>
            </a:pPr>
            <a:r>
              <a:rPr lang="en" sz="4400" b="0" dirty="0">
                <a:latin typeface="Economica"/>
                <a:ea typeface="Economica"/>
                <a:cs typeface="Economica"/>
                <a:sym typeface="Economica"/>
              </a:rPr>
              <a:t>The Fugitive Slave Act of 1850</a:t>
            </a:r>
          </a:p>
        </p:txBody>
      </p:sp>
      <p:sp>
        <p:nvSpPr>
          <p:cNvPr id="245" name="Shape 245"/>
          <p:cNvSpPr txBox="1">
            <a:spLocks noGrp="1"/>
          </p:cNvSpPr>
          <p:nvPr>
            <p:ph type="body" idx="1"/>
          </p:nvPr>
        </p:nvSpPr>
        <p:spPr>
          <a:xfrm>
            <a:off x="438826" y="1317434"/>
            <a:ext cx="4069200" cy="3694579"/>
          </a:xfrm>
          <a:prstGeom prst="rect">
            <a:avLst/>
          </a:prstGeom>
        </p:spPr>
        <p:txBody>
          <a:bodyPr lIns="91425" tIns="91425" rIns="91425" bIns="91425" anchor="t" anchorCtr="0">
            <a:noAutofit/>
          </a:bodyPr>
          <a:lstStyle/>
          <a:p>
            <a:pPr rtl="0">
              <a:spcBef>
                <a:spcPts val="0"/>
              </a:spcBef>
              <a:buNone/>
            </a:pPr>
            <a:r>
              <a:rPr lang="en" sz="1200" dirty="0">
                <a:latin typeface="Economica"/>
                <a:ea typeface="Economica"/>
                <a:cs typeface="Economica"/>
                <a:sym typeface="Economica"/>
              </a:rPr>
              <a:t>Increased pressure from Southern politicians caused Congress to revise the unenforced Fugitive Slave Act of 1793. They created the Fugitive Slave Act of 1850.</a:t>
            </a:r>
          </a:p>
          <a:p>
            <a:pPr rtl="0">
              <a:spcBef>
                <a:spcPts val="0"/>
              </a:spcBef>
              <a:buNone/>
            </a:pPr>
            <a:endParaRPr sz="1200" dirty="0">
              <a:latin typeface="Economica"/>
              <a:ea typeface="Economica"/>
              <a:cs typeface="Economica"/>
              <a:sym typeface="Economica"/>
            </a:endParaRPr>
          </a:p>
          <a:p>
            <a:pPr rtl="0">
              <a:spcBef>
                <a:spcPts val="0"/>
              </a:spcBef>
              <a:buNone/>
            </a:pPr>
            <a:r>
              <a:rPr lang="en" sz="1200" dirty="0">
                <a:latin typeface="Economica"/>
                <a:ea typeface="Economica"/>
                <a:cs typeface="Economica"/>
                <a:sym typeface="Economica"/>
              </a:rPr>
              <a:t>The new law forcibly compelled citizens to assist in the capture of runaway slaves. It also denied slaves the right to a jury trial and increased the penalty for interfering with the rendition process to $1000 and six months in jail.</a:t>
            </a:r>
          </a:p>
          <a:p>
            <a:pPr rtl="0">
              <a:spcBef>
                <a:spcPts val="0"/>
              </a:spcBef>
              <a:buNone/>
            </a:pPr>
            <a:endParaRPr sz="1200" dirty="0">
              <a:latin typeface="Economica"/>
              <a:ea typeface="Economica"/>
              <a:cs typeface="Economica"/>
              <a:sym typeface="Economica"/>
            </a:endParaRPr>
          </a:p>
          <a:p>
            <a:pPr rtl="0">
              <a:spcBef>
                <a:spcPts val="0"/>
              </a:spcBef>
              <a:buNone/>
            </a:pPr>
            <a:r>
              <a:rPr lang="en" sz="1200" dirty="0">
                <a:latin typeface="Economica"/>
                <a:ea typeface="Economica"/>
                <a:cs typeface="Economica"/>
                <a:sym typeface="Economica"/>
              </a:rPr>
              <a:t>In order to ensure this was enforced, the 1850 law also placed control of individual cases in the hands of federal commissioners. These agents were paid more for returned a suspected slave than for freeing them. This led to many arguing that the law was biased in favor of slaveholders.</a:t>
            </a:r>
          </a:p>
          <a:p>
            <a:pPr rtl="0">
              <a:spcBef>
                <a:spcPts val="0"/>
              </a:spcBef>
              <a:buNone/>
            </a:pPr>
            <a:endParaRPr sz="1200" dirty="0">
              <a:latin typeface="Economica"/>
              <a:ea typeface="Economica"/>
              <a:cs typeface="Economica"/>
              <a:sym typeface="Economica"/>
            </a:endParaRPr>
          </a:p>
          <a:p>
            <a:pPr rtl="0">
              <a:spcBef>
                <a:spcPts val="0"/>
              </a:spcBef>
              <a:buNone/>
            </a:pPr>
            <a:r>
              <a:rPr lang="en" sz="1200" dirty="0">
                <a:latin typeface="Economica"/>
                <a:ea typeface="Economica"/>
                <a:cs typeface="Economica"/>
                <a:sym typeface="Economica"/>
              </a:rPr>
              <a:t>This law was met with much resistance and caused abolitionists to double their efforts to assist runaway slaves. </a:t>
            </a:r>
          </a:p>
          <a:p>
            <a:pPr rtl="0">
              <a:spcBef>
                <a:spcPts val="0"/>
              </a:spcBef>
              <a:buNone/>
            </a:pPr>
            <a:endParaRPr sz="1400" dirty="0">
              <a:latin typeface="Economica"/>
              <a:ea typeface="Economica"/>
              <a:cs typeface="Economica"/>
              <a:sym typeface="Economica"/>
            </a:endParaRPr>
          </a:p>
          <a:p>
            <a:pPr lvl="0" rtl="0">
              <a:spcBef>
                <a:spcPts val="0"/>
              </a:spcBef>
              <a:buNone/>
            </a:pPr>
            <a:endParaRPr sz="1400" dirty="0">
              <a:latin typeface="Economica"/>
              <a:ea typeface="Economica"/>
              <a:cs typeface="Economica"/>
              <a:sym typeface="Economica"/>
            </a:endParaRPr>
          </a:p>
        </p:txBody>
      </p:sp>
      <p:sp>
        <p:nvSpPr>
          <p:cNvPr id="246" name="Shape 246"/>
          <p:cNvSpPr/>
          <p:nvPr/>
        </p:nvSpPr>
        <p:spPr>
          <a:xfrm>
            <a:off x="4960325" y="3959550"/>
            <a:ext cx="1610804"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47" name="Shape 247"/>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3</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48" name="Shape 248"/>
          <p:cNvPicPr preferRelativeResize="0"/>
          <p:nvPr/>
        </p:nvPicPr>
        <p:blipFill>
          <a:blip r:embed="rId5">
            <a:alphaModFix/>
          </a:blip>
          <a:stretch>
            <a:fillRect/>
          </a:stretch>
        </p:blipFill>
        <p:spPr>
          <a:xfrm>
            <a:off x="13251600" y="2053800"/>
            <a:ext cx="13230225" cy="4324350"/>
          </a:xfrm>
          <a:prstGeom prst="rect">
            <a:avLst/>
          </a:prstGeom>
          <a:noFill/>
          <a:ln>
            <a:noFill/>
          </a:ln>
        </p:spPr>
      </p:pic>
      <p:pic>
        <p:nvPicPr>
          <p:cNvPr id="249" name="Shape 249"/>
          <p:cNvPicPr preferRelativeResize="0"/>
          <p:nvPr/>
        </p:nvPicPr>
        <p:blipFill>
          <a:blip r:embed="rId5">
            <a:alphaModFix/>
          </a:blip>
          <a:stretch>
            <a:fillRect/>
          </a:stretch>
        </p:blipFill>
        <p:spPr>
          <a:xfrm>
            <a:off x="5025802" y="1534542"/>
            <a:ext cx="3494126" cy="19645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5585012"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The Drinking Gourd</a:t>
            </a:r>
          </a:p>
        </p:txBody>
      </p:sp>
      <p:sp>
        <p:nvSpPr>
          <p:cNvPr id="255" name="Shape 255"/>
          <p:cNvSpPr txBox="1">
            <a:spLocks noGrp="1"/>
          </p:cNvSpPr>
          <p:nvPr>
            <p:ph type="body" idx="1"/>
          </p:nvPr>
        </p:nvSpPr>
        <p:spPr>
          <a:xfrm>
            <a:off x="457200" y="1200150"/>
            <a:ext cx="4069200" cy="3802156"/>
          </a:xfrm>
          <a:prstGeom prst="rect">
            <a:avLst/>
          </a:prstGeom>
        </p:spPr>
        <p:txBody>
          <a:bodyPr lIns="91425" tIns="91425" rIns="91425" bIns="91425" anchor="t" anchorCtr="0">
            <a:noAutofit/>
          </a:bodyPr>
          <a:lstStyle/>
          <a:p>
            <a:pPr lvl="0" rtl="0">
              <a:spcBef>
                <a:spcPts val="0"/>
              </a:spcBef>
              <a:buNone/>
            </a:pPr>
            <a:r>
              <a:rPr lang="en" sz="1600" dirty="0">
                <a:latin typeface="Economica"/>
                <a:ea typeface="Economica"/>
                <a:cs typeface="Economica"/>
                <a:sym typeface="Economica"/>
              </a:rPr>
              <a:t>The American folk song </a:t>
            </a:r>
            <a:r>
              <a:rPr lang="en" sz="1600" i="1" dirty="0">
                <a:latin typeface="Economica"/>
                <a:ea typeface="Economica"/>
                <a:cs typeface="Economica"/>
                <a:sym typeface="Economica"/>
              </a:rPr>
              <a:t>Follow the Drinking Gourd</a:t>
            </a:r>
            <a:r>
              <a:rPr lang="en" sz="1600" dirty="0">
                <a:latin typeface="Economica"/>
                <a:ea typeface="Economica"/>
                <a:cs typeface="Economica"/>
                <a:sym typeface="Economica"/>
              </a:rPr>
              <a:t> was first published in 1928. The </a:t>
            </a:r>
            <a:r>
              <a:rPr lang="en" sz="1600" i="1" dirty="0">
                <a:latin typeface="Economica"/>
                <a:ea typeface="Economica"/>
                <a:cs typeface="Economica"/>
                <a:sym typeface="Economica"/>
              </a:rPr>
              <a:t>Drinking Gourd </a:t>
            </a:r>
            <a:r>
              <a:rPr lang="en" sz="1600" dirty="0">
                <a:latin typeface="Economica"/>
                <a:ea typeface="Economica"/>
                <a:cs typeface="Economica"/>
                <a:sym typeface="Economica"/>
              </a:rPr>
              <a:t>song was supposedly used by an Underground Railroad operative to encode escape instructions and a map. These directions then enabled fleeing slaves to make their way north from Mobile, Alabama to the Ohio River and freedom. Taken at face value, the "drinking gourd" refers to the hollowed out gourd used by slaves (and other rural Americans) as a water dipper. But here it is used as a code name for the Big Dipper star formation, which points to Polaris, the Pole Star, and North.</a:t>
            </a:r>
          </a:p>
        </p:txBody>
      </p:sp>
      <p:sp>
        <p:nvSpPr>
          <p:cNvPr id="256" name="Shape 256"/>
          <p:cNvSpPr/>
          <p:nvPr/>
        </p:nvSpPr>
        <p:spPr>
          <a:xfrm>
            <a:off x="4960325" y="3959550"/>
            <a:ext cx="1655628"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57" name="Shape 257"/>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3</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258" name="Shape 258"/>
          <p:cNvPicPr preferRelativeResize="0"/>
          <p:nvPr/>
        </p:nvPicPr>
        <p:blipFill>
          <a:blip r:embed="rId5">
            <a:alphaModFix/>
          </a:blip>
          <a:stretch>
            <a:fillRect/>
          </a:stretch>
        </p:blipFill>
        <p:spPr>
          <a:xfrm>
            <a:off x="4858871" y="1063378"/>
            <a:ext cx="3827930" cy="268434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20500" y="134221"/>
            <a:ext cx="6643688" cy="1036691"/>
          </a:xfrm>
          <a:prstGeom prst="rect">
            <a:avLst/>
          </a:prstGeom>
        </p:spPr>
        <p:txBody>
          <a:bodyPr lIns="91425" tIns="91425" rIns="91425" bIns="91425" anchor="b" anchorCtr="0">
            <a:noAutofit/>
          </a:bodyPr>
          <a:lstStyle/>
          <a:p>
            <a:pPr lvl="0" rtl="0">
              <a:spcBef>
                <a:spcPts val="0"/>
              </a:spcBef>
              <a:buNone/>
            </a:pPr>
            <a:r>
              <a:rPr lang="en" sz="3200" b="0" dirty="0">
                <a:latin typeface="Economica"/>
                <a:ea typeface="Economica"/>
                <a:cs typeface="Economica"/>
                <a:sym typeface="Economica"/>
              </a:rPr>
              <a:t>Underground Railroad and Slavery Experience</a:t>
            </a:r>
          </a:p>
        </p:txBody>
      </p:sp>
      <p:sp>
        <p:nvSpPr>
          <p:cNvPr id="264" name="Shape 264"/>
          <p:cNvSpPr txBox="1">
            <a:spLocks noGrp="1"/>
          </p:cNvSpPr>
          <p:nvPr>
            <p:ph type="body" idx="1"/>
          </p:nvPr>
        </p:nvSpPr>
        <p:spPr>
          <a:xfrm>
            <a:off x="457200" y="1586753"/>
            <a:ext cx="4069200" cy="3339096"/>
          </a:xfrm>
          <a:prstGeom prst="rect">
            <a:avLst/>
          </a:prstGeom>
        </p:spPr>
        <p:txBody>
          <a:bodyPr lIns="91425" tIns="91425" rIns="91425" bIns="91425" anchor="t" anchorCtr="0">
            <a:noAutofit/>
          </a:bodyPr>
          <a:lstStyle/>
          <a:p>
            <a:pPr rtl="0">
              <a:spcBef>
                <a:spcPts val="0"/>
              </a:spcBef>
              <a:buNone/>
            </a:pPr>
            <a:r>
              <a:rPr lang="en" sz="1600" dirty="0">
                <a:latin typeface="Economica"/>
                <a:ea typeface="Economica"/>
                <a:cs typeface="Economica"/>
                <a:sym typeface="Economica"/>
              </a:rPr>
              <a:t>Slaves chose to escape in any way possible. Many chose to forge free papers that would allow them to escape by ship or train. Soe even packaged themselves as freight and shipped themselves to freedom. This video talks about the journey that some slaves may have taken and the struggles they would have encountered.  </a:t>
            </a:r>
          </a:p>
          <a:p>
            <a:pPr rtl="0">
              <a:spcBef>
                <a:spcPts val="0"/>
              </a:spcBef>
              <a:buNone/>
            </a:pPr>
            <a:r>
              <a:rPr lang="en" sz="1600" dirty="0">
                <a:latin typeface="Economica"/>
                <a:ea typeface="Economica"/>
                <a:cs typeface="Economica"/>
                <a:sym typeface="Economica"/>
              </a:rPr>
              <a:t>July 25, </a:t>
            </a:r>
            <a:r>
              <a:rPr lang="en" sz="1600" dirty="0" smtClean="0">
                <a:latin typeface="Economica"/>
                <a:ea typeface="Economica"/>
                <a:cs typeface="Economica"/>
                <a:sym typeface="Economica"/>
              </a:rPr>
              <a:t>2012</a:t>
            </a:r>
          </a:p>
          <a:p>
            <a:pPr rtl="0">
              <a:spcBef>
                <a:spcPts val="0"/>
              </a:spcBef>
              <a:buNone/>
            </a:pPr>
            <a:endParaRPr lang="en" sz="1600" dirty="0">
              <a:latin typeface="Economica"/>
              <a:ea typeface="Economica"/>
              <a:cs typeface="Economica"/>
              <a:sym typeface="Economica"/>
            </a:endParaRPr>
          </a:p>
          <a:p>
            <a:pPr lvl="0" rtl="0">
              <a:spcBef>
                <a:spcPts val="0"/>
              </a:spcBef>
              <a:buNone/>
            </a:pPr>
            <a:r>
              <a:rPr lang="en" sz="1600" dirty="0">
                <a:latin typeface="Economica"/>
                <a:ea typeface="Economica"/>
                <a:cs typeface="Economica"/>
                <a:sym typeface="Economica"/>
                <a:hlinkClick r:id="rId3"/>
              </a:rPr>
              <a:t>https://</a:t>
            </a:r>
            <a:r>
              <a:rPr lang="en" sz="1600" dirty="0" smtClean="0">
                <a:latin typeface="Economica"/>
                <a:ea typeface="Economica"/>
                <a:cs typeface="Economica"/>
                <a:sym typeface="Economica"/>
                <a:hlinkClick r:id="rId3"/>
              </a:rPr>
              <a:t>www.youtube.com/watch?v=yXjaFF1OImk</a:t>
            </a:r>
            <a:r>
              <a:rPr lang="en" sz="1600" dirty="0" smtClean="0">
                <a:latin typeface="Economica"/>
                <a:ea typeface="Economica"/>
                <a:cs typeface="Economica"/>
                <a:sym typeface="Economica"/>
              </a:rPr>
              <a:t> </a:t>
            </a:r>
            <a:endParaRPr lang="en" sz="1600" dirty="0">
              <a:latin typeface="Economica"/>
              <a:ea typeface="Economica"/>
              <a:cs typeface="Economica"/>
              <a:sym typeface="Economica"/>
            </a:endParaRPr>
          </a:p>
        </p:txBody>
      </p:sp>
      <p:sp>
        <p:nvSpPr>
          <p:cNvPr id="265" name="Shape 265"/>
          <p:cNvSpPr/>
          <p:nvPr/>
        </p:nvSpPr>
        <p:spPr>
          <a:xfrm>
            <a:off x="4633400" y="1200850"/>
            <a:ext cx="3899999" cy="2527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600">
                <a:latin typeface="Economica"/>
                <a:ea typeface="Economica"/>
                <a:cs typeface="Economica"/>
                <a:sym typeface="Economica"/>
              </a:rPr>
              <a:t>Image or Video</a:t>
            </a:r>
          </a:p>
        </p:txBody>
      </p:sp>
      <p:sp>
        <p:nvSpPr>
          <p:cNvPr id="266" name="Shape 266"/>
          <p:cNvSpPr/>
          <p:nvPr/>
        </p:nvSpPr>
        <p:spPr>
          <a:xfrm>
            <a:off x="4960325" y="3959550"/>
            <a:ext cx="16376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67" name="Shape 267"/>
          <p:cNvSpPr/>
          <p:nvPr/>
        </p:nvSpPr>
        <p:spPr>
          <a:xfrm>
            <a:off x="6876300" y="39595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US" sz="1800" dirty="0" smtClean="0">
                <a:solidFill>
                  <a:schemeClr val="dk1"/>
                </a:solidFill>
                <a:latin typeface="Economica"/>
                <a:ea typeface="Economica"/>
                <a:cs typeface="Economica"/>
                <a:sym typeface="Economica"/>
                <a:hlinkClick r:id="rId5" action="ppaction://hlinksldjump"/>
              </a:rPr>
              <a:t>Room 4</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68" name="Shape 268">
            <a:hlinkClick r:id="rId6"/>
          </p:cNvPr>
          <p:cNvSpPr/>
          <p:nvPr/>
        </p:nvSpPr>
        <p:spPr>
          <a:xfrm>
            <a:off x="4611600" y="1048350"/>
            <a:ext cx="3943599" cy="2679700"/>
          </a:xfrm>
          <a:prstGeom prst="rect">
            <a:avLst/>
          </a:prstGeom>
          <a:blipFill>
            <a:blip r:embed="rId7">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dirty="0">
                <a:latin typeface="Economica"/>
                <a:ea typeface="Economica"/>
                <a:cs typeface="Economica"/>
                <a:sym typeface="Economica"/>
              </a:rPr>
              <a:t>Resources</a:t>
            </a:r>
          </a:p>
        </p:txBody>
      </p:sp>
      <p:sp>
        <p:nvSpPr>
          <p:cNvPr id="274" name="Shape 274"/>
          <p:cNvSpPr txBox="1">
            <a:spLocks noGrp="1"/>
          </p:cNvSpPr>
          <p:nvPr>
            <p:ph type="body" idx="1"/>
          </p:nvPr>
        </p:nvSpPr>
        <p:spPr>
          <a:xfrm>
            <a:off x="457200" y="1200150"/>
            <a:ext cx="3975299" cy="3725699"/>
          </a:xfrm>
          <a:prstGeom prst="rect">
            <a:avLst/>
          </a:prstGeom>
        </p:spPr>
        <p:txBody>
          <a:bodyPr lIns="91425" tIns="91425" rIns="91425" bIns="91425" anchor="t" anchorCtr="0">
            <a:noAutofit/>
          </a:bodyPr>
          <a:lstStyle/>
          <a:p>
            <a:pPr rtl="0">
              <a:spcBef>
                <a:spcPts val="0"/>
              </a:spcBef>
              <a:buNone/>
            </a:pPr>
            <a:r>
              <a:rPr lang="en" sz="1400" u="sng">
                <a:solidFill>
                  <a:schemeClr val="hlink"/>
                </a:solidFill>
                <a:latin typeface="Economica"/>
                <a:ea typeface="Economica"/>
                <a:cs typeface="Economica"/>
                <a:sym typeface="Economica"/>
                <a:hlinkClick r:id="rId3"/>
              </a:rPr>
              <a:t>http://www.ohiohistorycentral.org/w/Underground_Railroad</a:t>
            </a:r>
          </a:p>
          <a:p>
            <a:pPr rtl="0">
              <a:spcBef>
                <a:spcPts val="0"/>
              </a:spcBef>
              <a:buNone/>
            </a:pPr>
            <a:r>
              <a:rPr lang="en" sz="1400" u="sng">
                <a:solidFill>
                  <a:schemeClr val="hlink"/>
                </a:solidFill>
                <a:latin typeface="Economica"/>
                <a:ea typeface="Economica"/>
                <a:cs typeface="Economica"/>
                <a:sym typeface="Economica"/>
                <a:hlinkClick r:id="rId4"/>
              </a:rPr>
              <a:t>http://www.nps.gov/nr/travel/underground/states.htm</a:t>
            </a:r>
          </a:p>
          <a:p>
            <a:pPr rtl="0">
              <a:spcBef>
                <a:spcPts val="0"/>
              </a:spcBef>
              <a:buNone/>
            </a:pPr>
            <a:r>
              <a:rPr lang="en" sz="1400" u="sng">
                <a:solidFill>
                  <a:schemeClr val="hlink"/>
                </a:solidFill>
                <a:latin typeface="Economica"/>
                <a:ea typeface="Economica"/>
                <a:cs typeface="Economica"/>
                <a:sym typeface="Economica"/>
                <a:hlinkClick r:id="rId5"/>
              </a:rPr>
              <a:t>http://www.indianahistory.org/our-collections/reference/notable-hoosiers/levi-and-catharine-coffin#.VS2dRUatwlM</a:t>
            </a:r>
          </a:p>
          <a:p>
            <a:pPr rtl="0">
              <a:spcBef>
                <a:spcPts val="0"/>
              </a:spcBef>
              <a:buNone/>
            </a:pPr>
            <a:r>
              <a:rPr lang="en" sz="1400" u="sng">
                <a:solidFill>
                  <a:schemeClr val="hlink"/>
                </a:solidFill>
                <a:latin typeface="Economica"/>
                <a:ea typeface="Economica"/>
                <a:cs typeface="Economica"/>
                <a:sym typeface="Economica"/>
                <a:hlinkClick r:id="rId6"/>
              </a:rPr>
              <a:t>http://memory.loc.gov/cgi-bin/query/h?ammem/rbcmillerbib:@field(DOCID+@lit(rbcmiller002657))</a:t>
            </a:r>
            <a:r>
              <a:rPr lang="en" sz="1400">
                <a:latin typeface="Economica"/>
                <a:ea typeface="Economica"/>
                <a:cs typeface="Economica"/>
                <a:sym typeface="Economica"/>
              </a:rPr>
              <a:t> </a:t>
            </a:r>
          </a:p>
          <a:p>
            <a:pPr rtl="0">
              <a:spcBef>
                <a:spcPts val="0"/>
              </a:spcBef>
              <a:buNone/>
            </a:pPr>
            <a:r>
              <a:rPr lang="en" sz="1400" u="sng">
                <a:solidFill>
                  <a:schemeClr val="hlink"/>
                </a:solidFill>
                <a:latin typeface="Economica"/>
                <a:ea typeface="Economica"/>
                <a:cs typeface="Economica"/>
                <a:sym typeface="Economica"/>
                <a:hlinkClick r:id="rId7"/>
              </a:rPr>
              <a:t>https://www.harrietbeecherstowecenter.org/hbs/</a:t>
            </a:r>
          </a:p>
          <a:p>
            <a:pPr rtl="0">
              <a:spcBef>
                <a:spcPts val="0"/>
              </a:spcBef>
              <a:buNone/>
            </a:pPr>
            <a:r>
              <a:rPr lang="en" sz="1400" u="sng">
                <a:solidFill>
                  <a:schemeClr val="hlink"/>
                </a:solidFill>
                <a:latin typeface="Economica"/>
                <a:ea typeface="Economica"/>
                <a:cs typeface="Economica"/>
                <a:sym typeface="Economica"/>
                <a:hlinkClick r:id="rId8"/>
              </a:rPr>
              <a:t>http://www.pbs.org/black-culture/explore/harriet-tubman/#.VTAhGI54pdc</a:t>
            </a:r>
          </a:p>
          <a:p>
            <a:pPr rtl="0">
              <a:spcBef>
                <a:spcPts val="0"/>
              </a:spcBef>
              <a:buNone/>
            </a:pPr>
            <a:r>
              <a:rPr lang="en" sz="1400" u="sng">
                <a:solidFill>
                  <a:schemeClr val="hlink"/>
                </a:solidFill>
                <a:latin typeface="Economica"/>
                <a:ea typeface="Economica"/>
                <a:cs typeface="Economica"/>
                <a:sym typeface="Economica"/>
                <a:hlinkClick r:id="rId6"/>
              </a:rPr>
              <a:t>http://memory.loc.gov/cgi-bin/query/h?ammem/rbcmillerbib:@field(DOCID+@lit(rbcmiller002657))</a:t>
            </a:r>
            <a:r>
              <a:rPr lang="en" sz="1400">
                <a:latin typeface="Economica"/>
                <a:ea typeface="Economica"/>
                <a:cs typeface="Economica"/>
                <a:sym typeface="Economica"/>
              </a:rPr>
              <a:t> </a:t>
            </a:r>
          </a:p>
          <a:p>
            <a:pPr rtl="0">
              <a:spcBef>
                <a:spcPts val="0"/>
              </a:spcBef>
              <a:buNone/>
            </a:pPr>
            <a:r>
              <a:rPr lang="en" sz="1400" u="sng">
                <a:solidFill>
                  <a:schemeClr val="hlink"/>
                </a:solidFill>
                <a:latin typeface="Economica"/>
                <a:ea typeface="Economica"/>
                <a:cs typeface="Economica"/>
                <a:sym typeface="Economica"/>
                <a:hlinkClick r:id="rId9"/>
              </a:rPr>
              <a:t>http://www.nps.gov/nr/travel/underground/ia4.htm</a:t>
            </a:r>
            <a:r>
              <a:rPr lang="en" sz="1800">
                <a:latin typeface="Economica"/>
                <a:ea typeface="Economica"/>
                <a:cs typeface="Economica"/>
                <a:sym typeface="Economica"/>
              </a:rPr>
              <a:t> </a:t>
            </a:r>
          </a:p>
          <a:p>
            <a:pPr rtl="0">
              <a:spcBef>
                <a:spcPts val="0"/>
              </a:spcBef>
              <a:buNone/>
            </a:pPr>
            <a:endParaRPr sz="1400">
              <a:latin typeface="Economica"/>
              <a:ea typeface="Economica"/>
              <a:cs typeface="Economica"/>
              <a:sym typeface="Economica"/>
            </a:endParaRPr>
          </a:p>
          <a:p>
            <a:pPr rtl="0">
              <a:spcBef>
                <a:spcPts val="0"/>
              </a:spcBef>
              <a:buNone/>
            </a:pPr>
            <a:endParaRPr sz="1400">
              <a:latin typeface="Economica"/>
              <a:ea typeface="Economica"/>
              <a:cs typeface="Economica"/>
              <a:sym typeface="Economica"/>
            </a:endParaRPr>
          </a:p>
          <a:p>
            <a:pPr lvl="0" rtl="0">
              <a:spcBef>
                <a:spcPts val="0"/>
              </a:spcBef>
              <a:buNone/>
            </a:pPr>
            <a:endParaRPr sz="1400">
              <a:latin typeface="Economica"/>
              <a:ea typeface="Economica"/>
              <a:cs typeface="Economica"/>
              <a:sym typeface="Economica"/>
            </a:endParaRPr>
          </a:p>
        </p:txBody>
      </p:sp>
      <p:sp>
        <p:nvSpPr>
          <p:cNvPr id="275" name="Shape 275"/>
          <p:cNvSpPr/>
          <p:nvPr/>
        </p:nvSpPr>
        <p:spPr>
          <a:xfrm>
            <a:off x="7393600" y="205975"/>
            <a:ext cx="1660753"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10"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276" name="Shape 276"/>
          <p:cNvSpPr txBox="1">
            <a:spLocks noGrp="1"/>
          </p:cNvSpPr>
          <p:nvPr>
            <p:ph type="body" idx="2"/>
          </p:nvPr>
        </p:nvSpPr>
        <p:spPr>
          <a:xfrm>
            <a:off x="4576050" y="1200150"/>
            <a:ext cx="3975299" cy="3725699"/>
          </a:xfrm>
          <a:prstGeom prst="rect">
            <a:avLst/>
          </a:prstGeom>
        </p:spPr>
        <p:txBody>
          <a:bodyPr lIns="91425" tIns="91425" rIns="91425" bIns="91425" anchor="t" anchorCtr="0">
            <a:noAutofit/>
          </a:bodyPr>
          <a:lstStyle/>
          <a:p>
            <a:pPr rtl="0">
              <a:spcBef>
                <a:spcPts val="0"/>
              </a:spcBef>
              <a:buNone/>
            </a:pPr>
            <a:r>
              <a:rPr lang="en" sz="1400" u="sng">
                <a:solidFill>
                  <a:schemeClr val="hlink"/>
                </a:solidFill>
                <a:latin typeface="Economica"/>
                <a:ea typeface="Economica"/>
                <a:cs typeface="Economica"/>
                <a:sym typeface="Economica"/>
                <a:hlinkClick r:id="rId11"/>
              </a:rPr>
              <a:t>http://www.nps.gov/nr/travel/underground/il2.htm</a:t>
            </a:r>
          </a:p>
          <a:p>
            <a:pPr rtl="0">
              <a:spcBef>
                <a:spcPts val="0"/>
              </a:spcBef>
              <a:buNone/>
            </a:pPr>
            <a:r>
              <a:rPr lang="en" sz="1400" u="sng">
                <a:solidFill>
                  <a:schemeClr val="hlink"/>
                </a:solidFill>
                <a:latin typeface="Economica"/>
                <a:ea typeface="Economica"/>
                <a:cs typeface="Economica"/>
                <a:sym typeface="Economica"/>
                <a:hlinkClick r:id="rId12"/>
              </a:rPr>
              <a:t>http://landmarkhunter.com/photos/54/15/541575-M.jpg</a:t>
            </a:r>
          </a:p>
          <a:p>
            <a:pPr rtl="0">
              <a:spcBef>
                <a:spcPts val="0"/>
              </a:spcBef>
              <a:buNone/>
            </a:pPr>
            <a:r>
              <a:rPr lang="en" sz="1400" u="sng">
                <a:solidFill>
                  <a:schemeClr val="hlink"/>
                </a:solidFill>
                <a:latin typeface="Economica"/>
                <a:ea typeface="Economica"/>
                <a:cs typeface="Economica"/>
                <a:sym typeface="Economica"/>
                <a:hlinkClick r:id="rId13"/>
              </a:rPr>
              <a:t>http://www.history.com/topics/black-history/fugitive-slave-acts</a:t>
            </a:r>
            <a:r>
              <a:rPr lang="en" sz="1400">
                <a:latin typeface="Economica"/>
                <a:ea typeface="Economica"/>
                <a:cs typeface="Economica"/>
                <a:sym typeface="Economica"/>
              </a:rPr>
              <a:t> </a:t>
            </a:r>
          </a:p>
          <a:p>
            <a:pPr lvl="0" rtl="0">
              <a:spcBef>
                <a:spcPts val="0"/>
              </a:spcBef>
              <a:buNone/>
            </a:pPr>
            <a:endParaRPr sz="1400">
              <a:latin typeface="Economica"/>
              <a:ea typeface="Economica"/>
              <a:cs typeface="Economica"/>
              <a:sym typeface="Economica"/>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200" b="0" dirty="0">
                <a:latin typeface="Economica"/>
                <a:ea typeface="Economica"/>
                <a:cs typeface="Economica"/>
                <a:sym typeface="Economica"/>
              </a:rPr>
              <a:t>Common Core and NCSS Standards</a:t>
            </a:r>
          </a:p>
        </p:txBody>
      </p:sp>
      <p:sp>
        <p:nvSpPr>
          <p:cNvPr id="282" name="Shape 282"/>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lvl="0" rtl="0">
              <a:lnSpc>
                <a:spcPct val="115000"/>
              </a:lnSpc>
              <a:spcBef>
                <a:spcPts val="400"/>
              </a:spcBef>
              <a:spcAft>
                <a:spcPts val="600"/>
              </a:spcAft>
              <a:buClr>
                <a:schemeClr val="dk1"/>
              </a:buClr>
              <a:buSzPct val="55000"/>
              <a:buFont typeface="Arial"/>
              <a:buNone/>
            </a:pPr>
            <a:r>
              <a:rPr lang="en" sz="2000" dirty="0">
                <a:solidFill>
                  <a:srgbClr val="83992A"/>
                </a:solidFill>
                <a:latin typeface="Economica"/>
                <a:ea typeface="Economica"/>
                <a:cs typeface="Economica"/>
                <a:sym typeface="Economica"/>
              </a:rPr>
              <a:t>•</a:t>
            </a:r>
            <a:r>
              <a:rPr lang="en" sz="1700" u="sng" dirty="0">
                <a:solidFill>
                  <a:schemeClr val="hlink"/>
                </a:solidFill>
                <a:latin typeface="Economica"/>
                <a:ea typeface="Economica"/>
                <a:cs typeface="Economica"/>
                <a:sym typeface="Economica"/>
                <a:hlinkClick r:id="rId3"/>
              </a:rPr>
              <a:t>CCSS.ELA-Literacy.RH.6-8.10</a:t>
            </a:r>
          </a:p>
          <a:p>
            <a:pPr lvl="0" rtl="0">
              <a:lnSpc>
                <a:spcPct val="115000"/>
              </a:lnSpc>
              <a:spcBef>
                <a:spcPts val="400"/>
              </a:spcBef>
              <a:spcAft>
                <a:spcPts val="600"/>
              </a:spcAft>
              <a:buClr>
                <a:schemeClr val="dk1"/>
              </a:buClr>
              <a:buSzPct val="64705"/>
              <a:buFont typeface="Arial"/>
              <a:buNone/>
            </a:pPr>
            <a:r>
              <a:rPr lang="en" sz="1700" dirty="0">
                <a:solidFill>
                  <a:srgbClr val="262626"/>
                </a:solidFill>
                <a:latin typeface="Economica"/>
                <a:ea typeface="Economica"/>
                <a:cs typeface="Economica"/>
                <a:sym typeface="Economica"/>
              </a:rPr>
              <a:t>By the end of grade 8, read and comprehend history/social studies texts in the grades 6-8 text complexity band independently and proficiently.</a:t>
            </a:r>
          </a:p>
          <a:p>
            <a:pPr lvl="0" rtl="0">
              <a:lnSpc>
                <a:spcPct val="115000"/>
              </a:lnSpc>
              <a:spcBef>
                <a:spcPts val="400"/>
              </a:spcBef>
              <a:spcAft>
                <a:spcPts val="600"/>
              </a:spcAft>
              <a:buClr>
                <a:schemeClr val="dk1"/>
              </a:buClr>
              <a:buSzPct val="55000"/>
              <a:buFont typeface="Arial"/>
              <a:buNone/>
            </a:pPr>
            <a:r>
              <a:rPr lang="en" sz="2000" dirty="0">
                <a:solidFill>
                  <a:srgbClr val="83992A"/>
                </a:solidFill>
                <a:latin typeface="Economica"/>
                <a:ea typeface="Economica"/>
                <a:cs typeface="Economica"/>
                <a:sym typeface="Economica"/>
              </a:rPr>
              <a:t>•</a:t>
            </a:r>
            <a:r>
              <a:rPr lang="en" sz="1700" u="sng" dirty="0">
                <a:solidFill>
                  <a:schemeClr val="hlink"/>
                </a:solidFill>
                <a:latin typeface="Economica"/>
                <a:ea typeface="Economica"/>
                <a:cs typeface="Economica"/>
                <a:sym typeface="Economica"/>
                <a:hlinkClick r:id="rId4"/>
              </a:rPr>
              <a:t>CCSS.ELA-Literacy.RH.6-8.7</a:t>
            </a:r>
          </a:p>
          <a:p>
            <a:pPr lvl="0" rtl="0">
              <a:lnSpc>
                <a:spcPct val="115000"/>
              </a:lnSpc>
              <a:spcBef>
                <a:spcPts val="400"/>
              </a:spcBef>
              <a:spcAft>
                <a:spcPts val="600"/>
              </a:spcAft>
              <a:buClr>
                <a:schemeClr val="dk1"/>
              </a:buClr>
              <a:buSzPct val="64705"/>
              <a:buFont typeface="Arial"/>
              <a:buNone/>
            </a:pPr>
            <a:r>
              <a:rPr lang="en" sz="1700" dirty="0">
                <a:solidFill>
                  <a:srgbClr val="262626"/>
                </a:solidFill>
                <a:latin typeface="Economica"/>
                <a:ea typeface="Economica"/>
                <a:cs typeface="Economica"/>
                <a:sym typeface="Economica"/>
              </a:rPr>
              <a:t>Integrate visual information (e.g., in charts, graphs, photographs, videos, or maps) with other information in print and digital texts.</a:t>
            </a:r>
          </a:p>
          <a:p>
            <a:pPr lvl="0" rtl="0">
              <a:lnSpc>
                <a:spcPct val="115000"/>
              </a:lnSpc>
              <a:spcBef>
                <a:spcPts val="400"/>
              </a:spcBef>
              <a:spcAft>
                <a:spcPts val="600"/>
              </a:spcAft>
              <a:buClr>
                <a:schemeClr val="dk1"/>
              </a:buClr>
              <a:buSzPct val="64705"/>
              <a:buFont typeface="Arial"/>
              <a:buNone/>
            </a:pPr>
            <a:r>
              <a:rPr lang="en" sz="1700" dirty="0">
                <a:solidFill>
                  <a:srgbClr val="262626"/>
                </a:solidFill>
                <a:latin typeface="Economica"/>
                <a:ea typeface="Economica"/>
                <a:cs typeface="Economica"/>
                <a:sym typeface="Economica"/>
              </a:rPr>
              <a:t>NCSS.1.1.b. Guide learners are they predict how data and experiences may be interpreted by people from diverse cultural perspectives and frames of references.</a:t>
            </a:r>
          </a:p>
          <a:p>
            <a:pPr lvl="0" rtl="0">
              <a:lnSpc>
                <a:spcPct val="115000"/>
              </a:lnSpc>
              <a:spcBef>
                <a:spcPts val="400"/>
              </a:spcBef>
              <a:spcAft>
                <a:spcPts val="600"/>
              </a:spcAft>
              <a:buClr>
                <a:schemeClr val="dk1"/>
              </a:buClr>
              <a:buSzPct val="64705"/>
              <a:buFont typeface="Arial"/>
              <a:buNone/>
            </a:pPr>
            <a:r>
              <a:rPr lang="en" sz="1700" dirty="0">
                <a:solidFill>
                  <a:srgbClr val="262626"/>
                </a:solidFill>
                <a:latin typeface="Economica"/>
                <a:ea typeface="Economica"/>
                <a:cs typeface="Economica"/>
                <a:sym typeface="Economica"/>
              </a:rPr>
              <a:t>NCSS.1.1.d. Encourage learners to compare and analyze societal patterns for preserving and transmitting culture while adapting to environmental and social change.</a:t>
            </a:r>
          </a:p>
          <a:p>
            <a:pPr>
              <a:spcBef>
                <a:spcPts val="0"/>
              </a:spcBef>
              <a:buNone/>
            </a:pPr>
            <a:endParaRPr dirty="0">
              <a:latin typeface="Economica"/>
              <a:ea typeface="Economica"/>
              <a:cs typeface="Economica"/>
              <a:sym typeface="Economica"/>
            </a:endParaRPr>
          </a:p>
        </p:txBody>
      </p:sp>
      <p:sp>
        <p:nvSpPr>
          <p:cNvPr id="4" name="Shape 257"/>
          <p:cNvSpPr/>
          <p:nvPr/>
        </p:nvSpPr>
        <p:spPr>
          <a:xfrm>
            <a:off x="7306606" y="265827"/>
            <a:ext cx="1649135"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5"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06650" y="874099"/>
            <a:ext cx="7772400" cy="1961099"/>
          </a:xfrm>
          <a:prstGeom prst="rect">
            <a:avLst/>
          </a:prstGeom>
        </p:spPr>
        <p:txBody>
          <a:bodyPr lIns="91425" tIns="91425" rIns="91425" bIns="91425" anchor="b" anchorCtr="0">
            <a:noAutofit/>
          </a:bodyPr>
          <a:lstStyle/>
          <a:p>
            <a:pPr lvl="0" rtl="0">
              <a:spcBef>
                <a:spcPts val="0"/>
              </a:spcBef>
              <a:buNone/>
            </a:pPr>
            <a:r>
              <a:rPr lang="en" sz="6000" b="0">
                <a:latin typeface="Gruppo"/>
                <a:ea typeface="Gruppo"/>
                <a:cs typeface="Gruppo"/>
                <a:sym typeface="Gruppo"/>
              </a:rPr>
              <a:t>Room #1</a:t>
            </a:r>
          </a:p>
        </p:txBody>
      </p:sp>
      <p:pic>
        <p:nvPicPr>
          <p:cNvPr id="49" name="Shape 49"/>
          <p:cNvPicPr preferRelativeResize="0"/>
          <p:nvPr/>
        </p:nvPicPr>
        <p:blipFill>
          <a:blip r:embed="rId3">
            <a:alphaModFix/>
          </a:blip>
          <a:stretch>
            <a:fillRect/>
          </a:stretch>
        </p:blipFill>
        <p:spPr>
          <a:xfrm>
            <a:off x="0" y="0"/>
            <a:ext cx="9143999" cy="5170248"/>
          </a:xfrm>
          <a:prstGeom prst="rect">
            <a:avLst/>
          </a:prstGeom>
          <a:noFill/>
          <a:ln>
            <a:noFill/>
          </a:ln>
        </p:spPr>
      </p:pic>
      <p:sp>
        <p:nvSpPr>
          <p:cNvPr id="50" name="Shape 50"/>
          <p:cNvSpPr txBox="1"/>
          <p:nvPr/>
        </p:nvSpPr>
        <p:spPr>
          <a:xfrm>
            <a:off x="3222099" y="3272875"/>
            <a:ext cx="1706399" cy="296699"/>
          </a:xfrm>
          <a:prstGeom prst="rect">
            <a:avLst/>
          </a:prstGeom>
          <a:noFill/>
          <a:ln>
            <a:noFill/>
          </a:ln>
        </p:spPr>
        <p:txBody>
          <a:bodyPr lIns="91425" tIns="91425" rIns="91425" bIns="91425" anchor="t" anchorCtr="0">
            <a:noAutofit/>
          </a:bodyPr>
          <a:lstStyle/>
          <a:p>
            <a:pPr>
              <a:spcBef>
                <a:spcPts val="0"/>
              </a:spcBef>
              <a:buNone/>
            </a:pPr>
            <a:r>
              <a:rPr lang="en" sz="1000" u="sng" dirty="0">
                <a:solidFill>
                  <a:schemeClr val="bg1"/>
                </a:solidFill>
                <a:hlinkClick r:id="rId4"/>
              </a:rPr>
              <a:t>Image from Cleveland.com</a:t>
            </a:r>
          </a:p>
        </p:txBody>
      </p:sp>
      <p:sp>
        <p:nvSpPr>
          <p:cNvPr id="51" name="Shape 51"/>
          <p:cNvSpPr/>
          <p:nvPr/>
        </p:nvSpPr>
        <p:spPr>
          <a:xfrm>
            <a:off x="3145450" y="1862500"/>
            <a:ext cx="1859699" cy="1097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sz="1800">
              <a:latin typeface="Economica"/>
              <a:ea typeface="Economica"/>
              <a:cs typeface="Economica"/>
              <a:sym typeface="Economica"/>
            </a:endParaRPr>
          </a:p>
        </p:txBody>
      </p:sp>
      <p:sp>
        <p:nvSpPr>
          <p:cNvPr id="52" name="Shape 52"/>
          <p:cNvSpPr txBox="1"/>
          <p:nvPr/>
        </p:nvSpPr>
        <p:spPr>
          <a:xfrm>
            <a:off x="3056425" y="985100"/>
            <a:ext cx="2017799" cy="840600"/>
          </a:xfrm>
          <a:prstGeom prst="rect">
            <a:avLst/>
          </a:prstGeom>
          <a:noFill/>
          <a:ln>
            <a:noFill/>
          </a:ln>
        </p:spPr>
        <p:txBody>
          <a:bodyPr lIns="91425" tIns="91425" rIns="91425" bIns="91425" anchor="t" anchorCtr="0">
            <a:noAutofit/>
          </a:bodyPr>
          <a:lstStyle/>
          <a:p>
            <a:pPr algn="ctr">
              <a:spcBef>
                <a:spcPts val="0"/>
              </a:spcBef>
              <a:buNone/>
            </a:pPr>
            <a:r>
              <a:rPr lang="en" sz="2400" dirty="0">
                <a:solidFill>
                  <a:schemeClr val="tx1"/>
                </a:solidFill>
                <a:latin typeface="Economica"/>
                <a:ea typeface="Economica"/>
                <a:cs typeface="Economica"/>
                <a:sym typeface="Economica"/>
              </a:rPr>
              <a:t>Prominent Figures</a:t>
            </a:r>
          </a:p>
        </p:txBody>
      </p:sp>
      <p:sp>
        <p:nvSpPr>
          <p:cNvPr id="53" name="Shape 53"/>
          <p:cNvSpPr/>
          <p:nvPr/>
        </p:nvSpPr>
        <p:spPr>
          <a:xfrm>
            <a:off x="7017900" y="2159250"/>
            <a:ext cx="1859699" cy="1097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a:latin typeface="Economica"/>
              <a:ea typeface="Economica"/>
              <a:cs typeface="Economica"/>
              <a:sym typeface="Economica"/>
            </a:endParaRPr>
          </a:p>
        </p:txBody>
      </p:sp>
      <p:sp>
        <p:nvSpPr>
          <p:cNvPr id="54" name="Shape 54"/>
          <p:cNvSpPr txBox="1"/>
          <p:nvPr/>
        </p:nvSpPr>
        <p:spPr>
          <a:xfrm>
            <a:off x="3132625" y="2014900"/>
            <a:ext cx="1859699" cy="784500"/>
          </a:xfrm>
          <a:prstGeom prst="rect">
            <a:avLst/>
          </a:prstGeom>
          <a:noFill/>
          <a:ln>
            <a:noFill/>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5" action="ppaction://hlinksldjump"/>
              </a:rPr>
              <a:t>Harriet Tubman</a:t>
            </a:r>
            <a:endParaRPr lang="en" sz="1800" dirty="0">
              <a:solidFill>
                <a:schemeClr val="dk1"/>
              </a:solidFill>
              <a:latin typeface="Economica"/>
              <a:ea typeface="Economica"/>
              <a:cs typeface="Economica"/>
              <a:sym typeface="Economica"/>
            </a:endParaRPr>
          </a:p>
        </p:txBody>
      </p:sp>
      <p:sp>
        <p:nvSpPr>
          <p:cNvPr id="55" name="Shape 55"/>
          <p:cNvSpPr txBox="1"/>
          <p:nvPr/>
        </p:nvSpPr>
        <p:spPr>
          <a:xfrm>
            <a:off x="7017900" y="2339400"/>
            <a:ext cx="1859699" cy="737700"/>
          </a:xfrm>
          <a:prstGeom prst="rect">
            <a:avLst/>
          </a:prstGeom>
          <a:noFill/>
          <a:ln>
            <a:noFill/>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6" action="ppaction://hlinksldjump"/>
              </a:rPr>
              <a:t>Harriet Beecher Stowe</a:t>
            </a:r>
            <a:endParaRPr lang="en" sz="1800" dirty="0">
              <a:solidFill>
                <a:schemeClr val="dk1"/>
              </a:solidFill>
              <a:latin typeface="Economica"/>
              <a:ea typeface="Economica"/>
              <a:cs typeface="Economica"/>
              <a:sym typeface="Economica"/>
            </a:endParaRPr>
          </a:p>
          <a:p>
            <a:pPr lvl="0" algn="l" rtl="0">
              <a:spcBef>
                <a:spcPts val="0"/>
              </a:spcBef>
              <a:buNone/>
            </a:pPr>
            <a:endParaRPr sz="1800" dirty="0">
              <a:solidFill>
                <a:schemeClr val="dk1"/>
              </a:solidFill>
              <a:latin typeface="Economica"/>
              <a:ea typeface="Economica"/>
              <a:cs typeface="Economica"/>
              <a:sym typeface="Economica"/>
            </a:endParaRPr>
          </a:p>
        </p:txBody>
      </p:sp>
      <p:sp>
        <p:nvSpPr>
          <p:cNvPr id="56" name="Shape 56"/>
          <p:cNvSpPr/>
          <p:nvPr/>
        </p:nvSpPr>
        <p:spPr>
          <a:xfrm>
            <a:off x="167050" y="4186518"/>
            <a:ext cx="1984479" cy="812532"/>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7"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57" name="Shape 57"/>
          <p:cNvSpPr/>
          <p:nvPr/>
        </p:nvSpPr>
        <p:spPr>
          <a:xfrm>
            <a:off x="7017900" y="985100"/>
            <a:ext cx="1859699" cy="1097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8" action="ppaction://hlinksldjump"/>
              </a:rPr>
              <a:t>John Rankin</a:t>
            </a:r>
            <a:endParaRPr lang="en" sz="1800" dirty="0">
              <a:solidFill>
                <a:schemeClr val="dk1"/>
              </a:solidFill>
              <a:latin typeface="Economica"/>
              <a:ea typeface="Economica"/>
              <a:cs typeface="Economica"/>
              <a:sym typeface="Economica"/>
            </a:endParaRPr>
          </a:p>
          <a:p>
            <a:pPr lvl="0" algn="l" rtl="0">
              <a:spcBef>
                <a:spcPts val="0"/>
              </a:spcBef>
              <a:buClr>
                <a:schemeClr val="dk1"/>
              </a:buClr>
              <a:buFont typeface="Arial"/>
              <a:buNone/>
            </a:pPr>
            <a:endParaRPr sz="1800" dirty="0">
              <a:latin typeface="Economica"/>
              <a:ea typeface="Economica"/>
              <a:cs typeface="Economica"/>
              <a:sym typeface="Economica"/>
            </a:endParaRPr>
          </a:p>
        </p:txBody>
      </p:sp>
      <p:sp>
        <p:nvSpPr>
          <p:cNvPr id="58" name="Shape 58"/>
          <p:cNvSpPr/>
          <p:nvPr/>
        </p:nvSpPr>
        <p:spPr>
          <a:xfrm rot="-5400000">
            <a:off x="538525" y="1725500"/>
            <a:ext cx="1859699" cy="1531750"/>
          </a:xfrm>
          <a:prstGeom prst="flowChartManualOperation">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 name="Shape 59"/>
          <p:cNvSpPr txBox="1"/>
          <p:nvPr/>
        </p:nvSpPr>
        <p:spPr>
          <a:xfrm>
            <a:off x="702500" y="1765600"/>
            <a:ext cx="1607399" cy="1291799"/>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endParaRPr sz="1800" dirty="0">
              <a:solidFill>
                <a:schemeClr val="dk1"/>
              </a:solidFill>
              <a:latin typeface="Economica"/>
              <a:ea typeface="Economica"/>
              <a:cs typeface="Economica"/>
              <a:sym typeface="Economica"/>
            </a:endParaRPr>
          </a:p>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9" action="ppaction://hlinksldjump"/>
              </a:rPr>
              <a:t>Levi Coffin</a:t>
            </a:r>
            <a:endParaRPr lang="en" sz="1800" dirty="0">
              <a:solidFill>
                <a:schemeClr val="dk1"/>
              </a:solidFill>
              <a:latin typeface="Economica"/>
              <a:ea typeface="Economica"/>
              <a:cs typeface="Economica"/>
              <a:sym typeface="Economica"/>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06650" y="874099"/>
            <a:ext cx="7772400" cy="1961099"/>
          </a:xfrm>
          <a:prstGeom prst="rect">
            <a:avLst/>
          </a:prstGeom>
        </p:spPr>
        <p:txBody>
          <a:bodyPr lIns="91425" tIns="91425" rIns="91425" bIns="91425" anchor="b" anchorCtr="0">
            <a:noAutofit/>
          </a:bodyPr>
          <a:lstStyle/>
          <a:p>
            <a:pPr lvl="0" rtl="0">
              <a:spcBef>
                <a:spcPts val="0"/>
              </a:spcBef>
              <a:buNone/>
            </a:pPr>
            <a:r>
              <a:rPr lang="en" sz="6000" b="0">
                <a:latin typeface="Gruppo"/>
                <a:ea typeface="Gruppo"/>
                <a:cs typeface="Gruppo"/>
                <a:sym typeface="Gruppo"/>
              </a:rPr>
              <a:t>Room #2</a:t>
            </a:r>
          </a:p>
        </p:txBody>
      </p:sp>
      <p:pic>
        <p:nvPicPr>
          <p:cNvPr id="65" name="Shape 65"/>
          <p:cNvPicPr preferRelativeResize="0"/>
          <p:nvPr/>
        </p:nvPicPr>
        <p:blipFill>
          <a:blip r:embed="rId3">
            <a:alphaModFix/>
          </a:blip>
          <a:stretch>
            <a:fillRect/>
          </a:stretch>
        </p:blipFill>
        <p:spPr>
          <a:xfrm>
            <a:off x="0" y="8965"/>
            <a:ext cx="9144000" cy="5143499"/>
          </a:xfrm>
          <a:prstGeom prst="rect">
            <a:avLst/>
          </a:prstGeom>
          <a:noFill/>
          <a:ln>
            <a:noFill/>
          </a:ln>
        </p:spPr>
      </p:pic>
      <p:sp>
        <p:nvSpPr>
          <p:cNvPr id="66" name="Shape 66"/>
          <p:cNvSpPr txBox="1"/>
          <p:nvPr/>
        </p:nvSpPr>
        <p:spPr>
          <a:xfrm>
            <a:off x="7686370" y="3796841"/>
            <a:ext cx="1394878" cy="296699"/>
          </a:xfrm>
          <a:prstGeom prst="rect">
            <a:avLst/>
          </a:prstGeom>
          <a:noFill/>
          <a:ln>
            <a:noFill/>
          </a:ln>
        </p:spPr>
        <p:txBody>
          <a:bodyPr lIns="91425" tIns="91425" rIns="91425" bIns="91425" anchor="t" anchorCtr="0">
            <a:noAutofit/>
          </a:bodyPr>
          <a:lstStyle/>
          <a:p>
            <a:pPr lvl="0" rtl="0">
              <a:spcBef>
                <a:spcPts val="0"/>
              </a:spcBef>
              <a:buNone/>
            </a:pPr>
            <a:r>
              <a:rPr lang="en" sz="1000" u="sng" dirty="0">
                <a:solidFill>
                  <a:schemeClr val="bg1"/>
                </a:solidFill>
                <a:hlinkClick r:id="rId4"/>
              </a:rPr>
              <a:t>Image from Asergeev</a:t>
            </a:r>
          </a:p>
        </p:txBody>
      </p:sp>
      <p:sp>
        <p:nvSpPr>
          <p:cNvPr id="67" name="Shape 67"/>
          <p:cNvSpPr txBox="1"/>
          <p:nvPr/>
        </p:nvSpPr>
        <p:spPr>
          <a:xfrm>
            <a:off x="2643225" y="422399"/>
            <a:ext cx="3757500" cy="1196299"/>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chemeClr val="accent1">
                    <a:lumMod val="40000"/>
                    <a:lumOff val="60000"/>
                  </a:schemeClr>
                </a:solidFill>
                <a:latin typeface="Economica"/>
                <a:ea typeface="Economica"/>
                <a:cs typeface="Economica"/>
                <a:sym typeface="Economica"/>
              </a:rPr>
              <a:t>Stops Along the Way</a:t>
            </a:r>
          </a:p>
        </p:txBody>
      </p:sp>
      <p:sp>
        <p:nvSpPr>
          <p:cNvPr id="68" name="Shape 68"/>
          <p:cNvSpPr/>
          <p:nvPr/>
        </p:nvSpPr>
        <p:spPr>
          <a:xfrm>
            <a:off x="2535850" y="1657700"/>
            <a:ext cx="1147499" cy="1508700"/>
          </a:xfrm>
          <a:prstGeom prst="rect">
            <a:avLst/>
          </a:prstGeom>
          <a:solidFill>
            <a:srgbClr val="F9CB9C"/>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endParaRPr sz="1800">
              <a:solidFill>
                <a:schemeClr val="dk1"/>
              </a:solidFill>
              <a:latin typeface="Economica"/>
              <a:ea typeface="Economica"/>
              <a:cs typeface="Economica"/>
              <a:sym typeface="Economica"/>
            </a:endParaRPr>
          </a:p>
        </p:txBody>
      </p:sp>
      <p:sp>
        <p:nvSpPr>
          <p:cNvPr id="69" name="Shape 69"/>
          <p:cNvSpPr/>
          <p:nvPr/>
        </p:nvSpPr>
        <p:spPr>
          <a:xfrm>
            <a:off x="5329250" y="1657700"/>
            <a:ext cx="1147499" cy="1508700"/>
          </a:xfrm>
          <a:prstGeom prst="rect">
            <a:avLst/>
          </a:prstGeom>
          <a:solidFill>
            <a:srgbClr val="F9CB9C"/>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a:latin typeface="Economica"/>
              <a:ea typeface="Economica"/>
              <a:cs typeface="Economica"/>
              <a:sym typeface="Economica"/>
            </a:endParaRPr>
          </a:p>
        </p:txBody>
      </p:sp>
      <p:sp>
        <p:nvSpPr>
          <p:cNvPr id="70" name="Shape 70"/>
          <p:cNvSpPr txBox="1"/>
          <p:nvPr/>
        </p:nvSpPr>
        <p:spPr>
          <a:xfrm>
            <a:off x="2548750" y="2070398"/>
            <a:ext cx="1147499" cy="924251"/>
          </a:xfrm>
          <a:prstGeom prst="rect">
            <a:avLst/>
          </a:prstGeom>
          <a:noFill/>
          <a:ln>
            <a:noFill/>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5" action="ppaction://hlinksldjump"/>
              </a:rPr>
              <a:t>Ohio</a:t>
            </a:r>
            <a:endParaRPr lang="en" sz="1800" dirty="0">
              <a:solidFill>
                <a:schemeClr val="dk1"/>
              </a:solidFill>
              <a:latin typeface="Economica"/>
              <a:ea typeface="Economica"/>
              <a:cs typeface="Economica"/>
              <a:sym typeface="Economica"/>
            </a:endParaRPr>
          </a:p>
          <a:p>
            <a:pPr lvl="0" algn="l" rtl="0">
              <a:spcBef>
                <a:spcPts val="0"/>
              </a:spcBef>
              <a:buNone/>
            </a:pPr>
            <a:endParaRPr dirty="0"/>
          </a:p>
        </p:txBody>
      </p:sp>
      <p:sp>
        <p:nvSpPr>
          <p:cNvPr id="71" name="Shape 71"/>
          <p:cNvSpPr txBox="1"/>
          <p:nvPr/>
        </p:nvSpPr>
        <p:spPr>
          <a:xfrm>
            <a:off x="5329250" y="1810100"/>
            <a:ext cx="1147499" cy="1216499"/>
          </a:xfrm>
          <a:prstGeom prst="rect">
            <a:avLst/>
          </a:prstGeom>
          <a:noFill/>
          <a:ln>
            <a:noFill/>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6" action="ppaction://hlinksldjump"/>
              </a:rPr>
              <a:t>Jordan House</a:t>
            </a:r>
            <a:endParaRPr lang="en" sz="1800" dirty="0">
              <a:solidFill>
                <a:schemeClr val="dk1"/>
              </a:solidFill>
              <a:latin typeface="Economica"/>
              <a:ea typeface="Economica"/>
              <a:cs typeface="Economica"/>
              <a:sym typeface="Economica"/>
            </a:endParaRPr>
          </a:p>
        </p:txBody>
      </p:sp>
      <p:sp>
        <p:nvSpPr>
          <p:cNvPr id="72" name="Shape 72"/>
          <p:cNvSpPr/>
          <p:nvPr/>
        </p:nvSpPr>
        <p:spPr>
          <a:xfrm>
            <a:off x="243251" y="4185150"/>
            <a:ext cx="1944138"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7"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73" name="Shape 73"/>
          <p:cNvSpPr/>
          <p:nvPr/>
        </p:nvSpPr>
        <p:spPr>
          <a:xfrm rot="5400000">
            <a:off x="-69169" y="1865219"/>
            <a:ext cx="2134499" cy="1410899"/>
          </a:xfrm>
          <a:prstGeom prst="trapezoid">
            <a:avLst>
              <a:gd name="adj" fmla="val 25000"/>
            </a:avLst>
          </a:prstGeom>
          <a:solidFill>
            <a:srgbClr val="F9CB9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endParaRPr/>
          </a:p>
        </p:txBody>
      </p:sp>
      <p:sp>
        <p:nvSpPr>
          <p:cNvPr id="74" name="Shape 74"/>
          <p:cNvSpPr/>
          <p:nvPr/>
        </p:nvSpPr>
        <p:spPr>
          <a:xfrm rot="-5400000">
            <a:off x="7040130" y="1866294"/>
            <a:ext cx="2134499" cy="1410899"/>
          </a:xfrm>
          <a:prstGeom prst="trapezoid">
            <a:avLst>
              <a:gd name="adj" fmla="val 25000"/>
            </a:avLst>
          </a:prstGeom>
          <a:solidFill>
            <a:srgbClr val="F9CB9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5" name="Shape 75"/>
          <p:cNvSpPr txBox="1"/>
          <p:nvPr/>
        </p:nvSpPr>
        <p:spPr>
          <a:xfrm>
            <a:off x="323205" y="2102949"/>
            <a:ext cx="1370424" cy="1005865"/>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r>
              <a:rPr lang="en" sz="1600" dirty="0">
                <a:solidFill>
                  <a:schemeClr val="dk1"/>
                </a:solidFill>
                <a:latin typeface="Economica"/>
                <a:ea typeface="Economica"/>
                <a:cs typeface="Economica"/>
                <a:sym typeface="Economica"/>
                <a:hlinkClick r:id="rId8" action="ppaction://hlinksldjump"/>
              </a:rPr>
              <a:t>Underground Railroad Routes</a:t>
            </a:r>
            <a:endParaRPr lang="en" sz="1600" dirty="0">
              <a:solidFill>
                <a:schemeClr val="dk1"/>
              </a:solidFill>
              <a:latin typeface="Economica"/>
              <a:ea typeface="Economica"/>
              <a:cs typeface="Economica"/>
              <a:sym typeface="Economica"/>
            </a:endParaRPr>
          </a:p>
          <a:p>
            <a:pPr lvl="0" algn="l" rtl="0">
              <a:spcBef>
                <a:spcPts val="0"/>
              </a:spcBef>
              <a:buClr>
                <a:schemeClr val="dk1"/>
              </a:buClr>
              <a:buFont typeface="Arial"/>
              <a:buNone/>
            </a:pPr>
            <a:endParaRPr dirty="0"/>
          </a:p>
        </p:txBody>
      </p:sp>
      <p:sp>
        <p:nvSpPr>
          <p:cNvPr id="76" name="Shape 76"/>
          <p:cNvSpPr txBox="1"/>
          <p:nvPr/>
        </p:nvSpPr>
        <p:spPr>
          <a:xfrm>
            <a:off x="7491775" y="2070397"/>
            <a:ext cx="1231200" cy="956201"/>
          </a:xfrm>
          <a:prstGeom prst="rect">
            <a:avLst/>
          </a:prstGeom>
          <a:noFill/>
          <a:ln>
            <a:noFill/>
          </a:ln>
        </p:spPr>
        <p:txBody>
          <a:bodyPr lIns="91425" tIns="91425" rIns="91425" bIns="91425" anchor="t" anchorCtr="0">
            <a:noAutofit/>
          </a:bodyPr>
          <a:lstStyle/>
          <a:p>
            <a:pPr lvl="0" algn="ctr" rtl="0">
              <a:spcBef>
                <a:spcPts val="0"/>
              </a:spcBef>
              <a:buNone/>
            </a:pPr>
            <a:endParaRPr lang="en" sz="1600" dirty="0" smtClean="0">
              <a:solidFill>
                <a:schemeClr val="dk1"/>
              </a:solidFill>
              <a:latin typeface="Economica"/>
              <a:ea typeface="Economica"/>
              <a:cs typeface="Economica"/>
              <a:sym typeface="Economica"/>
            </a:endParaRPr>
          </a:p>
          <a:p>
            <a:pPr lvl="0" algn="ctr" rtl="0">
              <a:spcBef>
                <a:spcPts val="0"/>
              </a:spcBef>
              <a:buNone/>
            </a:pPr>
            <a:r>
              <a:rPr lang="en" sz="1600" dirty="0" smtClean="0">
                <a:solidFill>
                  <a:schemeClr val="dk1"/>
                </a:solidFill>
                <a:latin typeface="Economica"/>
                <a:ea typeface="Economica"/>
                <a:cs typeface="Economica"/>
                <a:sym typeface="Economica"/>
                <a:hlinkClick r:id="rId9" action="ppaction://hlinksldjump"/>
              </a:rPr>
              <a:t>Levi </a:t>
            </a:r>
            <a:r>
              <a:rPr lang="en" sz="1600" dirty="0">
                <a:solidFill>
                  <a:schemeClr val="dk1"/>
                </a:solidFill>
                <a:latin typeface="Economica"/>
                <a:ea typeface="Economica"/>
                <a:cs typeface="Economica"/>
                <a:sym typeface="Economica"/>
                <a:hlinkClick r:id="rId9" action="ppaction://hlinksldjump"/>
              </a:rPr>
              <a:t>Coffin House</a:t>
            </a:r>
            <a:endParaRPr lang="en" sz="1600" dirty="0">
              <a:solidFill>
                <a:schemeClr val="dk1"/>
              </a:solidFill>
              <a:latin typeface="Economica"/>
              <a:ea typeface="Economica"/>
              <a:cs typeface="Economica"/>
              <a:sym typeface="Economica"/>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06650" y="874099"/>
            <a:ext cx="7772400" cy="1961099"/>
          </a:xfrm>
          <a:prstGeom prst="rect">
            <a:avLst/>
          </a:prstGeom>
        </p:spPr>
        <p:txBody>
          <a:bodyPr lIns="91425" tIns="91425" rIns="91425" bIns="91425" anchor="b" anchorCtr="0">
            <a:noAutofit/>
          </a:bodyPr>
          <a:lstStyle/>
          <a:p>
            <a:pPr lvl="0" rtl="0">
              <a:spcBef>
                <a:spcPts val="0"/>
              </a:spcBef>
              <a:buNone/>
            </a:pPr>
            <a:r>
              <a:rPr lang="en" sz="6000" b="0">
                <a:latin typeface="Gruppo"/>
                <a:ea typeface="Gruppo"/>
                <a:cs typeface="Gruppo"/>
                <a:sym typeface="Gruppo"/>
              </a:rPr>
              <a:t>Room #3</a:t>
            </a:r>
          </a:p>
        </p:txBody>
      </p:sp>
      <p:pic>
        <p:nvPicPr>
          <p:cNvPr id="82" name="Shape 82"/>
          <p:cNvPicPr preferRelativeResize="0"/>
          <p:nvPr/>
        </p:nvPicPr>
        <p:blipFill>
          <a:blip r:embed="rId3">
            <a:alphaModFix/>
          </a:blip>
          <a:stretch>
            <a:fillRect/>
          </a:stretch>
        </p:blipFill>
        <p:spPr>
          <a:xfrm>
            <a:off x="0" y="8965"/>
            <a:ext cx="9144000" cy="5143499"/>
          </a:xfrm>
          <a:prstGeom prst="rect">
            <a:avLst/>
          </a:prstGeom>
          <a:noFill/>
          <a:ln>
            <a:noFill/>
          </a:ln>
        </p:spPr>
      </p:pic>
      <p:sp>
        <p:nvSpPr>
          <p:cNvPr id="83" name="Shape 83"/>
          <p:cNvSpPr txBox="1"/>
          <p:nvPr/>
        </p:nvSpPr>
        <p:spPr>
          <a:xfrm>
            <a:off x="4097200" y="4628375"/>
            <a:ext cx="2334899" cy="449150"/>
          </a:xfrm>
          <a:prstGeom prst="rect">
            <a:avLst/>
          </a:prstGeom>
          <a:noFill/>
          <a:ln>
            <a:noFill/>
          </a:ln>
        </p:spPr>
        <p:txBody>
          <a:bodyPr lIns="91425" tIns="91425" rIns="91425" bIns="91425" anchor="t" anchorCtr="0">
            <a:noAutofit/>
          </a:bodyPr>
          <a:lstStyle/>
          <a:p>
            <a:pPr lvl="0" rtl="0">
              <a:spcBef>
                <a:spcPts val="0"/>
              </a:spcBef>
              <a:buNone/>
            </a:pPr>
            <a:r>
              <a:rPr lang="en" sz="1200" u="sng" dirty="0">
                <a:hlinkClick r:id="rId4"/>
              </a:rPr>
              <a:t>Image from Jasonstraveldotcom</a:t>
            </a:r>
          </a:p>
        </p:txBody>
      </p:sp>
      <p:sp>
        <p:nvSpPr>
          <p:cNvPr id="84" name="Shape 84"/>
          <p:cNvSpPr txBox="1"/>
          <p:nvPr/>
        </p:nvSpPr>
        <p:spPr>
          <a:xfrm>
            <a:off x="2495787" y="185676"/>
            <a:ext cx="4152425" cy="1056150"/>
          </a:xfrm>
          <a:prstGeom prst="rect">
            <a:avLst/>
          </a:prstGeom>
          <a:noFill/>
          <a:ln>
            <a:noFill/>
          </a:ln>
        </p:spPr>
        <p:txBody>
          <a:bodyPr lIns="91425" tIns="91425" rIns="91425" bIns="91425" anchor="t" anchorCtr="0">
            <a:noAutofit/>
          </a:bodyPr>
          <a:lstStyle/>
          <a:p>
            <a:pPr lvl="0" algn="ctr" rtl="0">
              <a:spcBef>
                <a:spcPts val="0"/>
              </a:spcBef>
              <a:buNone/>
            </a:pPr>
            <a:r>
              <a:rPr lang="en" sz="2800" dirty="0">
                <a:solidFill>
                  <a:schemeClr val="accent1">
                    <a:lumMod val="40000"/>
                    <a:lumOff val="60000"/>
                  </a:schemeClr>
                </a:solidFill>
                <a:latin typeface="Economica"/>
                <a:ea typeface="Economica"/>
                <a:cs typeface="Economica"/>
                <a:sym typeface="Economica"/>
              </a:rPr>
              <a:t>Culture of the Underground Railroad</a:t>
            </a:r>
          </a:p>
        </p:txBody>
      </p:sp>
      <p:sp>
        <p:nvSpPr>
          <p:cNvPr id="85" name="Shape 85"/>
          <p:cNvSpPr/>
          <p:nvPr/>
        </p:nvSpPr>
        <p:spPr>
          <a:xfrm>
            <a:off x="2186000" y="1473800"/>
            <a:ext cx="1928699" cy="1553100"/>
          </a:xfrm>
          <a:prstGeom prst="rect">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6" name="Shape 86"/>
          <p:cNvSpPr txBox="1"/>
          <p:nvPr/>
        </p:nvSpPr>
        <p:spPr>
          <a:xfrm>
            <a:off x="2218225" y="1862500"/>
            <a:ext cx="1859699" cy="795300"/>
          </a:xfrm>
          <a:prstGeom prst="rect">
            <a:avLst/>
          </a:prstGeom>
          <a:noFill/>
          <a:ln>
            <a:noFill/>
          </a:ln>
        </p:spPr>
        <p:txBody>
          <a:bodyPr lIns="91425" tIns="91425" rIns="91425" bIns="91425" anchor="ctr" anchorCtr="0">
            <a:noAutofit/>
          </a:bodyPr>
          <a:lstStyle/>
          <a:p>
            <a:pPr lvl="0" algn="ctr" rtl="0">
              <a:spcBef>
                <a:spcPts val="0"/>
              </a:spcBef>
              <a:buNone/>
            </a:pPr>
            <a:r>
              <a:rPr lang="en" sz="1800" dirty="0">
                <a:solidFill>
                  <a:schemeClr val="dk1"/>
                </a:solidFill>
                <a:latin typeface="Economica"/>
                <a:ea typeface="Economica"/>
                <a:cs typeface="Economica"/>
                <a:sym typeface="Economica"/>
                <a:hlinkClick r:id="rId5" action="ppaction://hlinksldjump"/>
              </a:rPr>
              <a:t>Here We Are, Here We Are</a:t>
            </a:r>
            <a:endParaRPr lang="en" sz="1800" dirty="0">
              <a:solidFill>
                <a:schemeClr val="dk1"/>
              </a:solidFill>
              <a:latin typeface="Economica"/>
              <a:ea typeface="Economica"/>
              <a:cs typeface="Economica"/>
              <a:sym typeface="Economica"/>
            </a:endParaRPr>
          </a:p>
          <a:p>
            <a:pPr lvl="0" algn="l" rtl="0">
              <a:spcBef>
                <a:spcPts val="0"/>
              </a:spcBef>
              <a:buNone/>
            </a:pPr>
            <a:endParaRPr sz="1800" dirty="0">
              <a:solidFill>
                <a:schemeClr val="dk1"/>
              </a:solidFill>
              <a:latin typeface="Economica"/>
              <a:ea typeface="Economica"/>
              <a:cs typeface="Economica"/>
              <a:sym typeface="Economica"/>
            </a:endParaRPr>
          </a:p>
        </p:txBody>
      </p:sp>
      <p:sp>
        <p:nvSpPr>
          <p:cNvPr id="87" name="Shape 87"/>
          <p:cNvSpPr/>
          <p:nvPr/>
        </p:nvSpPr>
        <p:spPr>
          <a:xfrm>
            <a:off x="167050" y="4261350"/>
            <a:ext cx="1625891"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chemeClr val="dk1"/>
                </a:solidFill>
                <a:latin typeface="Economica"/>
                <a:ea typeface="Economica"/>
                <a:cs typeface="Economica"/>
                <a:sym typeface="Economica"/>
              </a:rPr>
              <a:t> </a:t>
            </a: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6"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88" name="Shape 88"/>
          <p:cNvSpPr/>
          <p:nvPr/>
        </p:nvSpPr>
        <p:spPr>
          <a:xfrm>
            <a:off x="5325100" y="1448300"/>
            <a:ext cx="1571400" cy="593699"/>
          </a:xfrm>
          <a:prstGeom prst="rect">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p>
        </p:txBody>
      </p:sp>
      <p:sp>
        <p:nvSpPr>
          <p:cNvPr id="89" name="Shape 89"/>
          <p:cNvSpPr txBox="1"/>
          <p:nvPr/>
        </p:nvSpPr>
        <p:spPr>
          <a:xfrm>
            <a:off x="5264650" y="1448299"/>
            <a:ext cx="1692300" cy="612523"/>
          </a:xfrm>
          <a:prstGeom prst="rect">
            <a:avLst/>
          </a:prstGeom>
          <a:noFill/>
          <a:ln>
            <a:noFill/>
          </a:ln>
        </p:spPr>
        <p:txBody>
          <a:bodyPr lIns="91425" tIns="91425" rIns="91425" bIns="91425" anchor="t" anchorCtr="0">
            <a:noAutofit/>
          </a:bodyPr>
          <a:lstStyle/>
          <a:p>
            <a:pPr lvl="0" algn="ctr" rtl="0">
              <a:spcBef>
                <a:spcPts val="0"/>
              </a:spcBef>
              <a:buClr>
                <a:schemeClr val="dk1"/>
              </a:buClr>
              <a:buSzPct val="78571"/>
              <a:buFont typeface="Arial"/>
              <a:buNone/>
            </a:pPr>
            <a:r>
              <a:rPr lang="en" dirty="0">
                <a:solidFill>
                  <a:schemeClr val="dk1"/>
                </a:solidFill>
                <a:latin typeface="Economica"/>
                <a:ea typeface="Economica"/>
                <a:cs typeface="Economica"/>
                <a:sym typeface="Economica"/>
                <a:hlinkClick r:id="rId7" action="ppaction://hlinksldjump"/>
              </a:rPr>
              <a:t>Underground </a:t>
            </a:r>
          </a:p>
          <a:p>
            <a:pPr lvl="0" algn="ctr" rtl="0">
              <a:spcBef>
                <a:spcPts val="0"/>
              </a:spcBef>
              <a:buClr>
                <a:schemeClr val="dk1"/>
              </a:buClr>
              <a:buSzPct val="78571"/>
              <a:buFont typeface="Arial"/>
              <a:buNone/>
            </a:pPr>
            <a:r>
              <a:rPr lang="en" dirty="0">
                <a:solidFill>
                  <a:schemeClr val="dk1"/>
                </a:solidFill>
                <a:latin typeface="Economica"/>
                <a:ea typeface="Economica"/>
                <a:cs typeface="Economica"/>
                <a:sym typeface="Economica"/>
                <a:hlinkClick r:id="rId7" action="ppaction://hlinksldjump"/>
              </a:rPr>
              <a:t>Terminology</a:t>
            </a:r>
            <a:endParaRPr lang="en" dirty="0">
              <a:solidFill>
                <a:schemeClr val="dk1"/>
              </a:solidFill>
              <a:latin typeface="Economica"/>
              <a:ea typeface="Economica"/>
              <a:cs typeface="Economica"/>
              <a:sym typeface="Economica"/>
            </a:endParaRPr>
          </a:p>
        </p:txBody>
      </p:sp>
      <p:sp>
        <p:nvSpPr>
          <p:cNvPr id="90" name="Shape 90"/>
          <p:cNvSpPr/>
          <p:nvPr/>
        </p:nvSpPr>
        <p:spPr>
          <a:xfrm>
            <a:off x="1901350" y="3582875"/>
            <a:ext cx="2048399" cy="1045500"/>
          </a:xfrm>
          <a:prstGeom prst="trapezoid">
            <a:avLst>
              <a:gd name="adj" fmla="val 25000"/>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1" name="Shape 91"/>
          <p:cNvSpPr txBox="1"/>
          <p:nvPr/>
        </p:nvSpPr>
        <p:spPr>
          <a:xfrm>
            <a:off x="1995699" y="3626601"/>
            <a:ext cx="1859699" cy="1001774"/>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8" action="ppaction://hlinksldjump"/>
              </a:rPr>
              <a:t>The Fugitive Slave Act</a:t>
            </a:r>
          </a:p>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8" action="ppaction://hlinksldjump"/>
              </a:rPr>
              <a:t>of 1850</a:t>
            </a:r>
            <a:endParaRPr lang="en" sz="1800" dirty="0">
              <a:solidFill>
                <a:schemeClr val="dk1"/>
              </a:solidFill>
              <a:latin typeface="Economica"/>
              <a:ea typeface="Economica"/>
              <a:cs typeface="Economica"/>
              <a:sym typeface="Economica"/>
            </a:endParaRPr>
          </a:p>
          <a:p>
            <a:pPr>
              <a:spcBef>
                <a:spcPts val="0"/>
              </a:spcBef>
              <a:buNone/>
            </a:pPr>
            <a:endParaRPr dirty="0"/>
          </a:p>
        </p:txBody>
      </p:sp>
      <p:sp>
        <p:nvSpPr>
          <p:cNvPr id="92" name="Shape 92"/>
          <p:cNvSpPr/>
          <p:nvPr/>
        </p:nvSpPr>
        <p:spPr>
          <a:xfrm>
            <a:off x="6571050" y="3582875"/>
            <a:ext cx="1928699" cy="978000"/>
          </a:xfrm>
          <a:prstGeom prst="parallelogram">
            <a:avLst>
              <a:gd name="adj" fmla="val 25000"/>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3" name="Shape 93"/>
          <p:cNvSpPr txBox="1"/>
          <p:nvPr/>
        </p:nvSpPr>
        <p:spPr>
          <a:xfrm>
            <a:off x="6826499" y="3564051"/>
            <a:ext cx="1417800" cy="920400"/>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9" action="ppaction://hlinksldjump"/>
              </a:rPr>
              <a:t>The Drinking</a:t>
            </a:r>
          </a:p>
          <a:p>
            <a:pPr lvl="0" algn="ctr" rtl="0">
              <a:spcBef>
                <a:spcPts val="0"/>
              </a:spcBef>
              <a:buClr>
                <a:schemeClr val="dk1"/>
              </a:buClr>
              <a:buSzPct val="61111"/>
              <a:buFont typeface="Arial"/>
              <a:buNone/>
            </a:pPr>
            <a:r>
              <a:rPr lang="en" sz="1800" dirty="0">
                <a:solidFill>
                  <a:schemeClr val="dk1"/>
                </a:solidFill>
                <a:latin typeface="Economica"/>
                <a:ea typeface="Economica"/>
                <a:cs typeface="Economica"/>
                <a:sym typeface="Economica"/>
                <a:hlinkClick r:id="rId9" action="ppaction://hlinksldjump"/>
              </a:rPr>
              <a:t>Gourd</a:t>
            </a:r>
            <a:endParaRPr lang="en" sz="1800" dirty="0">
              <a:solidFill>
                <a:schemeClr val="dk1"/>
              </a:solidFill>
              <a:latin typeface="Economica"/>
              <a:ea typeface="Economica"/>
              <a:cs typeface="Economica"/>
              <a:sym typeface="Economica"/>
            </a:endParaRPr>
          </a:p>
          <a:p>
            <a:pPr lvl="0">
              <a:spcBef>
                <a:spcPts val="0"/>
              </a:spcBef>
              <a:buClr>
                <a:schemeClr val="dk1"/>
              </a:buClr>
              <a:buFont typeface="Arial"/>
              <a:buNone/>
            </a:pPr>
            <a:endParaRPr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06650" y="874099"/>
            <a:ext cx="7772400" cy="1961099"/>
          </a:xfrm>
          <a:prstGeom prst="rect">
            <a:avLst/>
          </a:prstGeom>
        </p:spPr>
        <p:txBody>
          <a:bodyPr lIns="91425" tIns="91425" rIns="91425" bIns="91425" anchor="b" anchorCtr="0">
            <a:noAutofit/>
          </a:bodyPr>
          <a:lstStyle/>
          <a:p>
            <a:pPr lvl="0" rtl="0">
              <a:spcBef>
                <a:spcPts val="0"/>
              </a:spcBef>
              <a:buNone/>
            </a:pPr>
            <a:r>
              <a:rPr lang="en" sz="6000" b="0">
                <a:latin typeface="Gruppo"/>
                <a:ea typeface="Gruppo"/>
                <a:cs typeface="Gruppo"/>
                <a:sym typeface="Gruppo"/>
              </a:rPr>
              <a:t>Room #4</a:t>
            </a:r>
          </a:p>
        </p:txBody>
      </p:sp>
      <p:pic>
        <p:nvPicPr>
          <p:cNvPr id="99" name="Shape 9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Shape 100"/>
          <p:cNvSpPr/>
          <p:nvPr/>
        </p:nvSpPr>
        <p:spPr>
          <a:xfrm>
            <a:off x="6005175" y="1026850"/>
            <a:ext cx="1439700" cy="2579699"/>
          </a:xfrm>
          <a:prstGeom prst="rect">
            <a:avLst/>
          </a:prstGeom>
          <a:solidFill>
            <a:srgbClr val="FFE599"/>
          </a:solidFill>
          <a:ln w="19050" cap="flat">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101"/>
          <p:cNvSpPr txBox="1"/>
          <p:nvPr/>
        </p:nvSpPr>
        <p:spPr>
          <a:xfrm>
            <a:off x="1027250" y="77248"/>
            <a:ext cx="3465600" cy="1073748"/>
          </a:xfrm>
          <a:prstGeom prst="rect">
            <a:avLst/>
          </a:prstGeom>
          <a:noFill/>
          <a:ln>
            <a:noFill/>
          </a:ln>
        </p:spPr>
        <p:txBody>
          <a:bodyPr lIns="91425" tIns="91425" rIns="91425" bIns="91425" anchor="t" anchorCtr="0">
            <a:noAutofit/>
          </a:bodyPr>
          <a:lstStyle/>
          <a:p>
            <a:pPr lvl="0" algn="ctr" rtl="0">
              <a:spcBef>
                <a:spcPts val="0"/>
              </a:spcBef>
              <a:buNone/>
            </a:pPr>
            <a:r>
              <a:rPr lang="en" sz="3000" dirty="0">
                <a:solidFill>
                  <a:schemeClr val="accent1">
                    <a:lumMod val="40000"/>
                    <a:lumOff val="60000"/>
                  </a:schemeClr>
                </a:solidFill>
                <a:latin typeface="Economica"/>
                <a:ea typeface="Economica"/>
                <a:cs typeface="Economica"/>
                <a:sym typeface="Economica"/>
              </a:rPr>
              <a:t>Personal Experiences</a:t>
            </a:r>
          </a:p>
        </p:txBody>
      </p:sp>
      <p:sp>
        <p:nvSpPr>
          <p:cNvPr id="102" name="Shape 102"/>
          <p:cNvSpPr txBox="1"/>
          <p:nvPr/>
        </p:nvSpPr>
        <p:spPr>
          <a:xfrm>
            <a:off x="6005175" y="1562350"/>
            <a:ext cx="1439700" cy="1508700"/>
          </a:xfrm>
          <a:prstGeom prst="rect">
            <a:avLst/>
          </a:prstGeom>
          <a:noFill/>
          <a:ln>
            <a:noFill/>
          </a:ln>
        </p:spPr>
        <p:txBody>
          <a:bodyPr lIns="91425" tIns="91425" rIns="91425" bIns="91425" anchor="ctr" anchorCtr="0">
            <a:noAutofit/>
          </a:bodyPr>
          <a:lstStyle/>
          <a:p>
            <a:pPr lvl="0" algn="ctr" rtl="0">
              <a:spcBef>
                <a:spcPts val="0"/>
              </a:spcBef>
              <a:buNone/>
            </a:pPr>
            <a:r>
              <a:rPr lang="en" sz="2000" dirty="0">
                <a:solidFill>
                  <a:schemeClr val="dk1"/>
                </a:solidFill>
                <a:latin typeface="Economica"/>
                <a:ea typeface="Economica"/>
                <a:cs typeface="Economica"/>
                <a:sym typeface="Economica"/>
                <a:hlinkClick r:id="rId4" action="ppaction://hlinksldjump"/>
              </a:rPr>
              <a:t>John Hossack</a:t>
            </a:r>
            <a:endParaRPr lang="en" sz="2000" dirty="0">
              <a:solidFill>
                <a:schemeClr val="dk1"/>
              </a:solidFill>
              <a:latin typeface="Economica"/>
              <a:ea typeface="Economica"/>
              <a:cs typeface="Economica"/>
              <a:sym typeface="Economica"/>
            </a:endParaRPr>
          </a:p>
          <a:p>
            <a:pPr lvl="0" algn="l" rtl="0">
              <a:spcBef>
                <a:spcPts val="0"/>
              </a:spcBef>
              <a:buNone/>
            </a:pPr>
            <a:endParaRPr sz="2400" dirty="0"/>
          </a:p>
        </p:txBody>
      </p:sp>
      <p:sp>
        <p:nvSpPr>
          <p:cNvPr id="103" name="Shape 103"/>
          <p:cNvSpPr/>
          <p:nvPr/>
        </p:nvSpPr>
        <p:spPr>
          <a:xfrm>
            <a:off x="69250" y="1513375"/>
            <a:ext cx="821399" cy="1605299"/>
          </a:xfrm>
          <a:prstGeom prst="rect">
            <a:avLst/>
          </a:prstGeom>
          <a:solidFill>
            <a:srgbClr val="FFE599"/>
          </a:solidFill>
          <a:ln w="19050" cap="flat">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4" name="Shape 104"/>
          <p:cNvSpPr txBox="1"/>
          <p:nvPr/>
        </p:nvSpPr>
        <p:spPr>
          <a:xfrm>
            <a:off x="69250" y="1688549"/>
            <a:ext cx="821399" cy="1283399"/>
          </a:xfrm>
          <a:prstGeom prst="rect">
            <a:avLst/>
          </a:prstGeom>
          <a:noFill/>
          <a:ln>
            <a:noFill/>
          </a:ln>
        </p:spPr>
        <p:txBody>
          <a:bodyPr lIns="91425" tIns="91425" rIns="91425" bIns="91425" anchor="ctr" anchorCtr="0">
            <a:noAutofit/>
          </a:bodyPr>
          <a:lstStyle/>
          <a:p>
            <a:pPr lvl="0" algn="ctr" rtl="0">
              <a:spcBef>
                <a:spcPts val="0"/>
              </a:spcBef>
              <a:buNone/>
            </a:pPr>
            <a:r>
              <a:rPr lang="en" dirty="0">
                <a:solidFill>
                  <a:schemeClr val="dk1"/>
                </a:solidFill>
                <a:latin typeface="Economica"/>
                <a:ea typeface="Economica"/>
                <a:cs typeface="Economica"/>
                <a:sym typeface="Economica"/>
                <a:hlinkClick r:id="rId5" action="ppaction://hlinksldjump"/>
              </a:rPr>
              <a:t>Reward Poster</a:t>
            </a:r>
            <a:endParaRPr lang="en" dirty="0">
              <a:solidFill>
                <a:schemeClr val="dk1"/>
              </a:solidFill>
              <a:latin typeface="Economica"/>
              <a:ea typeface="Economica"/>
              <a:cs typeface="Economica"/>
              <a:sym typeface="Economica"/>
            </a:endParaRPr>
          </a:p>
          <a:p>
            <a:pPr lvl="0" algn="l" rtl="0">
              <a:spcBef>
                <a:spcPts val="0"/>
              </a:spcBef>
              <a:buNone/>
            </a:pPr>
            <a:endParaRPr sz="1600" dirty="0"/>
          </a:p>
        </p:txBody>
      </p:sp>
      <p:sp>
        <p:nvSpPr>
          <p:cNvPr id="105" name="Shape 105"/>
          <p:cNvSpPr/>
          <p:nvPr/>
        </p:nvSpPr>
        <p:spPr>
          <a:xfrm>
            <a:off x="4264875" y="1503400"/>
            <a:ext cx="939900" cy="1605299"/>
          </a:xfrm>
          <a:prstGeom prst="rect">
            <a:avLst/>
          </a:prstGeom>
          <a:solidFill>
            <a:srgbClr val="FFE599"/>
          </a:solidFill>
          <a:ln w="19050" cap="flat">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6" name="Shape 106"/>
          <p:cNvSpPr txBox="1"/>
          <p:nvPr/>
        </p:nvSpPr>
        <p:spPr>
          <a:xfrm>
            <a:off x="4205025" y="1604600"/>
            <a:ext cx="1059599" cy="1606954"/>
          </a:xfrm>
          <a:prstGeom prst="rect">
            <a:avLst/>
          </a:prstGeom>
          <a:noFill/>
          <a:ln>
            <a:noFill/>
          </a:ln>
        </p:spPr>
        <p:txBody>
          <a:bodyPr lIns="91425" tIns="91425" rIns="91425" bIns="91425" anchor="ctr" anchorCtr="0">
            <a:noAutofit/>
          </a:bodyPr>
          <a:lstStyle/>
          <a:p>
            <a:pPr lvl="0" algn="ctr" rtl="0">
              <a:spcBef>
                <a:spcPts val="0"/>
              </a:spcBef>
              <a:buNone/>
            </a:pPr>
            <a:r>
              <a:rPr lang="en" sz="1200" dirty="0">
                <a:solidFill>
                  <a:schemeClr val="dk1"/>
                </a:solidFill>
                <a:latin typeface="Economica"/>
                <a:ea typeface="Economica"/>
                <a:cs typeface="Economica"/>
                <a:sym typeface="Economica"/>
                <a:hlinkClick r:id="rId6" action="ppaction://hlinksldjump"/>
              </a:rPr>
              <a:t>First Hand Experience of William Still</a:t>
            </a:r>
            <a:endParaRPr lang="en" sz="1200" dirty="0">
              <a:solidFill>
                <a:schemeClr val="dk1"/>
              </a:solidFill>
              <a:latin typeface="Economica"/>
              <a:ea typeface="Economica"/>
              <a:cs typeface="Economica"/>
              <a:sym typeface="Economica"/>
            </a:endParaRPr>
          </a:p>
          <a:p>
            <a:pPr lvl="0" algn="ctr" rtl="0">
              <a:spcBef>
                <a:spcPts val="0"/>
              </a:spcBef>
              <a:buNone/>
            </a:pPr>
            <a:endParaRPr dirty="0"/>
          </a:p>
        </p:txBody>
      </p:sp>
      <p:sp>
        <p:nvSpPr>
          <p:cNvPr id="107" name="Shape 107"/>
          <p:cNvSpPr/>
          <p:nvPr/>
        </p:nvSpPr>
        <p:spPr>
          <a:xfrm>
            <a:off x="167050" y="4261350"/>
            <a:ext cx="1643821"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chemeClr val="dk1"/>
                </a:solidFill>
                <a:latin typeface="Economica"/>
                <a:ea typeface="Economica"/>
                <a:cs typeface="Economica"/>
                <a:sym typeface="Economica"/>
              </a:rPr>
              <a:t> </a:t>
            </a: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7"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08" name="Shape 108"/>
          <p:cNvSpPr/>
          <p:nvPr/>
        </p:nvSpPr>
        <p:spPr>
          <a:xfrm>
            <a:off x="2340950" y="1562350"/>
            <a:ext cx="1147499" cy="1207199"/>
          </a:xfrm>
          <a:prstGeom prst="rect">
            <a:avLst/>
          </a:prstGeom>
          <a:solidFill>
            <a:srgbClr val="FFE5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txBox="1"/>
          <p:nvPr/>
        </p:nvSpPr>
        <p:spPr>
          <a:xfrm>
            <a:off x="2340949" y="1604600"/>
            <a:ext cx="1147499" cy="1110000"/>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endParaRPr lang="en" dirty="0" smtClean="0">
              <a:solidFill>
                <a:schemeClr val="dk1"/>
              </a:solidFill>
              <a:latin typeface="Economica"/>
              <a:ea typeface="Economica"/>
              <a:cs typeface="Economica"/>
              <a:sym typeface="Economica"/>
            </a:endParaRPr>
          </a:p>
          <a:p>
            <a:pPr lvl="0" algn="ctr" rtl="0">
              <a:spcBef>
                <a:spcPts val="0"/>
              </a:spcBef>
              <a:buClr>
                <a:schemeClr val="dk1"/>
              </a:buClr>
              <a:buSzPct val="61111"/>
              <a:buFont typeface="Arial"/>
              <a:buNone/>
            </a:pPr>
            <a:r>
              <a:rPr lang="en" dirty="0" smtClean="0">
                <a:solidFill>
                  <a:schemeClr val="dk1"/>
                </a:solidFill>
                <a:latin typeface="Economica"/>
                <a:ea typeface="Economica"/>
                <a:cs typeface="Economica"/>
                <a:sym typeface="Economica"/>
                <a:hlinkClick r:id="rId8" action="ppaction://hlinksldjump"/>
              </a:rPr>
              <a:t>Slavery </a:t>
            </a:r>
            <a:r>
              <a:rPr lang="en" dirty="0">
                <a:solidFill>
                  <a:schemeClr val="dk1"/>
                </a:solidFill>
                <a:latin typeface="Economica"/>
                <a:ea typeface="Economica"/>
                <a:cs typeface="Economica"/>
                <a:sym typeface="Economica"/>
                <a:hlinkClick r:id="rId8" action="ppaction://hlinksldjump"/>
              </a:rPr>
              <a:t>Experience</a:t>
            </a:r>
            <a:endParaRPr lang="en" dirty="0">
              <a:solidFill>
                <a:schemeClr val="dk1"/>
              </a:solidFill>
              <a:latin typeface="Economica"/>
              <a:ea typeface="Economica"/>
              <a:cs typeface="Economica"/>
              <a:sym typeface="Economica"/>
            </a:endParaRPr>
          </a:p>
          <a:p>
            <a:pPr lvl="0" algn="l" rtl="0">
              <a:spcBef>
                <a:spcPts val="0"/>
              </a:spcBef>
              <a:buClr>
                <a:schemeClr val="dk1"/>
              </a:buClr>
              <a:buFont typeface="Arial"/>
              <a:buNone/>
            </a:pPr>
            <a:endParaRPr sz="1800" dirty="0">
              <a:solidFill>
                <a:schemeClr val="dk1"/>
              </a:solidFill>
              <a:latin typeface="Economica"/>
              <a:ea typeface="Economica"/>
              <a:cs typeface="Economica"/>
              <a:sym typeface="Economica"/>
            </a:endParaRPr>
          </a:p>
          <a:p>
            <a:pPr lvl="0" rtl="0">
              <a:spcBef>
                <a:spcPts val="0"/>
              </a:spcBef>
              <a:buClr>
                <a:schemeClr val="dk1"/>
              </a:buClr>
              <a:buFont typeface="Arial"/>
              <a:buNone/>
            </a:pPr>
            <a:endParaRPr dirty="0">
              <a:solidFill>
                <a:schemeClr val="dk1"/>
              </a:solidFill>
            </a:endParaRP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Harriet Tubman</a:t>
            </a:r>
          </a:p>
        </p:txBody>
      </p:sp>
      <p:sp>
        <p:nvSpPr>
          <p:cNvPr id="115" name="Shape 115"/>
          <p:cNvSpPr txBox="1">
            <a:spLocks noGrp="1"/>
          </p:cNvSpPr>
          <p:nvPr>
            <p:ph type="body" idx="1"/>
          </p:nvPr>
        </p:nvSpPr>
        <p:spPr>
          <a:xfrm>
            <a:off x="457200" y="1200150"/>
            <a:ext cx="4069200" cy="3725699"/>
          </a:xfrm>
          <a:prstGeom prst="rect">
            <a:avLst/>
          </a:prstGeom>
        </p:spPr>
        <p:txBody>
          <a:bodyPr lIns="91425" tIns="91425" rIns="91425" bIns="91425" anchor="t" anchorCtr="0">
            <a:noAutofit/>
          </a:bodyPr>
          <a:lstStyle/>
          <a:p>
            <a:pPr rtl="0">
              <a:spcBef>
                <a:spcPts val="0"/>
              </a:spcBef>
              <a:buNone/>
            </a:pPr>
            <a:r>
              <a:rPr lang="en" sz="1400">
                <a:latin typeface="Economica"/>
                <a:ea typeface="Economica"/>
                <a:cs typeface="Economica"/>
                <a:sym typeface="Economica"/>
              </a:rPr>
              <a:t>This photograph was taken in 1911, two years before she died.</a:t>
            </a:r>
          </a:p>
          <a:p>
            <a:pPr rtl="0">
              <a:spcBef>
                <a:spcPts val="0"/>
              </a:spcBef>
              <a:buNone/>
            </a:pPr>
            <a:endParaRPr sz="1400">
              <a:latin typeface="Economica"/>
              <a:ea typeface="Economica"/>
              <a:cs typeface="Economica"/>
              <a:sym typeface="Economica"/>
            </a:endParaRPr>
          </a:p>
          <a:p>
            <a:pPr rtl="0">
              <a:spcBef>
                <a:spcPts val="0"/>
              </a:spcBef>
              <a:buNone/>
            </a:pPr>
            <a:r>
              <a:rPr lang="en" sz="1400">
                <a:latin typeface="Economica"/>
                <a:ea typeface="Economica"/>
                <a:cs typeface="Economica"/>
                <a:sym typeface="Economica"/>
              </a:rPr>
              <a:t>Harriet Tubman was born in 1820 and died in 1913. </a:t>
            </a:r>
          </a:p>
          <a:p>
            <a:pPr rtl="0">
              <a:spcBef>
                <a:spcPts val="0"/>
              </a:spcBef>
              <a:buNone/>
            </a:pPr>
            <a:endParaRPr sz="1400">
              <a:latin typeface="Economica"/>
              <a:ea typeface="Economica"/>
              <a:cs typeface="Economica"/>
              <a:sym typeface="Economica"/>
            </a:endParaRPr>
          </a:p>
          <a:p>
            <a:pPr rtl="0">
              <a:spcBef>
                <a:spcPts val="0"/>
              </a:spcBef>
              <a:buNone/>
            </a:pPr>
            <a:r>
              <a:rPr lang="en" sz="1400">
                <a:latin typeface="Economica"/>
                <a:ea typeface="Economica"/>
                <a:cs typeface="Economica"/>
                <a:sym typeface="Economica"/>
              </a:rPr>
              <a:t>Harriet was born a slave in Maryland. After she fled Maryland in 1849, she came back many times to her home state to rescue both family and non-family members from slavery. </a:t>
            </a:r>
          </a:p>
          <a:p>
            <a:pPr rtl="0">
              <a:spcBef>
                <a:spcPts val="0"/>
              </a:spcBef>
              <a:buNone/>
            </a:pPr>
            <a:endParaRPr sz="1400">
              <a:latin typeface="Economica"/>
              <a:ea typeface="Economica"/>
              <a:cs typeface="Economica"/>
              <a:sym typeface="Economica"/>
            </a:endParaRPr>
          </a:p>
          <a:p>
            <a:pPr rtl="0">
              <a:spcBef>
                <a:spcPts val="0"/>
              </a:spcBef>
              <a:buNone/>
            </a:pPr>
            <a:r>
              <a:rPr lang="en" sz="1400">
                <a:solidFill>
                  <a:srgbClr val="050505"/>
                </a:solidFill>
                <a:latin typeface="Economica"/>
                <a:ea typeface="Economica"/>
                <a:cs typeface="Economica"/>
                <a:sym typeface="Economica"/>
              </a:rPr>
              <a:t>Harriet earned the nickname "Moses" after the prophet Moses in the Bible who led his people to freedom.  In all of her journeys she "never lost a single passenger."</a:t>
            </a:r>
          </a:p>
          <a:p>
            <a:pPr rtl="0">
              <a:spcBef>
                <a:spcPts val="0"/>
              </a:spcBef>
              <a:buNone/>
            </a:pPr>
            <a:endParaRPr sz="1400">
              <a:solidFill>
                <a:srgbClr val="050505"/>
              </a:solidFill>
              <a:latin typeface="Economica"/>
              <a:ea typeface="Economica"/>
              <a:cs typeface="Economica"/>
              <a:sym typeface="Economica"/>
            </a:endParaRPr>
          </a:p>
          <a:p>
            <a:pPr rtl="0">
              <a:spcBef>
                <a:spcPts val="0"/>
              </a:spcBef>
              <a:buNone/>
            </a:pPr>
            <a:r>
              <a:rPr lang="en" sz="1400">
                <a:solidFill>
                  <a:srgbClr val="050505"/>
                </a:solidFill>
                <a:latin typeface="Economica"/>
                <a:ea typeface="Economica"/>
                <a:cs typeface="Economica"/>
                <a:sym typeface="Economica"/>
              </a:rPr>
              <a:t>She led hundreds to freedom in the North. </a:t>
            </a:r>
          </a:p>
          <a:p>
            <a:pPr>
              <a:spcBef>
                <a:spcPts val="0"/>
              </a:spcBef>
              <a:buNone/>
            </a:pPr>
            <a:endParaRPr sz="1800">
              <a:latin typeface="Economica"/>
              <a:ea typeface="Economica"/>
              <a:cs typeface="Economica"/>
              <a:sym typeface="Economica"/>
            </a:endParaRPr>
          </a:p>
        </p:txBody>
      </p:sp>
      <p:sp>
        <p:nvSpPr>
          <p:cNvPr id="116" name="Shape 116"/>
          <p:cNvSpPr/>
          <p:nvPr/>
        </p:nvSpPr>
        <p:spPr>
          <a:xfrm>
            <a:off x="4697507" y="4111950"/>
            <a:ext cx="1882588"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17" name="Shape 117"/>
          <p:cNvSpPr/>
          <p:nvPr/>
        </p:nvSpPr>
        <p:spPr>
          <a:xfrm>
            <a:off x="6941525" y="41119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1</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18" name="Shape 118"/>
          <p:cNvPicPr preferRelativeResize="0"/>
          <p:nvPr/>
        </p:nvPicPr>
        <p:blipFill>
          <a:blip r:embed="rId5">
            <a:alphaModFix/>
          </a:blip>
          <a:stretch>
            <a:fillRect/>
          </a:stretch>
        </p:blipFill>
        <p:spPr>
          <a:xfrm>
            <a:off x="5438200" y="743800"/>
            <a:ext cx="2841900" cy="3213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Harriet Beecher Stowe</a:t>
            </a:r>
          </a:p>
        </p:txBody>
      </p:sp>
      <p:sp>
        <p:nvSpPr>
          <p:cNvPr id="124" name="Shape 124"/>
          <p:cNvSpPr txBox="1">
            <a:spLocks noGrp="1"/>
          </p:cNvSpPr>
          <p:nvPr>
            <p:ph type="body" idx="1"/>
          </p:nvPr>
        </p:nvSpPr>
        <p:spPr>
          <a:xfrm>
            <a:off x="381000" y="950625"/>
            <a:ext cx="4069200" cy="3983400"/>
          </a:xfrm>
          <a:prstGeom prst="rect">
            <a:avLst/>
          </a:prstGeom>
        </p:spPr>
        <p:txBody>
          <a:bodyPr lIns="91425" tIns="91425" rIns="91425" bIns="91425" anchor="t" anchorCtr="0">
            <a:noAutofit/>
          </a:bodyPr>
          <a:lstStyle/>
          <a:p>
            <a:pPr rtl="0">
              <a:spcBef>
                <a:spcPts val="0"/>
              </a:spcBef>
              <a:buNone/>
            </a:pPr>
            <a:r>
              <a:rPr lang="en" sz="1800">
                <a:latin typeface="Economica"/>
                <a:ea typeface="Economica"/>
                <a:cs typeface="Economica"/>
                <a:sym typeface="Economica"/>
              </a:rPr>
              <a:t>June 6, 1811 - July 1, 1896</a:t>
            </a:r>
          </a:p>
          <a:p>
            <a:pPr rtl="0">
              <a:spcBef>
                <a:spcPts val="0"/>
              </a:spcBef>
              <a:buNone/>
            </a:pPr>
            <a:r>
              <a:rPr lang="en" sz="1800">
                <a:latin typeface="Economica"/>
                <a:ea typeface="Economica"/>
                <a:cs typeface="Economica"/>
                <a:sym typeface="Economica"/>
              </a:rPr>
              <a:t>American author and abolitionist during the Civil War</a:t>
            </a:r>
          </a:p>
          <a:p>
            <a:pPr rtl="0">
              <a:spcBef>
                <a:spcPts val="0"/>
              </a:spcBef>
              <a:buNone/>
            </a:pPr>
            <a:r>
              <a:rPr lang="en" sz="1800">
                <a:latin typeface="Economica"/>
                <a:ea typeface="Economica"/>
                <a:cs typeface="Economica"/>
                <a:sym typeface="Economica"/>
              </a:rPr>
              <a:t>One of her most famous works is </a:t>
            </a:r>
            <a:r>
              <a:rPr lang="en" sz="1800" i="1">
                <a:latin typeface="Economica"/>
                <a:ea typeface="Economica"/>
                <a:cs typeface="Economica"/>
                <a:sym typeface="Economica"/>
              </a:rPr>
              <a:t>Uncle Tom’s Cabin </a:t>
            </a:r>
            <a:r>
              <a:rPr lang="en" sz="1800">
                <a:latin typeface="Economica"/>
                <a:ea typeface="Economica"/>
                <a:cs typeface="Economica"/>
                <a:sym typeface="Economica"/>
              </a:rPr>
              <a:t>published in 1852.</a:t>
            </a:r>
          </a:p>
          <a:p>
            <a:pPr rtl="0">
              <a:spcBef>
                <a:spcPts val="0"/>
              </a:spcBef>
              <a:buNone/>
            </a:pPr>
            <a:r>
              <a:rPr lang="en" sz="1800">
                <a:latin typeface="Economica"/>
                <a:ea typeface="Economica"/>
                <a:cs typeface="Economica"/>
                <a:sym typeface="Economica"/>
              </a:rPr>
              <a:t>During communion, she had a vision of a dying slave and needed to tell his story.</a:t>
            </a:r>
          </a:p>
          <a:p>
            <a:pPr rtl="0">
              <a:spcBef>
                <a:spcPts val="0"/>
              </a:spcBef>
              <a:buNone/>
            </a:pPr>
            <a:r>
              <a:rPr lang="en" sz="1800">
                <a:latin typeface="Economica"/>
                <a:ea typeface="Economica"/>
                <a:cs typeface="Economica"/>
                <a:sym typeface="Economica"/>
              </a:rPr>
              <a:t>The book exceeded expectations and sold over 300,000 copies in the first year.</a:t>
            </a:r>
          </a:p>
          <a:p>
            <a:pPr rtl="0">
              <a:spcBef>
                <a:spcPts val="0"/>
              </a:spcBef>
              <a:buNone/>
            </a:pPr>
            <a:r>
              <a:rPr lang="en" sz="1800">
                <a:latin typeface="Economica"/>
                <a:ea typeface="Economica"/>
                <a:cs typeface="Economica"/>
                <a:sym typeface="Economica"/>
              </a:rPr>
              <a:t>Her book had a great influence on the American society as Southerners began writing pro-slavery books countering her work; many new babies were named after the characters in her story. </a:t>
            </a:r>
          </a:p>
          <a:p>
            <a:pPr lvl="0" rtl="0">
              <a:spcBef>
                <a:spcPts val="0"/>
              </a:spcBef>
              <a:buNone/>
            </a:pPr>
            <a:endParaRPr sz="1800">
              <a:latin typeface="Economica"/>
              <a:ea typeface="Economica"/>
              <a:cs typeface="Economica"/>
              <a:sym typeface="Economica"/>
            </a:endParaRPr>
          </a:p>
        </p:txBody>
      </p:sp>
      <p:sp>
        <p:nvSpPr>
          <p:cNvPr id="125" name="Shape 125"/>
          <p:cNvSpPr/>
          <p:nvPr/>
        </p:nvSpPr>
        <p:spPr>
          <a:xfrm>
            <a:off x="4806115" y="4111950"/>
            <a:ext cx="1703294"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smtClean="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26" name="Shape 126"/>
          <p:cNvSpPr/>
          <p:nvPr/>
        </p:nvSpPr>
        <p:spPr>
          <a:xfrm>
            <a:off x="6865325" y="41119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1</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27" name="Shape 127"/>
          <p:cNvPicPr preferRelativeResize="0"/>
          <p:nvPr/>
        </p:nvPicPr>
        <p:blipFill>
          <a:blip r:embed="rId5">
            <a:alphaModFix/>
          </a:blip>
          <a:stretch>
            <a:fillRect/>
          </a:stretch>
        </p:blipFill>
        <p:spPr>
          <a:xfrm>
            <a:off x="7310575" y="147125"/>
            <a:ext cx="1607397" cy="2296954"/>
          </a:xfrm>
          <a:prstGeom prst="rect">
            <a:avLst/>
          </a:prstGeom>
          <a:noFill/>
          <a:ln>
            <a:noFill/>
          </a:ln>
        </p:spPr>
      </p:pic>
      <p:pic>
        <p:nvPicPr>
          <p:cNvPr id="128" name="Shape 128"/>
          <p:cNvPicPr preferRelativeResize="0"/>
          <p:nvPr/>
        </p:nvPicPr>
        <p:blipFill>
          <a:blip r:embed="rId6">
            <a:alphaModFix/>
          </a:blip>
          <a:stretch>
            <a:fillRect/>
          </a:stretch>
        </p:blipFill>
        <p:spPr>
          <a:xfrm>
            <a:off x="4906925" y="1124054"/>
            <a:ext cx="2026150" cy="2927208"/>
          </a:xfrm>
          <a:prstGeom prst="rect">
            <a:avLst/>
          </a:prstGeom>
          <a:noFill/>
          <a:ln>
            <a:noFill/>
          </a:ln>
        </p:spPr>
      </p:pic>
      <p:sp>
        <p:nvSpPr>
          <p:cNvPr id="129" name="Shape 129"/>
          <p:cNvSpPr txBox="1"/>
          <p:nvPr/>
        </p:nvSpPr>
        <p:spPr>
          <a:xfrm>
            <a:off x="6865325" y="2968712"/>
            <a:ext cx="1935600" cy="618600"/>
          </a:xfrm>
          <a:prstGeom prst="rect">
            <a:avLst/>
          </a:prstGeom>
          <a:noFill/>
          <a:ln>
            <a:noFill/>
          </a:ln>
        </p:spPr>
        <p:txBody>
          <a:bodyPr lIns="91425" tIns="91425" rIns="91425" bIns="91425" anchor="t" anchorCtr="0">
            <a:noAutofit/>
          </a:bodyPr>
          <a:lstStyle/>
          <a:p>
            <a:pPr>
              <a:spcBef>
                <a:spcPts val="0"/>
              </a:spcBef>
              <a:buNone/>
            </a:pPr>
            <a:r>
              <a:rPr lang="en" sz="1200">
                <a:latin typeface="Economica"/>
                <a:ea typeface="Economica"/>
                <a:cs typeface="Economica"/>
                <a:sym typeface="Economica"/>
              </a:rPr>
              <a:t>First edition of Uncle Tom’s Cabin published March 20, 1852</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0">
                <a:latin typeface="Economica"/>
                <a:ea typeface="Economica"/>
                <a:cs typeface="Economica"/>
                <a:sym typeface="Economica"/>
              </a:rPr>
              <a:t>Ohio</a:t>
            </a:r>
          </a:p>
        </p:txBody>
      </p:sp>
      <p:sp>
        <p:nvSpPr>
          <p:cNvPr id="135" name="Shape 135"/>
          <p:cNvSpPr txBox="1">
            <a:spLocks noGrp="1"/>
          </p:cNvSpPr>
          <p:nvPr>
            <p:ph type="body" idx="1"/>
          </p:nvPr>
        </p:nvSpPr>
        <p:spPr>
          <a:xfrm>
            <a:off x="457200" y="1200150"/>
            <a:ext cx="4069200" cy="3725699"/>
          </a:xfrm>
          <a:prstGeom prst="rect">
            <a:avLst/>
          </a:prstGeom>
        </p:spPr>
        <p:txBody>
          <a:bodyPr lIns="91425" tIns="91425" rIns="91425" bIns="91425" anchor="t" anchorCtr="0">
            <a:noAutofit/>
          </a:bodyPr>
          <a:lstStyle/>
          <a:p>
            <a:pPr rtl="0">
              <a:spcBef>
                <a:spcPts val="0"/>
              </a:spcBef>
              <a:buNone/>
            </a:pPr>
            <a:r>
              <a:rPr lang="en" sz="1800">
                <a:latin typeface="Economica"/>
                <a:ea typeface="Economica"/>
                <a:cs typeface="Economica"/>
                <a:sym typeface="Economica"/>
              </a:rPr>
              <a:t>The state of Ohio played a key role in helping escaped slaves to safety. </a:t>
            </a:r>
          </a:p>
          <a:p>
            <a:pPr rtl="0">
              <a:spcBef>
                <a:spcPts val="0"/>
              </a:spcBef>
              <a:buNone/>
            </a:pPr>
            <a:r>
              <a:rPr lang="en" sz="1800">
                <a:latin typeface="Economica"/>
                <a:ea typeface="Economica"/>
                <a:cs typeface="Economica"/>
                <a:sym typeface="Economica"/>
              </a:rPr>
              <a:t>Ohio is estimated to have had over 3,000 miles of secret routes to help slaves to freedom.</a:t>
            </a:r>
          </a:p>
          <a:p>
            <a:pPr rtl="0">
              <a:spcBef>
                <a:spcPts val="0"/>
              </a:spcBef>
              <a:buNone/>
            </a:pPr>
            <a:r>
              <a:rPr lang="en" sz="1800">
                <a:latin typeface="Economica"/>
                <a:ea typeface="Economica"/>
                <a:cs typeface="Economica"/>
                <a:sym typeface="Economica"/>
              </a:rPr>
              <a:t>Lake Erie served as easy access to Canada through the northern portion of Ohio</a:t>
            </a:r>
          </a:p>
          <a:p>
            <a:pPr lvl="0" rtl="0">
              <a:spcBef>
                <a:spcPts val="0"/>
              </a:spcBef>
              <a:buNone/>
            </a:pPr>
            <a:r>
              <a:rPr lang="en" sz="1800">
                <a:latin typeface="Economica"/>
                <a:ea typeface="Economica"/>
                <a:cs typeface="Economica"/>
                <a:sym typeface="Economica"/>
              </a:rPr>
              <a:t>The Ohio River also helped aide in keeping slaves hidden.</a:t>
            </a:r>
          </a:p>
        </p:txBody>
      </p:sp>
      <p:sp>
        <p:nvSpPr>
          <p:cNvPr id="136" name="Shape 136"/>
          <p:cNvSpPr/>
          <p:nvPr/>
        </p:nvSpPr>
        <p:spPr>
          <a:xfrm>
            <a:off x="4885765" y="4111950"/>
            <a:ext cx="1681960"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chemeClr val="dk1"/>
                </a:solidFill>
                <a:latin typeface="Economica"/>
                <a:ea typeface="Economica"/>
                <a:cs typeface="Economica"/>
                <a:sym typeface="Economica"/>
              </a:rPr>
              <a:t> </a:t>
            </a:r>
            <a:endParaRPr lang="en"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3" action="ppaction://hlinksldjump"/>
              </a:rPr>
              <a:t>Lobby</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sp>
        <p:nvSpPr>
          <p:cNvPr id="137" name="Shape 137"/>
          <p:cNvSpPr/>
          <p:nvPr/>
        </p:nvSpPr>
        <p:spPr>
          <a:xfrm>
            <a:off x="6865325" y="4111950"/>
            <a:ext cx="1607399" cy="737700"/>
          </a:xfrm>
          <a:prstGeom prst="downArrow">
            <a:avLst>
              <a:gd name="adj1" fmla="val 50000"/>
              <a:gd name="adj2" fmla="val 4905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dirty="0">
              <a:solidFill>
                <a:schemeClr val="dk1"/>
              </a:solidFill>
              <a:latin typeface="Economica"/>
              <a:ea typeface="Economica"/>
              <a:cs typeface="Economica"/>
              <a:sym typeface="Economica"/>
            </a:endParaRPr>
          </a:p>
          <a:p>
            <a:pPr lvl="0" algn="ctr" rtl="0">
              <a:spcBef>
                <a:spcPts val="0"/>
              </a:spcBef>
              <a:buNone/>
            </a:pPr>
            <a:r>
              <a:rPr lang="en" sz="1800" dirty="0">
                <a:solidFill>
                  <a:schemeClr val="dk1"/>
                </a:solidFill>
                <a:latin typeface="Economica"/>
                <a:ea typeface="Economica"/>
                <a:cs typeface="Economica"/>
                <a:sym typeface="Economica"/>
                <a:hlinkClick r:id="rId4" action="ppaction://hlinksldjump"/>
              </a:rPr>
              <a:t>Room 2</a:t>
            </a:r>
            <a:endParaRPr lang="en" sz="1800" dirty="0">
              <a:solidFill>
                <a:schemeClr val="dk1"/>
              </a:solidFill>
              <a:latin typeface="Economica"/>
              <a:ea typeface="Economica"/>
              <a:cs typeface="Economica"/>
              <a:sym typeface="Economica"/>
            </a:endParaRPr>
          </a:p>
          <a:p>
            <a:pPr lvl="0" rtl="0">
              <a:spcBef>
                <a:spcPts val="0"/>
              </a:spcBef>
              <a:buNone/>
            </a:pPr>
            <a:endParaRPr dirty="0"/>
          </a:p>
        </p:txBody>
      </p:sp>
      <p:pic>
        <p:nvPicPr>
          <p:cNvPr id="138" name="Shape 138"/>
          <p:cNvPicPr preferRelativeResize="0"/>
          <p:nvPr/>
        </p:nvPicPr>
        <p:blipFill>
          <a:blip r:embed="rId5">
            <a:alphaModFix/>
          </a:blip>
          <a:stretch>
            <a:fillRect/>
          </a:stretch>
        </p:blipFill>
        <p:spPr>
          <a:xfrm>
            <a:off x="4675393" y="342500"/>
            <a:ext cx="1967281" cy="2007125"/>
          </a:xfrm>
          <a:prstGeom prst="rect">
            <a:avLst/>
          </a:prstGeom>
          <a:noFill/>
          <a:ln>
            <a:noFill/>
          </a:ln>
        </p:spPr>
      </p:pic>
      <p:pic>
        <p:nvPicPr>
          <p:cNvPr id="139" name="Shape 139"/>
          <p:cNvPicPr preferRelativeResize="0"/>
          <p:nvPr/>
        </p:nvPicPr>
        <p:blipFill rotWithShape="1">
          <a:blip r:embed="rId6">
            <a:alphaModFix/>
          </a:blip>
          <a:srcRect t="7144" r="5490" b="18973"/>
          <a:stretch/>
        </p:blipFill>
        <p:spPr>
          <a:xfrm>
            <a:off x="6865325" y="1799050"/>
            <a:ext cx="2202700" cy="2007124"/>
          </a:xfrm>
          <a:prstGeom prst="rect">
            <a:avLst/>
          </a:prstGeom>
          <a:noFill/>
          <a:ln>
            <a:noFill/>
          </a:ln>
        </p:spPr>
      </p:pic>
      <p:sp>
        <p:nvSpPr>
          <p:cNvPr id="140" name="Shape 140"/>
          <p:cNvSpPr txBox="1"/>
          <p:nvPr/>
        </p:nvSpPr>
        <p:spPr>
          <a:xfrm>
            <a:off x="5006475" y="2872100"/>
            <a:ext cx="1967399" cy="518999"/>
          </a:xfrm>
          <a:prstGeom prst="rect">
            <a:avLst/>
          </a:prstGeom>
          <a:noFill/>
          <a:ln>
            <a:noFill/>
          </a:ln>
        </p:spPr>
        <p:txBody>
          <a:bodyPr lIns="91425" tIns="91425" rIns="91425" bIns="91425" anchor="t" anchorCtr="0">
            <a:noAutofit/>
          </a:bodyPr>
          <a:lstStyle/>
          <a:p>
            <a:pPr>
              <a:spcBef>
                <a:spcPts val="0"/>
              </a:spcBef>
              <a:buNone/>
            </a:pPr>
            <a:r>
              <a:rPr lang="en" sz="1200">
                <a:latin typeface="Economica"/>
                <a:ea typeface="Economica"/>
                <a:cs typeface="Economica"/>
                <a:sym typeface="Economica"/>
              </a:rPr>
              <a:t>Routes used during the Underground Railroad in Ohio</a:t>
            </a:r>
          </a:p>
        </p:txBody>
      </p:sp>
      <p:sp>
        <p:nvSpPr>
          <p:cNvPr id="141" name="Shape 141"/>
          <p:cNvSpPr txBox="1"/>
          <p:nvPr/>
        </p:nvSpPr>
        <p:spPr>
          <a:xfrm>
            <a:off x="6613775" y="681150"/>
            <a:ext cx="1758900" cy="857400"/>
          </a:xfrm>
          <a:prstGeom prst="rect">
            <a:avLst/>
          </a:prstGeom>
          <a:noFill/>
          <a:ln>
            <a:noFill/>
          </a:ln>
        </p:spPr>
        <p:txBody>
          <a:bodyPr lIns="91425" tIns="91425" rIns="91425" bIns="91425" anchor="t" anchorCtr="0">
            <a:noAutofit/>
          </a:bodyPr>
          <a:lstStyle/>
          <a:p>
            <a:pPr>
              <a:spcBef>
                <a:spcPts val="0"/>
              </a:spcBef>
              <a:buNone/>
            </a:pPr>
            <a:r>
              <a:rPr lang="en" sz="1200">
                <a:latin typeface="Economica"/>
                <a:ea typeface="Economica"/>
                <a:cs typeface="Economica"/>
                <a:sym typeface="Economica"/>
              </a:rPr>
              <a:t>Rush R. Sloane house in Sandusky, Ohio - used as a safe house in the Underground Railroad</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2171</Words>
  <Application>Microsoft Office PowerPoint</Application>
  <PresentationFormat>On-screen Show (16:9)</PresentationFormat>
  <Paragraphs>255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Economica</vt:lpstr>
      <vt:lpstr>Gruppo</vt:lpstr>
      <vt:lpstr>Verdana</vt:lpstr>
      <vt:lpstr>simple-light</vt:lpstr>
      <vt:lpstr>Museum Lobby</vt:lpstr>
      <vt:lpstr>Curator’s Office</vt:lpstr>
      <vt:lpstr>Room #1</vt:lpstr>
      <vt:lpstr>Room #2</vt:lpstr>
      <vt:lpstr>Room #3</vt:lpstr>
      <vt:lpstr>Room #4</vt:lpstr>
      <vt:lpstr>Harriet Tubman</vt:lpstr>
      <vt:lpstr>Harriet Beecher Stowe</vt:lpstr>
      <vt:lpstr>Ohio</vt:lpstr>
      <vt:lpstr>Jordan House</vt:lpstr>
      <vt:lpstr>Here We Are, Here We Are</vt:lpstr>
      <vt:lpstr>Reward Poster</vt:lpstr>
      <vt:lpstr>William Still</vt:lpstr>
      <vt:lpstr>John Hossack</vt:lpstr>
      <vt:lpstr>John Rankin </vt:lpstr>
      <vt:lpstr>Underground Railroad Routes</vt:lpstr>
      <vt:lpstr>Levi Coffin House</vt:lpstr>
      <vt:lpstr>Levi Coffin </vt:lpstr>
      <vt:lpstr>Underground Terminology</vt:lpstr>
      <vt:lpstr>The Fugitive Slave Act of 1850</vt:lpstr>
      <vt:lpstr>The Drinking Gourd</vt:lpstr>
      <vt:lpstr>Underground Railroad and Slavery Experience</vt:lpstr>
      <vt:lpstr>Resources</vt:lpstr>
      <vt:lpstr>Common Core and NCSS Standards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Lobby</dc:title>
  <dc:creator>Pardieck, Sherrie</dc:creator>
  <cp:lastModifiedBy>Pardieck, Sherrie</cp:lastModifiedBy>
  <cp:revision>52</cp:revision>
  <dcterms:modified xsi:type="dcterms:W3CDTF">2015-05-03T17:53:04Z</dcterms:modified>
</cp:coreProperties>
</file>