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7" r:id="rId3"/>
    <p:sldId id="259" r:id="rId4"/>
    <p:sldId id="258" r:id="rId5"/>
    <p:sldId id="263" r:id="rId6"/>
    <p:sldId id="264" r:id="rId7"/>
    <p:sldId id="265" r:id="rId8"/>
    <p:sldId id="260" r:id="rId9"/>
    <p:sldId id="266" r:id="rId10"/>
    <p:sldId id="267" r:id="rId11"/>
    <p:sldId id="268" r:id="rId12"/>
    <p:sldId id="269" r:id="rId13"/>
    <p:sldId id="261" r:id="rId14"/>
    <p:sldId id="270" r:id="rId15"/>
    <p:sldId id="271" r:id="rId16"/>
    <p:sldId id="272" r:id="rId17"/>
    <p:sldId id="273" r:id="rId18"/>
    <p:sldId id="262" r:id="rId19"/>
    <p:sldId id="274" r:id="rId20"/>
    <p:sldId id="275" r:id="rId21"/>
    <p:sldId id="276" r:id="rId22"/>
    <p:sldId id="277" r:id="rId23"/>
    <p:sldId id="279" r:id="rId24"/>
    <p:sldId id="280" r:id="rId25"/>
    <p:sldId id="281" r:id="rId26"/>
    <p:sldId id="282" r:id="rId27"/>
    <p:sldId id="283" r:id="rId28"/>
    <p:sldId id="284" r:id="rId29"/>
    <p:sldId id="286" r:id="rId30"/>
    <p:sldId id="285" r:id="rId31"/>
    <p:sldId id="278" r:id="rId32"/>
    <p:sldId id="287"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BB9B"/>
    <a:srgbClr val="E2CFA4"/>
    <a:srgbClr val="F4E8C8"/>
    <a:srgbClr val="DACEAB"/>
    <a:srgbClr val="5D4034"/>
    <a:srgbClr val="643E33"/>
    <a:srgbClr val="FFF1D7"/>
    <a:srgbClr val="ECDF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7" autoAdjust="0"/>
    <p:restoredTop sz="90541" autoAdjust="0"/>
  </p:normalViewPr>
  <p:slideViewPr>
    <p:cSldViewPr snapToGrid="0">
      <p:cViewPr varScale="1">
        <p:scale>
          <a:sx n="35" d="100"/>
          <a:sy n="35" d="100"/>
        </p:scale>
        <p:origin x="-7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CAC0F-B41C-4FAC-AF6D-387B0E17FD58}" type="datetimeFigureOut">
              <a:rPr lang="en-US" smtClean="0"/>
              <a:pPr/>
              <a:t>6/17/2012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50C65-BAE2-4089-9ADE-A79C77E1FAE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B50C65-BAE2-4089-9ADE-A79C77E1FAE5}"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4607CD1-7021-4B21-AF06-A06C3154251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BDF785-FC66-409D-B8EF-00B93703BB5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6306BB4-29E9-40F7-81CB-347FC27E075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BA9E7EF-6F79-4FA3-BBE9-A1B015D75F5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3A5BE6F-9CA1-42E6-8CC2-89F25EAD399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B3D35A1-7492-4EDD-A286-E6446D151DE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25A5199-7C0E-4178-8CB4-74EE8783F7C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182884B-F157-4BD1-A99A-08FD0E08A64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5D35271C-F7B1-47C9-92C5-E425A52F2C1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647A70F-53EE-409A-A8BC-48175D6E86B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1575C1-7867-4EF4-9875-2ECB27F5D3B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B07CB20-69D8-42DB-B171-B60449A1DEE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30.xml"/><Relationship Id="rId26" Type="http://schemas.openxmlformats.org/officeDocument/2006/relationships/image" Target="../media/image11.png"/><Relationship Id="rId3" Type="http://schemas.openxmlformats.org/officeDocument/2006/relationships/image" Target="../media/image2.jpeg"/><Relationship Id="rId21" Type="http://schemas.openxmlformats.org/officeDocument/2006/relationships/image" Target="../media/image8.png"/><Relationship Id="rId7" Type="http://schemas.openxmlformats.org/officeDocument/2006/relationships/image" Target="../media/image5.jpeg"/><Relationship Id="rId12" Type="http://schemas.openxmlformats.org/officeDocument/2006/relationships/image" Target="../media/image7.png"/><Relationship Id="rId17" Type="http://schemas.openxmlformats.org/officeDocument/2006/relationships/slide" Target="slide23.xml"/><Relationship Id="rId25" Type="http://schemas.openxmlformats.org/officeDocument/2006/relationships/slide" Target="slide32.xml"/><Relationship Id="rId2" Type="http://schemas.openxmlformats.org/officeDocument/2006/relationships/notesSlide" Target="../notesSlides/notesSlide1.xml"/><Relationship Id="rId16" Type="http://schemas.openxmlformats.org/officeDocument/2006/relationships/slide" Target="slide2.xml"/><Relationship Id="rId20"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jpeg"/><Relationship Id="rId24" Type="http://schemas.openxmlformats.org/officeDocument/2006/relationships/image" Target="../media/image10.gif"/><Relationship Id="rId5" Type="http://schemas.openxmlformats.org/officeDocument/2006/relationships/image" Target="../media/image4.jpeg"/><Relationship Id="rId15" Type="http://schemas.openxmlformats.org/officeDocument/2006/relationships/slide" Target="slide13.xml"/><Relationship Id="rId23" Type="http://schemas.openxmlformats.org/officeDocument/2006/relationships/image" Target="../media/image9.jpeg"/><Relationship Id="rId10" Type="http://schemas.openxmlformats.org/officeDocument/2006/relationships/slide" Target="slide19.xml"/><Relationship Id="rId19" Type="http://schemas.openxmlformats.org/officeDocument/2006/relationships/slide" Target="slide29.xml"/><Relationship Id="rId4" Type="http://schemas.openxmlformats.org/officeDocument/2006/relationships/image" Target="../media/image3.jpeg"/><Relationship Id="rId9" Type="http://schemas.openxmlformats.org/officeDocument/2006/relationships/slide" Target="slide6.xml"/><Relationship Id="rId14" Type="http://schemas.openxmlformats.org/officeDocument/2006/relationships/slide" Target="slide18.xml"/><Relationship Id="rId22" Type="http://schemas.openxmlformats.org/officeDocument/2006/relationships/hyperlink" Target="http://myloc.gov/Exhibitions/lincoln/Vignettes/CandidateLincoln/Pages/default.aspx"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hyperlink" Target="http://www.loc.gov/pictures/collection/coll/item/2004668758/"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loc.gov/pictures/item/2003674443/" TargetMode="External"/><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loc.gov/pictures/item/cwp2003000946/PP/" TargetMode="Externa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3.gif"/><Relationship Id="rId3" Type="http://schemas.openxmlformats.org/officeDocument/2006/relationships/slide" Target="slide5.xml"/><Relationship Id="rId7" Type="http://schemas.openxmlformats.org/officeDocument/2006/relationships/image" Target="../media/image5.jpeg"/><Relationship Id="rId12" Type="http://schemas.openxmlformats.org/officeDocument/2006/relationships/image" Target="../media/image22.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6.xml"/><Relationship Id="rId5" Type="http://schemas.openxmlformats.org/officeDocument/2006/relationships/image" Target="../media/image1.jpeg"/><Relationship Id="rId10" Type="http://schemas.openxmlformats.org/officeDocument/2006/relationships/slide" Target="slide15.xml"/><Relationship Id="rId4" Type="http://schemas.openxmlformats.org/officeDocument/2006/relationships/image" Target="../media/image3.jpeg"/><Relationship Id="rId9" Type="http://schemas.openxmlformats.org/officeDocument/2006/relationships/slide" Target="slide17.xml"/><Relationship Id="rId1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emory.loc.gov/ammem/alhtml/almss/dep001.html" TargetMode="Externa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hyperlink" Target="http://memory.loc.gov/ammem/alhtml/almss/dep001.jpg" TargetMode="Externa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emory.loc.gov/ammem/alhtml/almintr.html" TargetMode="Externa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hyperlink" Target="http://memory.loc.gov/cgi-bin/query/r?ammem/presp:@field(NUMBER+@band(cph+3a05802))" TargetMode="Externa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hyperlink" Target="http://memory.loc.gov/ammem/alhtml/alrb/step/09221862/001.jpg" TargetMode="External"/><Relationship Id="rId4" Type="http://schemas.openxmlformats.org/officeDocument/2006/relationships/hyperlink" Target="http://memory.loc.gov/ammem/alhtml/almtim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emory.loc.gov/mbrs/berl/136012.mp3" TargetMode="Externa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hyperlink" Target="http://memory.loc.gov/ammem/alhtml/almss/ep001.jpg" TargetMode="Externa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28.png"/><Relationship Id="rId3" Type="http://schemas.openxmlformats.org/officeDocument/2006/relationships/slide" Target="slide1.xml"/><Relationship Id="rId7" Type="http://schemas.openxmlformats.org/officeDocument/2006/relationships/slide" Target="slide19.xml"/><Relationship Id="rId12"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26.png"/><Relationship Id="rId5" Type="http://schemas.openxmlformats.org/officeDocument/2006/relationships/image" Target="../media/image1.jpeg"/><Relationship Id="rId10" Type="http://schemas.openxmlformats.org/officeDocument/2006/relationships/slide" Target="slide21.xml"/><Relationship Id="rId4" Type="http://schemas.openxmlformats.org/officeDocument/2006/relationships/image" Target="../media/image3.jpe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yloc.gov/Exhibitions/gettysburgaddress/Pages/default.aspx"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www.hatboro-horsham.org/4067362111456/FileLib/browse.asp?A=374&amp;BMDRN=2000&amp;BCOB=0&amp;C=51541" TargetMode="External"/><Relationship Id="rId7" Type="http://schemas.openxmlformats.org/officeDocument/2006/relationships/hyperlink" Target="http://www.loc.gov/"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christykeeler.com/EducationalVirtualMuseums.html" TargetMode="External"/><Relationship Id="rId4" Type="http://schemas.openxmlformats.org/officeDocument/2006/relationships/hyperlink" Target="http://www.keelers.com/christy"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loc.gov/rr/print/" TargetMode="External"/><Relationship Id="rId5" Type="http://schemas.openxmlformats.org/officeDocument/2006/relationships/hyperlink" Target="http://www.loc.gov/pictures/item/2003674448/"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oc.gov/rr/program/bib/ourdocs/Gettysburg.html" TargetMode="External"/><Relationship Id="rId1" Type="http://schemas.openxmlformats.org/officeDocument/2006/relationships/slideLayout" Target="../slideLayouts/slideLayout2.xml"/><Relationship Id="rId6" Type="http://schemas.openxmlformats.org/officeDocument/2006/relationships/hyperlink" Target="http://memory.loc.gov/mbrs/berl/136012.mp3" TargetMode="External"/><Relationship Id="rId5" Type="http://schemas.openxmlformats.org/officeDocument/2006/relationships/image" Target="../media/image28.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loc.gov/pictures/item/2004661438/" TargetMode="Externa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1.png"/><Relationship Id="rId3" Type="http://schemas.openxmlformats.org/officeDocument/2006/relationships/slide" Target="slide1.xml"/><Relationship Id="rId7" Type="http://schemas.openxmlformats.org/officeDocument/2006/relationships/slide" Target="slide24.xml"/><Relationship Id="rId12" Type="http://schemas.openxmlformats.org/officeDocument/2006/relationships/slide" Target="slide28.xml"/><Relationship Id="rId17" Type="http://schemas.openxmlformats.org/officeDocument/2006/relationships/image" Target="../media/image35.png"/><Relationship Id="rId2" Type="http://schemas.openxmlformats.org/officeDocument/2006/relationships/image" Target="../media/image2.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30.jpeg"/><Relationship Id="rId5" Type="http://schemas.openxmlformats.org/officeDocument/2006/relationships/image" Target="../media/image1.jpeg"/><Relationship Id="rId15" Type="http://schemas.openxmlformats.org/officeDocument/2006/relationships/image" Target="../media/image33.jpeg"/><Relationship Id="rId10" Type="http://schemas.openxmlformats.org/officeDocument/2006/relationships/slide" Target="slide26.xml"/><Relationship Id="rId4" Type="http://schemas.openxmlformats.org/officeDocument/2006/relationships/image" Target="../media/image3.jpeg"/><Relationship Id="rId9" Type="http://schemas.openxmlformats.org/officeDocument/2006/relationships/slide" Target="slide25.xml"/><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memory.loc.gov/cgi-bin/query/h?ammem/scsmbib:@field(DOCID+@lit(scsm000354))" TargetMode="Externa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loc.gov/pictures/item/2005688778/" TargetMode="Externa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memory.loc.gov/cgi-bin/query/h?ammem/scsmbib:@field(DOCID+@lit(scsm001307))" TargetMode="Externa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hdl.loc.gov/loc.rbc/lprbscsm.scsm0408" TargetMode="Externa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memory.loc.gov/ammem/collections/stern-lincoln/"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slide" Target="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www.loc.gov/" TargetMode="External"/><Relationship Id="rId7"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hilltop.bradley.edu/~mcmullen/TPS/" TargetMode="External"/><Relationship Id="rId4" Type="http://schemas.openxmlformats.org/officeDocument/2006/relationships/hyperlink" Target="http://tps.nl.edu/"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gif"/><Relationship Id="rId3" Type="http://schemas.openxmlformats.org/officeDocument/2006/relationships/slide" Target="slide5.xml"/><Relationship Id="rId7" Type="http://schemas.openxmlformats.org/officeDocument/2006/relationships/image" Target="../media/image5.jpe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6.xml"/><Relationship Id="rId5" Type="http://schemas.openxmlformats.org/officeDocument/2006/relationships/image" Target="../media/image1.jpe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3.jpeg"/><Relationship Id="rId9" Type="http://schemas.openxmlformats.org/officeDocument/2006/relationships/slide" Target="slide7.xml"/><Relationship Id="rId1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memory.loc.gov/ammem/collections/stern-lincoln/catalog.html" TargetMode="External"/><Relationship Id="rId5" Type="http://schemas.openxmlformats.org/officeDocument/2006/relationships/hyperlink" Target="http://hdl.loc.gov/loc.rbc/lprbscsm.scsm0024" TargetMode="Externa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hdl.loc.gov/loc.pnp/pp.print" TargetMode="Externa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memory.loc.gov/cgi-bin/query/P?mal:2:./temp/~ammem_CKAL" TargetMode="External"/><Relationship Id="rId5" Type="http://schemas.openxmlformats.org/officeDocument/2006/relationships/image" Target="../media/image14.gif"/><Relationship Id="rId4" Type="http://schemas.openxmlformats.org/officeDocument/2006/relationships/hyperlink" Target="http://memory.loc.gov/mss/mal/mal1/010/0102700/001.jpg"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loc.gov/pictures/item/2004663930/"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hdl.loc.gov/loc.pnp/pga.01932"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hdl.loc.gov/loc.pnp/cph.3a17091"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8.gif"/><Relationship Id="rId3" Type="http://schemas.openxmlformats.org/officeDocument/2006/relationships/slide" Target="slide5.xml"/><Relationship Id="rId7" Type="http://schemas.openxmlformats.org/officeDocument/2006/relationships/image" Target="../media/image5.jpeg"/><Relationship Id="rId12"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1.xml"/><Relationship Id="rId5" Type="http://schemas.openxmlformats.org/officeDocument/2006/relationships/image" Target="../media/image1.jpeg"/><Relationship Id="rId15" Type="http://schemas.openxmlformats.org/officeDocument/2006/relationships/image" Target="../media/image20.gif"/><Relationship Id="rId10" Type="http://schemas.openxmlformats.org/officeDocument/2006/relationships/slide" Target="slide10.xml"/><Relationship Id="rId4" Type="http://schemas.openxmlformats.org/officeDocument/2006/relationships/image" Target="../media/image3.jpeg"/><Relationship Id="rId9" Type="http://schemas.openxmlformats.org/officeDocument/2006/relationships/slide" Target="slide12.xml"/><Relationship Id="rId1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memory.loc.gov/cgi-bin/map_item.pl?data=/home/www/data/gmd/gmd382/g3824/g3824g/cw0331000.sid&amp;style=gmd&amp;itemLink=r?ammem/gmd:@field(NUMBER+@band(g3824g+cw0331000))&amp;title=Field%20of%20Gettysburg,%20July%201st,%202nd%20&amp;%203rd,%201863%20Prepared%20by%20T.%20Ditterline." TargetMode="External"/><Relationship Id="rId5" Type="http://schemas.openxmlformats.org/officeDocument/2006/relationships/slide" Target="slide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40"/>
          <p:cNvSpPr>
            <a:spLocks noGrp="1" noChangeArrowheads="1"/>
          </p:cNvSpPr>
          <p:nvPr>
            <p:ph type="ctrTitle"/>
          </p:nvPr>
        </p:nvSpPr>
        <p:spPr>
          <a:xfrm>
            <a:off x="676275" y="2286000"/>
            <a:ext cx="7772400" cy="1143000"/>
          </a:xfrm>
          <a:ln>
            <a:solidFill>
              <a:srgbClr val="643E33"/>
            </a:solidFill>
          </a:ln>
        </p:spPr>
        <p:txBody>
          <a:bodyPr/>
          <a:lstStyle/>
          <a:p>
            <a:r>
              <a:rPr lang="en-US" dirty="0"/>
              <a:t>Museum Entrance</a:t>
            </a:r>
          </a:p>
        </p:txBody>
      </p:sp>
      <p:grpSp>
        <p:nvGrpSpPr>
          <p:cNvPr id="2177" name="Group 129"/>
          <p:cNvGrpSpPr>
            <a:grpSpLocks/>
          </p:cNvGrpSpPr>
          <p:nvPr/>
        </p:nvGrpSpPr>
        <p:grpSpPr bwMode="auto">
          <a:xfrm>
            <a:off x="-277091" y="0"/>
            <a:ext cx="9605818" cy="6858000"/>
            <a:chOff x="0" y="0"/>
            <a:chExt cx="5760" cy="4320"/>
          </a:xfrm>
        </p:grpSpPr>
        <p:sp>
          <p:nvSpPr>
            <p:cNvPr id="2056" name="Rectangle 8" descr="Recycled paper"/>
            <p:cNvSpPr>
              <a:spLocks noChangeArrowheads="1"/>
            </p:cNvSpPr>
            <p:nvPr/>
          </p:nvSpPr>
          <p:spPr bwMode="auto">
            <a:xfrm>
              <a:off x="0" y="0"/>
              <a:ext cx="5760" cy="1344"/>
            </a:xfrm>
            <a:prstGeom prst="rect">
              <a:avLst/>
            </a:prstGeom>
            <a:blipFill dpi="0" rotWithShape="1">
              <a:blip r:embed="rId3"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053" name="Rectangle 5" descr="Oak"/>
            <p:cNvSpPr>
              <a:spLocks noChangeArrowheads="1"/>
            </p:cNvSpPr>
            <p:nvPr/>
          </p:nvSpPr>
          <p:spPr bwMode="auto">
            <a:xfrm>
              <a:off x="0" y="1344"/>
              <a:ext cx="5760" cy="2259"/>
            </a:xfrm>
            <a:prstGeom prst="rect">
              <a:avLst/>
            </a:prstGeom>
            <a:blipFill dpi="0" rotWithShape="0">
              <a:blip r:embed="rId4" cstate="print"/>
              <a:srcRect/>
              <a:tile tx="0" ty="0" sx="100000" sy="100000" flip="none" algn="tl"/>
            </a:blipFill>
            <a:ln w="9525">
              <a:noFill/>
              <a:miter lim="800000"/>
              <a:headEnd/>
              <a:tailEnd/>
            </a:ln>
            <a:effectLst/>
          </p:spPr>
          <p:txBody>
            <a:bodyPr wrap="none" anchor="ctr"/>
            <a:lstStyle/>
            <a:p>
              <a:endParaRPr lang="en-US" dirty="0"/>
            </a:p>
          </p:txBody>
        </p:sp>
        <p:sp>
          <p:nvSpPr>
            <p:cNvPr id="2106" name="AutoShape 58" descr="White marble"/>
            <p:cNvSpPr>
              <a:spLocks noChangeArrowheads="1"/>
            </p:cNvSpPr>
            <p:nvPr/>
          </p:nvSpPr>
          <p:spPr bwMode="auto">
            <a:xfrm flipH="1" flipV="1">
              <a:off x="595" y="3611"/>
              <a:ext cx="4595" cy="311"/>
            </a:xfrm>
            <a:custGeom>
              <a:avLst/>
              <a:gdLst>
                <a:gd name="G0" fmla="+- 1048 0 0"/>
                <a:gd name="G1" fmla="+- 21600 0 1048"/>
                <a:gd name="G2" fmla="*/ 1048 1 2"/>
                <a:gd name="G3" fmla="+- 21600 0 G2"/>
                <a:gd name="G4" fmla="+/ 1048 21600 2"/>
                <a:gd name="G5" fmla="+/ G1 0 2"/>
                <a:gd name="G6" fmla="*/ 21600 21600 1048"/>
                <a:gd name="G7" fmla="*/ G6 1 2"/>
                <a:gd name="G8" fmla="+- 21600 0 G7"/>
                <a:gd name="G9" fmla="*/ 21600 1 2"/>
                <a:gd name="G10" fmla="+- 1048 0 G9"/>
                <a:gd name="G11" fmla="?: G10 G8 0"/>
                <a:gd name="G12" fmla="?: G10 G7 21600"/>
                <a:gd name="T0" fmla="*/ 21076 w 21600"/>
                <a:gd name="T1" fmla="*/ 10800 h 21600"/>
                <a:gd name="T2" fmla="*/ 10800 w 21600"/>
                <a:gd name="T3" fmla="*/ 21600 h 21600"/>
                <a:gd name="T4" fmla="*/ 524 w 21600"/>
                <a:gd name="T5" fmla="*/ 10800 h 21600"/>
                <a:gd name="T6" fmla="*/ 10800 w 21600"/>
                <a:gd name="T7" fmla="*/ 0 h 21600"/>
                <a:gd name="T8" fmla="*/ 2324 w 21600"/>
                <a:gd name="T9" fmla="*/ 2324 h 21600"/>
                <a:gd name="T10" fmla="*/ 19276 w 21600"/>
                <a:gd name="T11" fmla="*/ 19276 h 21600"/>
              </a:gdLst>
              <a:ahLst/>
              <a:cxnLst>
                <a:cxn ang="0">
                  <a:pos x="T0" y="T1"/>
                </a:cxn>
                <a:cxn ang="0">
                  <a:pos x="T2" y="T3"/>
                </a:cxn>
                <a:cxn ang="0">
                  <a:pos x="T4" y="T5"/>
                </a:cxn>
                <a:cxn ang="0">
                  <a:pos x="T6" y="T7"/>
                </a:cxn>
              </a:cxnLst>
              <a:rect l="T8" t="T9" r="T10" b="T11"/>
              <a:pathLst>
                <a:path w="21600" h="21600">
                  <a:moveTo>
                    <a:pt x="0" y="0"/>
                  </a:moveTo>
                  <a:lnTo>
                    <a:pt x="1048" y="21600"/>
                  </a:lnTo>
                  <a:lnTo>
                    <a:pt x="20552" y="21600"/>
                  </a:lnTo>
                  <a:lnTo>
                    <a:pt x="21600" y="0"/>
                  </a:lnTo>
                  <a:close/>
                </a:path>
              </a:pathLst>
            </a:custGeom>
            <a:blipFill dpi="0" rotWithShape="0">
              <a:blip r:embed="rId5"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20" name="Rectangle 72"/>
            <p:cNvSpPr>
              <a:spLocks noChangeArrowheads="1"/>
            </p:cNvSpPr>
            <p:nvPr/>
          </p:nvSpPr>
          <p:spPr bwMode="auto">
            <a:xfrm>
              <a:off x="2486" y="1239"/>
              <a:ext cx="772" cy="489"/>
            </a:xfrm>
            <a:prstGeom prst="rect">
              <a:avLst/>
            </a:prstGeom>
            <a:solidFill>
              <a:srgbClr val="FFF1D7"/>
            </a:solidFill>
            <a:ln w="9525">
              <a:solidFill>
                <a:srgbClr val="643E33"/>
              </a:solidFill>
              <a:miter lim="800000"/>
              <a:headEnd/>
              <a:tailEnd/>
            </a:ln>
            <a:effectLst/>
          </p:spPr>
          <p:txBody>
            <a:bodyPr wrap="none" anchor="ctr"/>
            <a:lstStyle/>
            <a:p>
              <a:endParaRPr lang="en-US" dirty="0"/>
            </a:p>
          </p:txBody>
        </p:sp>
        <p:sp>
          <p:nvSpPr>
            <p:cNvPr id="2054" name="Freeform 6" descr="Stationery"/>
            <p:cNvSpPr>
              <a:spLocks/>
            </p:cNvSpPr>
            <p:nvPr/>
          </p:nvSpPr>
          <p:spPr bwMode="auto">
            <a:xfrm>
              <a:off x="623" y="186"/>
              <a:ext cx="1871" cy="3696"/>
            </a:xfrm>
            <a:custGeom>
              <a:avLst/>
              <a:gdLst/>
              <a:ahLst/>
              <a:cxnLst>
                <a:cxn ang="0">
                  <a:pos x="0" y="0"/>
                </a:cxn>
                <a:cxn ang="0">
                  <a:pos x="1869" y="1056"/>
                </a:cxn>
                <a:cxn ang="0">
                  <a:pos x="1871" y="1679"/>
                </a:cxn>
                <a:cxn ang="0">
                  <a:pos x="0" y="3696"/>
                </a:cxn>
                <a:cxn ang="0">
                  <a:pos x="0" y="0"/>
                </a:cxn>
              </a:cxnLst>
              <a:rect l="0" t="0" r="r" b="b"/>
              <a:pathLst>
                <a:path w="1871" h="3696">
                  <a:moveTo>
                    <a:pt x="0" y="0"/>
                  </a:moveTo>
                  <a:lnTo>
                    <a:pt x="1869" y="1056"/>
                  </a:lnTo>
                  <a:lnTo>
                    <a:pt x="1871" y="1679"/>
                  </a:lnTo>
                  <a:lnTo>
                    <a:pt x="0" y="3696"/>
                  </a:lnTo>
                  <a:lnTo>
                    <a:pt x="0" y="0"/>
                  </a:lnTo>
                  <a:close/>
                </a:path>
              </a:pathLst>
            </a:custGeom>
            <a:blipFill dpi="0" rotWithShape="1">
              <a:blip r:embed="rId6" cstate="print"/>
              <a:srcRect/>
              <a:tile tx="0" ty="0" sx="100000" sy="100000" flip="none" algn="tl"/>
            </a:blipFill>
            <a:ln w="9525">
              <a:solidFill>
                <a:srgbClr val="643E33"/>
              </a:solidFill>
              <a:round/>
              <a:headEnd/>
              <a:tailEnd/>
            </a:ln>
            <a:effectLst/>
          </p:spPr>
          <p:txBody>
            <a:bodyPr/>
            <a:lstStyle/>
            <a:p>
              <a:endParaRPr lang="en-US" dirty="0"/>
            </a:p>
          </p:txBody>
        </p:sp>
        <p:sp>
          <p:nvSpPr>
            <p:cNvPr id="2055" name="Freeform 7" descr="Stationery"/>
            <p:cNvSpPr>
              <a:spLocks/>
            </p:cNvSpPr>
            <p:nvPr/>
          </p:nvSpPr>
          <p:spPr bwMode="auto">
            <a:xfrm>
              <a:off x="3263" y="178"/>
              <a:ext cx="1915" cy="3710"/>
            </a:xfrm>
            <a:custGeom>
              <a:avLst/>
              <a:gdLst/>
              <a:ahLst/>
              <a:cxnLst>
                <a:cxn ang="0">
                  <a:pos x="1873" y="0"/>
                </a:cxn>
                <a:cxn ang="0">
                  <a:pos x="0" y="1056"/>
                </a:cxn>
                <a:cxn ang="0">
                  <a:pos x="0" y="1677"/>
                </a:cxn>
                <a:cxn ang="0">
                  <a:pos x="1873" y="3696"/>
                </a:cxn>
                <a:cxn ang="0">
                  <a:pos x="1873" y="0"/>
                </a:cxn>
              </a:cxnLst>
              <a:rect l="0" t="0" r="r" b="b"/>
              <a:pathLst>
                <a:path w="1873" h="3696">
                  <a:moveTo>
                    <a:pt x="1873" y="0"/>
                  </a:moveTo>
                  <a:lnTo>
                    <a:pt x="0" y="1056"/>
                  </a:lnTo>
                  <a:lnTo>
                    <a:pt x="0" y="1677"/>
                  </a:lnTo>
                  <a:lnTo>
                    <a:pt x="1873" y="3696"/>
                  </a:lnTo>
                  <a:lnTo>
                    <a:pt x="1873" y="0"/>
                  </a:lnTo>
                  <a:close/>
                </a:path>
              </a:pathLst>
            </a:custGeom>
            <a:blipFill dpi="0" rotWithShape="1">
              <a:blip r:embed="rId6" cstate="print"/>
              <a:srcRect/>
              <a:tile tx="0" ty="0" sx="100000" sy="100000" flip="none" algn="tl"/>
            </a:blipFill>
            <a:ln w="9525">
              <a:solidFill>
                <a:srgbClr val="643E33"/>
              </a:solidFill>
              <a:round/>
              <a:headEnd/>
              <a:tailEnd/>
            </a:ln>
            <a:effectLst/>
          </p:spPr>
          <p:txBody>
            <a:bodyPr/>
            <a:lstStyle/>
            <a:p>
              <a:endParaRPr lang="en-US" dirty="0"/>
            </a:p>
          </p:txBody>
        </p:sp>
        <p:sp>
          <p:nvSpPr>
            <p:cNvPr id="2063" name="Freeform 15" descr="Parchment"/>
            <p:cNvSpPr>
              <a:spLocks/>
            </p:cNvSpPr>
            <p:nvPr/>
          </p:nvSpPr>
          <p:spPr bwMode="auto">
            <a:xfrm>
              <a:off x="1203" y="881"/>
              <a:ext cx="490" cy="2246"/>
            </a:xfrm>
            <a:custGeom>
              <a:avLst/>
              <a:gdLst/>
              <a:ahLst/>
              <a:cxnLst>
                <a:cxn ang="0">
                  <a:pos x="0" y="2819"/>
                </a:cxn>
                <a:cxn ang="0">
                  <a:pos x="1" y="0"/>
                </a:cxn>
                <a:cxn ang="0">
                  <a:pos x="490" y="150"/>
                </a:cxn>
                <a:cxn ang="0">
                  <a:pos x="486" y="2295"/>
                </a:cxn>
                <a:cxn ang="0">
                  <a:pos x="0" y="2819"/>
                </a:cxn>
              </a:cxnLst>
              <a:rect l="0" t="0" r="r" b="b"/>
              <a:pathLst>
                <a:path w="490" h="2819">
                  <a:moveTo>
                    <a:pt x="0" y="2819"/>
                  </a:moveTo>
                  <a:lnTo>
                    <a:pt x="1" y="0"/>
                  </a:lnTo>
                  <a:lnTo>
                    <a:pt x="490" y="150"/>
                  </a:lnTo>
                  <a:lnTo>
                    <a:pt x="486" y="2295"/>
                  </a:lnTo>
                  <a:lnTo>
                    <a:pt x="0" y="2819"/>
                  </a:lnTo>
                  <a:close/>
                </a:path>
              </a:pathLst>
            </a:custGeom>
            <a:blipFill dpi="0" rotWithShape="1">
              <a:blip r:embed="rId7" cstate="print"/>
              <a:srcRect/>
              <a:tile tx="0" ty="0" sx="100000" sy="100000" flip="none" algn="tl"/>
            </a:blipFill>
            <a:ln w="9525">
              <a:solidFill>
                <a:srgbClr val="643E33"/>
              </a:solidFill>
              <a:round/>
              <a:headEnd/>
              <a:tailEnd/>
            </a:ln>
            <a:effectLst/>
          </p:spPr>
          <p:txBody>
            <a:bodyPr/>
            <a:lstStyle/>
            <a:p>
              <a:endParaRPr lang="en-US" dirty="0"/>
            </a:p>
          </p:txBody>
        </p:sp>
        <p:sp>
          <p:nvSpPr>
            <p:cNvPr id="2058" name="Rectangle 10" descr="Stationery"/>
            <p:cNvSpPr>
              <a:spLocks noChangeArrowheads="1"/>
            </p:cNvSpPr>
            <p:nvPr/>
          </p:nvSpPr>
          <p:spPr bwMode="auto">
            <a:xfrm>
              <a:off x="5171" y="192"/>
              <a:ext cx="589" cy="3696"/>
            </a:xfrm>
            <a:prstGeom prst="rect">
              <a:avLst/>
            </a:prstGeom>
            <a:blipFill dpi="0" rotWithShape="1">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062" name="Rectangle 14" descr="Stationery">
              <a:hlinkClick r:id="rId8" action="ppaction://hlinksldjump" tooltip="Southwest Economies"/>
            </p:cNvPr>
            <p:cNvSpPr>
              <a:spLocks noChangeArrowheads="1"/>
            </p:cNvSpPr>
            <p:nvPr/>
          </p:nvSpPr>
          <p:spPr bwMode="auto">
            <a:xfrm>
              <a:off x="1202" y="1031"/>
              <a:ext cx="491" cy="1702"/>
            </a:xfrm>
            <a:prstGeom prst="rect">
              <a:avLst/>
            </a:prstGeom>
            <a:blipFill dpi="0" rotWithShape="1">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064" name="Freeform 16" descr="Oak"/>
            <p:cNvSpPr>
              <a:spLocks/>
            </p:cNvSpPr>
            <p:nvPr/>
          </p:nvSpPr>
          <p:spPr bwMode="auto">
            <a:xfrm>
              <a:off x="1204" y="2731"/>
              <a:ext cx="489" cy="541"/>
            </a:xfrm>
            <a:custGeom>
              <a:avLst/>
              <a:gdLst/>
              <a:ahLst/>
              <a:cxnLst>
                <a:cxn ang="0">
                  <a:pos x="0" y="541"/>
                </a:cxn>
                <a:cxn ang="0">
                  <a:pos x="0" y="0"/>
                </a:cxn>
                <a:cxn ang="0">
                  <a:pos x="489" y="0"/>
                </a:cxn>
                <a:cxn ang="0">
                  <a:pos x="0" y="541"/>
                </a:cxn>
              </a:cxnLst>
              <a:rect l="0" t="0" r="r" b="b"/>
              <a:pathLst>
                <a:path w="489" h="541">
                  <a:moveTo>
                    <a:pt x="0" y="541"/>
                  </a:moveTo>
                  <a:lnTo>
                    <a:pt x="0" y="0"/>
                  </a:lnTo>
                  <a:lnTo>
                    <a:pt x="489" y="0"/>
                  </a:lnTo>
                  <a:lnTo>
                    <a:pt x="0" y="541"/>
                  </a:lnTo>
                  <a:close/>
                </a:path>
              </a:pathLst>
            </a:custGeom>
            <a:blipFill dpi="0" rotWithShape="1">
              <a:blip r:embed="rId4" cstate="print"/>
              <a:srcRect/>
              <a:tile tx="0" ty="0" sx="100000" sy="100000" flip="none" algn="tl"/>
            </a:blipFill>
            <a:ln w="9525">
              <a:noFill/>
              <a:round/>
              <a:headEnd/>
              <a:tailEnd/>
            </a:ln>
            <a:effectLst/>
          </p:spPr>
          <p:txBody>
            <a:bodyPr/>
            <a:lstStyle/>
            <a:p>
              <a:endParaRPr lang="en-US" dirty="0"/>
            </a:p>
          </p:txBody>
        </p:sp>
        <p:sp>
          <p:nvSpPr>
            <p:cNvPr id="2065" name="Freeform 17" descr="Parchment"/>
            <p:cNvSpPr>
              <a:spLocks/>
            </p:cNvSpPr>
            <p:nvPr/>
          </p:nvSpPr>
          <p:spPr bwMode="auto">
            <a:xfrm>
              <a:off x="1824" y="1104"/>
              <a:ext cx="332" cy="1488"/>
            </a:xfrm>
            <a:custGeom>
              <a:avLst/>
              <a:gdLst/>
              <a:ahLst/>
              <a:cxnLst>
                <a:cxn ang="0">
                  <a:pos x="0" y="1488"/>
                </a:cxn>
                <a:cxn ang="0">
                  <a:pos x="0" y="0"/>
                </a:cxn>
                <a:cxn ang="0">
                  <a:pos x="332" y="108"/>
                </a:cxn>
                <a:cxn ang="0">
                  <a:pos x="332" y="1131"/>
                </a:cxn>
                <a:cxn ang="0">
                  <a:pos x="0" y="1488"/>
                </a:cxn>
              </a:cxnLst>
              <a:rect l="0" t="0" r="r" b="b"/>
              <a:pathLst>
                <a:path w="332" h="1488">
                  <a:moveTo>
                    <a:pt x="0" y="1488"/>
                  </a:moveTo>
                  <a:lnTo>
                    <a:pt x="0" y="0"/>
                  </a:lnTo>
                  <a:lnTo>
                    <a:pt x="332" y="108"/>
                  </a:lnTo>
                  <a:lnTo>
                    <a:pt x="332" y="1131"/>
                  </a:lnTo>
                  <a:lnTo>
                    <a:pt x="0" y="1488"/>
                  </a:lnTo>
                  <a:close/>
                </a:path>
              </a:pathLst>
            </a:custGeom>
            <a:blipFill dpi="0" rotWithShape="1">
              <a:blip r:embed="rId7" cstate="print"/>
              <a:srcRect/>
              <a:tile tx="0" ty="0" sx="100000" sy="100000" flip="none" algn="tl"/>
            </a:blipFill>
            <a:ln w="9525">
              <a:solidFill>
                <a:srgbClr val="643E33"/>
              </a:solidFill>
              <a:round/>
              <a:headEnd/>
              <a:tailEnd/>
            </a:ln>
            <a:effectLst/>
          </p:spPr>
          <p:txBody>
            <a:bodyPr/>
            <a:lstStyle/>
            <a:p>
              <a:endParaRPr lang="en-US" dirty="0"/>
            </a:p>
          </p:txBody>
        </p:sp>
        <p:sp>
          <p:nvSpPr>
            <p:cNvPr id="2066" name="Freeform 18" descr="Stationery">
              <a:hlinkClick r:id="rId9" action="ppaction://hlinksldjump" tooltip="Plains Economies"/>
            </p:cNvPr>
            <p:cNvSpPr>
              <a:spLocks/>
            </p:cNvSpPr>
            <p:nvPr/>
          </p:nvSpPr>
          <p:spPr bwMode="auto">
            <a:xfrm>
              <a:off x="1829" y="1217"/>
              <a:ext cx="325" cy="1017"/>
            </a:xfrm>
            <a:custGeom>
              <a:avLst/>
              <a:gdLst/>
              <a:ahLst/>
              <a:cxnLst>
                <a:cxn ang="0">
                  <a:pos x="331" y="0"/>
                </a:cxn>
                <a:cxn ang="0">
                  <a:pos x="0" y="0"/>
                </a:cxn>
                <a:cxn ang="0">
                  <a:pos x="1" y="1017"/>
                </a:cxn>
                <a:cxn ang="0">
                  <a:pos x="331" y="1017"/>
                </a:cxn>
                <a:cxn ang="0">
                  <a:pos x="331" y="0"/>
                </a:cxn>
              </a:cxnLst>
              <a:rect l="0" t="0" r="r" b="b"/>
              <a:pathLst>
                <a:path w="331" h="1017">
                  <a:moveTo>
                    <a:pt x="331" y="0"/>
                  </a:moveTo>
                  <a:lnTo>
                    <a:pt x="0" y="0"/>
                  </a:lnTo>
                  <a:lnTo>
                    <a:pt x="1" y="1017"/>
                  </a:lnTo>
                  <a:lnTo>
                    <a:pt x="331" y="1017"/>
                  </a:lnTo>
                  <a:lnTo>
                    <a:pt x="331" y="0"/>
                  </a:lnTo>
                  <a:close/>
                </a:path>
              </a:pathLst>
            </a:custGeom>
            <a:blipFill dpi="0" rotWithShape="1">
              <a:blip r:embed="rId6" cstate="print"/>
              <a:srcRect/>
              <a:tile tx="0" ty="0" sx="100000" sy="100000" flip="none" algn="tl"/>
            </a:blipFill>
            <a:ln w="9525">
              <a:solidFill>
                <a:srgbClr val="643E33"/>
              </a:solidFill>
              <a:round/>
              <a:headEnd/>
              <a:tailEnd/>
            </a:ln>
            <a:effectLst/>
          </p:spPr>
          <p:txBody>
            <a:bodyPr/>
            <a:lstStyle/>
            <a:p>
              <a:endParaRPr lang="en-US" dirty="0"/>
            </a:p>
          </p:txBody>
        </p:sp>
        <p:sp>
          <p:nvSpPr>
            <p:cNvPr id="2067" name="Freeform 19" descr="Oak"/>
            <p:cNvSpPr>
              <a:spLocks/>
            </p:cNvSpPr>
            <p:nvPr/>
          </p:nvSpPr>
          <p:spPr bwMode="auto">
            <a:xfrm>
              <a:off x="1827" y="2234"/>
              <a:ext cx="342" cy="361"/>
            </a:xfrm>
            <a:custGeom>
              <a:avLst/>
              <a:gdLst/>
              <a:ahLst/>
              <a:cxnLst>
                <a:cxn ang="0">
                  <a:pos x="0" y="361"/>
                </a:cxn>
                <a:cxn ang="0">
                  <a:pos x="0" y="0"/>
                </a:cxn>
                <a:cxn ang="0">
                  <a:pos x="342" y="0"/>
                </a:cxn>
                <a:cxn ang="0">
                  <a:pos x="0" y="361"/>
                </a:cxn>
              </a:cxnLst>
              <a:rect l="0" t="0" r="r" b="b"/>
              <a:pathLst>
                <a:path w="342" h="361">
                  <a:moveTo>
                    <a:pt x="0" y="361"/>
                  </a:moveTo>
                  <a:lnTo>
                    <a:pt x="0" y="0"/>
                  </a:lnTo>
                  <a:lnTo>
                    <a:pt x="342" y="0"/>
                  </a:lnTo>
                  <a:lnTo>
                    <a:pt x="0" y="361"/>
                  </a:lnTo>
                  <a:close/>
                </a:path>
              </a:pathLst>
            </a:custGeom>
            <a:blipFill dpi="0" rotWithShape="1">
              <a:blip r:embed="rId4" cstate="print"/>
              <a:srcRect/>
              <a:tile tx="0" ty="0" sx="100000" sy="100000" flip="none" algn="tl"/>
            </a:blipFill>
            <a:ln w="9525">
              <a:noFill/>
              <a:round/>
              <a:headEnd/>
              <a:tailEnd/>
            </a:ln>
            <a:effectLst/>
          </p:spPr>
          <p:txBody>
            <a:bodyPr/>
            <a:lstStyle/>
            <a:p>
              <a:endParaRPr lang="en-US" dirty="0"/>
            </a:p>
          </p:txBody>
        </p:sp>
        <p:sp>
          <p:nvSpPr>
            <p:cNvPr id="2073" name="Freeform 25" descr="Parchment"/>
            <p:cNvSpPr>
              <a:spLocks/>
            </p:cNvSpPr>
            <p:nvPr/>
          </p:nvSpPr>
          <p:spPr bwMode="auto">
            <a:xfrm flipH="1">
              <a:off x="4161" y="975"/>
              <a:ext cx="490" cy="2208"/>
            </a:xfrm>
            <a:custGeom>
              <a:avLst/>
              <a:gdLst/>
              <a:ahLst/>
              <a:cxnLst>
                <a:cxn ang="0">
                  <a:pos x="0" y="2819"/>
                </a:cxn>
                <a:cxn ang="0">
                  <a:pos x="1" y="0"/>
                </a:cxn>
                <a:cxn ang="0">
                  <a:pos x="490" y="150"/>
                </a:cxn>
                <a:cxn ang="0">
                  <a:pos x="486" y="2295"/>
                </a:cxn>
                <a:cxn ang="0">
                  <a:pos x="0" y="2819"/>
                </a:cxn>
              </a:cxnLst>
              <a:rect l="0" t="0" r="r" b="b"/>
              <a:pathLst>
                <a:path w="490" h="2819">
                  <a:moveTo>
                    <a:pt x="0" y="2819"/>
                  </a:moveTo>
                  <a:lnTo>
                    <a:pt x="1" y="0"/>
                  </a:lnTo>
                  <a:lnTo>
                    <a:pt x="490" y="150"/>
                  </a:lnTo>
                  <a:lnTo>
                    <a:pt x="486" y="2295"/>
                  </a:lnTo>
                  <a:lnTo>
                    <a:pt x="0" y="2819"/>
                  </a:lnTo>
                  <a:close/>
                </a:path>
              </a:pathLst>
            </a:custGeom>
            <a:blipFill dpi="0" rotWithShape="1">
              <a:blip r:embed="rId7" cstate="print"/>
              <a:srcRect/>
              <a:tile tx="0" ty="0" sx="100000" sy="100000" flip="none" algn="tl"/>
            </a:blipFill>
            <a:ln w="9525">
              <a:solidFill>
                <a:srgbClr val="643E33"/>
              </a:solidFill>
              <a:round/>
              <a:headEnd/>
              <a:tailEnd/>
            </a:ln>
            <a:effectLst/>
          </p:spPr>
          <p:txBody>
            <a:bodyPr/>
            <a:lstStyle/>
            <a:p>
              <a:endParaRPr lang="en-US" dirty="0"/>
            </a:p>
          </p:txBody>
        </p:sp>
        <p:sp>
          <p:nvSpPr>
            <p:cNvPr id="2071" name="Rectangle 23" descr="Stationery">
              <a:hlinkClick r:id="rId10" action="ppaction://hlinksldjump" tooltip="Northwest Economies"/>
            </p:cNvPr>
            <p:cNvSpPr>
              <a:spLocks noChangeArrowheads="1"/>
            </p:cNvSpPr>
            <p:nvPr/>
          </p:nvSpPr>
          <p:spPr bwMode="auto">
            <a:xfrm>
              <a:off x="4160" y="1097"/>
              <a:ext cx="490" cy="1719"/>
            </a:xfrm>
            <a:prstGeom prst="rect">
              <a:avLst/>
            </a:prstGeom>
            <a:blipFill dpi="0" rotWithShape="1">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072" name="Freeform 24" descr="Oak"/>
            <p:cNvSpPr>
              <a:spLocks/>
            </p:cNvSpPr>
            <p:nvPr/>
          </p:nvSpPr>
          <p:spPr bwMode="auto">
            <a:xfrm>
              <a:off x="4145" y="2807"/>
              <a:ext cx="507" cy="551"/>
            </a:xfrm>
            <a:custGeom>
              <a:avLst/>
              <a:gdLst/>
              <a:ahLst/>
              <a:cxnLst>
                <a:cxn ang="0">
                  <a:pos x="506" y="551"/>
                </a:cxn>
                <a:cxn ang="0">
                  <a:pos x="507" y="0"/>
                </a:cxn>
                <a:cxn ang="0">
                  <a:pos x="0" y="0"/>
                </a:cxn>
                <a:cxn ang="0">
                  <a:pos x="506" y="551"/>
                </a:cxn>
              </a:cxnLst>
              <a:rect l="0" t="0" r="r" b="b"/>
              <a:pathLst>
                <a:path w="507" h="551">
                  <a:moveTo>
                    <a:pt x="506" y="551"/>
                  </a:moveTo>
                  <a:lnTo>
                    <a:pt x="507" y="0"/>
                  </a:lnTo>
                  <a:lnTo>
                    <a:pt x="0" y="0"/>
                  </a:lnTo>
                  <a:lnTo>
                    <a:pt x="506" y="551"/>
                  </a:lnTo>
                  <a:close/>
                </a:path>
              </a:pathLst>
            </a:custGeom>
            <a:blipFill dpi="0" rotWithShape="1">
              <a:blip r:embed="rId4" cstate="print"/>
              <a:srcRect/>
              <a:tile tx="0" ty="0" sx="100000" sy="100000" flip="none" algn="tl"/>
            </a:blipFill>
            <a:ln w="9525">
              <a:noFill/>
              <a:round/>
              <a:headEnd/>
              <a:tailEnd/>
            </a:ln>
            <a:effectLst/>
          </p:spPr>
          <p:txBody>
            <a:bodyPr/>
            <a:lstStyle/>
            <a:p>
              <a:endParaRPr lang="en-US" dirty="0"/>
            </a:p>
          </p:txBody>
        </p:sp>
        <p:sp>
          <p:nvSpPr>
            <p:cNvPr id="2075" name="Freeform 27" descr="Parchment"/>
            <p:cNvSpPr>
              <a:spLocks/>
            </p:cNvSpPr>
            <p:nvPr/>
          </p:nvSpPr>
          <p:spPr bwMode="auto">
            <a:xfrm flipH="1">
              <a:off x="3585" y="1119"/>
              <a:ext cx="340" cy="1159"/>
            </a:xfrm>
            <a:custGeom>
              <a:avLst/>
              <a:gdLst/>
              <a:ahLst/>
              <a:cxnLst>
                <a:cxn ang="0">
                  <a:pos x="0" y="1488"/>
                </a:cxn>
                <a:cxn ang="0">
                  <a:pos x="0" y="0"/>
                </a:cxn>
                <a:cxn ang="0">
                  <a:pos x="332" y="108"/>
                </a:cxn>
                <a:cxn ang="0">
                  <a:pos x="332" y="1131"/>
                </a:cxn>
                <a:cxn ang="0">
                  <a:pos x="0" y="1488"/>
                </a:cxn>
              </a:cxnLst>
              <a:rect l="0" t="0" r="r" b="b"/>
              <a:pathLst>
                <a:path w="332" h="1488">
                  <a:moveTo>
                    <a:pt x="0" y="1488"/>
                  </a:moveTo>
                  <a:lnTo>
                    <a:pt x="0" y="0"/>
                  </a:lnTo>
                  <a:lnTo>
                    <a:pt x="332" y="108"/>
                  </a:lnTo>
                  <a:lnTo>
                    <a:pt x="332" y="1131"/>
                  </a:lnTo>
                  <a:lnTo>
                    <a:pt x="0" y="1488"/>
                  </a:lnTo>
                  <a:close/>
                </a:path>
              </a:pathLst>
            </a:custGeom>
            <a:blipFill dpi="0" rotWithShape="1">
              <a:blip r:embed="rId7" cstate="print"/>
              <a:srcRect/>
              <a:tile tx="0" ty="0" sx="100000" sy="100000" flip="none" algn="tl"/>
            </a:blipFill>
            <a:ln w="9525">
              <a:solidFill>
                <a:srgbClr val="643E33"/>
              </a:solidFill>
              <a:round/>
              <a:headEnd/>
              <a:tailEnd/>
            </a:ln>
            <a:effectLst/>
          </p:spPr>
          <p:txBody>
            <a:bodyPr/>
            <a:lstStyle/>
            <a:p>
              <a:endParaRPr lang="en-US" dirty="0"/>
            </a:p>
          </p:txBody>
        </p:sp>
        <p:sp>
          <p:nvSpPr>
            <p:cNvPr id="2076" name="Freeform 28" descr="Stationery">
              <a:hlinkClick r:id="rId9" action="ppaction://hlinksldjump" tooltip="Plains Economies"/>
            </p:cNvPr>
            <p:cNvSpPr>
              <a:spLocks/>
            </p:cNvSpPr>
            <p:nvPr/>
          </p:nvSpPr>
          <p:spPr bwMode="auto">
            <a:xfrm flipH="1">
              <a:off x="3579" y="1232"/>
              <a:ext cx="342" cy="1017"/>
            </a:xfrm>
            <a:custGeom>
              <a:avLst/>
              <a:gdLst/>
              <a:ahLst/>
              <a:cxnLst>
                <a:cxn ang="0">
                  <a:pos x="331" y="0"/>
                </a:cxn>
                <a:cxn ang="0">
                  <a:pos x="0" y="0"/>
                </a:cxn>
                <a:cxn ang="0">
                  <a:pos x="1" y="1017"/>
                </a:cxn>
                <a:cxn ang="0">
                  <a:pos x="331" y="1017"/>
                </a:cxn>
                <a:cxn ang="0">
                  <a:pos x="331" y="0"/>
                </a:cxn>
              </a:cxnLst>
              <a:rect l="0" t="0" r="r" b="b"/>
              <a:pathLst>
                <a:path w="331" h="1017">
                  <a:moveTo>
                    <a:pt x="331" y="0"/>
                  </a:moveTo>
                  <a:lnTo>
                    <a:pt x="0" y="0"/>
                  </a:lnTo>
                  <a:lnTo>
                    <a:pt x="1" y="1017"/>
                  </a:lnTo>
                  <a:lnTo>
                    <a:pt x="331" y="1017"/>
                  </a:lnTo>
                  <a:lnTo>
                    <a:pt x="331" y="0"/>
                  </a:lnTo>
                  <a:close/>
                </a:path>
              </a:pathLst>
            </a:custGeom>
            <a:blipFill dpi="0" rotWithShape="1">
              <a:blip r:embed="rId6" cstate="print"/>
              <a:srcRect/>
              <a:tile tx="0" ty="0" sx="100000" sy="100000" flip="none" algn="tl"/>
            </a:blipFill>
            <a:ln w="9525">
              <a:solidFill>
                <a:srgbClr val="643E33"/>
              </a:solidFill>
              <a:round/>
              <a:headEnd/>
              <a:tailEnd/>
            </a:ln>
            <a:effectLst/>
          </p:spPr>
          <p:txBody>
            <a:bodyPr/>
            <a:lstStyle/>
            <a:p>
              <a:endParaRPr lang="en-US" dirty="0"/>
            </a:p>
          </p:txBody>
        </p:sp>
        <p:sp>
          <p:nvSpPr>
            <p:cNvPr id="2077" name="Freeform 29" descr="Oak"/>
            <p:cNvSpPr>
              <a:spLocks/>
            </p:cNvSpPr>
            <p:nvPr/>
          </p:nvSpPr>
          <p:spPr bwMode="auto">
            <a:xfrm flipH="1">
              <a:off x="3595" y="2243"/>
              <a:ext cx="334" cy="315"/>
            </a:xfrm>
            <a:custGeom>
              <a:avLst/>
              <a:gdLst/>
              <a:ahLst/>
              <a:cxnLst>
                <a:cxn ang="0">
                  <a:pos x="0" y="361"/>
                </a:cxn>
                <a:cxn ang="0">
                  <a:pos x="0" y="0"/>
                </a:cxn>
                <a:cxn ang="0">
                  <a:pos x="342" y="0"/>
                </a:cxn>
                <a:cxn ang="0">
                  <a:pos x="0" y="361"/>
                </a:cxn>
              </a:cxnLst>
              <a:rect l="0" t="0" r="r" b="b"/>
              <a:pathLst>
                <a:path w="342" h="361">
                  <a:moveTo>
                    <a:pt x="0" y="361"/>
                  </a:moveTo>
                  <a:lnTo>
                    <a:pt x="0" y="0"/>
                  </a:lnTo>
                  <a:lnTo>
                    <a:pt x="342" y="0"/>
                  </a:lnTo>
                  <a:lnTo>
                    <a:pt x="0" y="361"/>
                  </a:lnTo>
                  <a:close/>
                </a:path>
              </a:pathLst>
            </a:custGeom>
            <a:blipFill dpi="0" rotWithShape="1">
              <a:blip r:embed="rId4" cstate="print"/>
              <a:srcRect/>
              <a:tile tx="0" ty="0" sx="100000" sy="100000" flip="none" algn="tl"/>
            </a:blipFill>
            <a:ln w="9525">
              <a:noFill/>
              <a:round/>
              <a:headEnd/>
              <a:tailEnd/>
            </a:ln>
            <a:effectLst/>
          </p:spPr>
          <p:txBody>
            <a:bodyPr/>
            <a:lstStyle/>
            <a:p>
              <a:endParaRPr lang="en-US" dirty="0"/>
            </a:p>
          </p:txBody>
        </p:sp>
        <p:sp>
          <p:nvSpPr>
            <p:cNvPr id="2085" name="Rectangle 37"/>
            <p:cNvSpPr>
              <a:spLocks noChangeArrowheads="1"/>
            </p:cNvSpPr>
            <p:nvPr/>
          </p:nvSpPr>
          <p:spPr bwMode="auto">
            <a:xfrm flipH="1">
              <a:off x="2017" y="0"/>
              <a:ext cx="27" cy="155"/>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2086" name="Rectangle 38"/>
            <p:cNvSpPr>
              <a:spLocks noChangeArrowheads="1"/>
            </p:cNvSpPr>
            <p:nvPr/>
          </p:nvSpPr>
          <p:spPr bwMode="auto">
            <a:xfrm flipH="1">
              <a:off x="3795" y="0"/>
              <a:ext cx="27" cy="155"/>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2057" name="Rectangle 9" descr="Stationery"/>
            <p:cNvSpPr>
              <a:spLocks noChangeArrowheads="1"/>
            </p:cNvSpPr>
            <p:nvPr/>
          </p:nvSpPr>
          <p:spPr bwMode="auto">
            <a:xfrm>
              <a:off x="0" y="192"/>
              <a:ext cx="624" cy="3682"/>
            </a:xfrm>
            <a:prstGeom prst="rect">
              <a:avLst/>
            </a:prstGeom>
            <a:blipFill dpi="0" rotWithShape="1">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11" name="Rectangle 63" descr="Walnut"/>
            <p:cNvSpPr>
              <a:spLocks noChangeArrowheads="1"/>
            </p:cNvSpPr>
            <p:nvPr/>
          </p:nvSpPr>
          <p:spPr bwMode="auto">
            <a:xfrm rot="929241">
              <a:off x="651" y="2876"/>
              <a:ext cx="453" cy="63"/>
            </a:xfrm>
            <a:prstGeom prst="rect">
              <a:avLst/>
            </a:prstGeom>
            <a:blipFill dpi="0" rotWithShape="0">
              <a:blip r:embed="rId11"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12" name="Rectangle 64" descr="Walnut"/>
            <p:cNvSpPr>
              <a:spLocks noChangeArrowheads="1"/>
            </p:cNvSpPr>
            <p:nvPr/>
          </p:nvSpPr>
          <p:spPr bwMode="auto">
            <a:xfrm rot="-609473">
              <a:off x="4676" y="2877"/>
              <a:ext cx="453" cy="63"/>
            </a:xfrm>
            <a:prstGeom prst="rect">
              <a:avLst/>
            </a:prstGeom>
            <a:blipFill dpi="0" rotWithShape="0">
              <a:blip r:embed="rId11"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21" name="AutoShape 73" descr="Stationery"/>
            <p:cNvSpPr>
              <a:spLocks noChangeArrowheads="1"/>
            </p:cNvSpPr>
            <p:nvPr/>
          </p:nvSpPr>
          <p:spPr bwMode="auto">
            <a:xfrm>
              <a:off x="2492" y="1240"/>
              <a:ext cx="772" cy="91"/>
            </a:xfrm>
            <a:custGeom>
              <a:avLst/>
              <a:gdLst>
                <a:gd name="G0" fmla="+- 1259 0 0"/>
                <a:gd name="G1" fmla="+- 21600 0 1259"/>
                <a:gd name="G2" fmla="*/ 1259 1 2"/>
                <a:gd name="G3" fmla="+- 21600 0 G2"/>
                <a:gd name="G4" fmla="+/ 1259 21600 2"/>
                <a:gd name="G5" fmla="+/ G1 0 2"/>
                <a:gd name="G6" fmla="*/ 21600 21600 1259"/>
                <a:gd name="G7" fmla="*/ G6 1 2"/>
                <a:gd name="G8" fmla="+- 21600 0 G7"/>
                <a:gd name="G9" fmla="*/ 21600 1 2"/>
                <a:gd name="G10" fmla="+- 1259 0 G9"/>
                <a:gd name="G11" fmla="?: G10 G8 0"/>
                <a:gd name="G12" fmla="?: G10 G7 21600"/>
                <a:gd name="T0" fmla="*/ 20970 w 21600"/>
                <a:gd name="T1" fmla="*/ 10800 h 21600"/>
                <a:gd name="T2" fmla="*/ 10800 w 21600"/>
                <a:gd name="T3" fmla="*/ 21600 h 21600"/>
                <a:gd name="T4" fmla="*/ 630 w 21600"/>
                <a:gd name="T5" fmla="*/ 10800 h 21600"/>
                <a:gd name="T6" fmla="*/ 10800 w 21600"/>
                <a:gd name="T7" fmla="*/ 0 h 21600"/>
                <a:gd name="T8" fmla="*/ 2430 w 21600"/>
                <a:gd name="T9" fmla="*/ 2430 h 21600"/>
                <a:gd name="T10" fmla="*/ 19170 w 21600"/>
                <a:gd name="T11" fmla="*/ 19170 h 21600"/>
              </a:gdLst>
              <a:ahLst/>
              <a:cxnLst>
                <a:cxn ang="0">
                  <a:pos x="T0" y="T1"/>
                </a:cxn>
                <a:cxn ang="0">
                  <a:pos x="T2" y="T3"/>
                </a:cxn>
                <a:cxn ang="0">
                  <a:pos x="T4" y="T5"/>
                </a:cxn>
                <a:cxn ang="0">
                  <a:pos x="T6" y="T7"/>
                </a:cxn>
              </a:cxnLst>
              <a:rect l="T8" t="T9" r="T10" b="T11"/>
              <a:pathLst>
                <a:path w="21600" h="21600">
                  <a:moveTo>
                    <a:pt x="0" y="0"/>
                  </a:moveTo>
                  <a:lnTo>
                    <a:pt x="1259" y="21600"/>
                  </a:lnTo>
                  <a:lnTo>
                    <a:pt x="20341" y="21600"/>
                  </a:lnTo>
                  <a:lnTo>
                    <a:pt x="21600" y="0"/>
                  </a:lnTo>
                  <a:close/>
                </a:path>
              </a:pathLst>
            </a:custGeom>
            <a:blipFill dpi="0" rotWithShape="0">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22" name="AutoShape 74" descr="Stationery"/>
            <p:cNvSpPr>
              <a:spLocks noChangeArrowheads="1"/>
            </p:cNvSpPr>
            <p:nvPr/>
          </p:nvSpPr>
          <p:spPr bwMode="auto">
            <a:xfrm rot="16200000" flipH="1">
              <a:off x="2277" y="1463"/>
              <a:ext cx="617" cy="185"/>
            </a:xfrm>
            <a:custGeom>
              <a:avLst/>
              <a:gdLst>
                <a:gd name="G0" fmla="+- 3153 0 0"/>
                <a:gd name="G1" fmla="+- 21600 0 3153"/>
                <a:gd name="G2" fmla="*/ 3153 1 2"/>
                <a:gd name="G3" fmla="+- 21600 0 G2"/>
                <a:gd name="G4" fmla="+/ 3153 21600 2"/>
                <a:gd name="G5" fmla="+/ G1 0 2"/>
                <a:gd name="G6" fmla="*/ 21600 21600 3153"/>
                <a:gd name="G7" fmla="*/ G6 1 2"/>
                <a:gd name="G8" fmla="+- 21600 0 G7"/>
                <a:gd name="G9" fmla="*/ 21600 1 2"/>
                <a:gd name="G10" fmla="+- 3153 0 G9"/>
                <a:gd name="G11" fmla="?: G10 G8 0"/>
                <a:gd name="G12" fmla="?: G10 G7 21600"/>
                <a:gd name="T0" fmla="*/ 20023 w 21600"/>
                <a:gd name="T1" fmla="*/ 10800 h 21600"/>
                <a:gd name="T2" fmla="*/ 10800 w 21600"/>
                <a:gd name="T3" fmla="*/ 21600 h 21600"/>
                <a:gd name="T4" fmla="*/ 1577 w 21600"/>
                <a:gd name="T5" fmla="*/ 10800 h 21600"/>
                <a:gd name="T6" fmla="*/ 10800 w 21600"/>
                <a:gd name="T7" fmla="*/ 0 h 21600"/>
                <a:gd name="T8" fmla="*/ 3377 w 21600"/>
                <a:gd name="T9" fmla="*/ 3377 h 21600"/>
                <a:gd name="T10" fmla="*/ 18223 w 21600"/>
                <a:gd name="T11" fmla="*/ 18223 h 21600"/>
              </a:gdLst>
              <a:ahLst/>
              <a:cxnLst>
                <a:cxn ang="0">
                  <a:pos x="T0" y="T1"/>
                </a:cxn>
                <a:cxn ang="0">
                  <a:pos x="T2" y="T3"/>
                </a:cxn>
                <a:cxn ang="0">
                  <a:pos x="T4" y="T5"/>
                </a:cxn>
                <a:cxn ang="0">
                  <a:pos x="T6" y="T7"/>
                </a:cxn>
              </a:cxnLst>
              <a:rect l="T8" t="T9" r="T10" b="T11"/>
              <a:pathLst>
                <a:path w="21600" h="21600">
                  <a:moveTo>
                    <a:pt x="0" y="0"/>
                  </a:moveTo>
                  <a:lnTo>
                    <a:pt x="3153" y="21600"/>
                  </a:lnTo>
                  <a:lnTo>
                    <a:pt x="18447" y="21600"/>
                  </a:lnTo>
                  <a:lnTo>
                    <a:pt x="21600" y="0"/>
                  </a:lnTo>
                  <a:close/>
                </a:path>
              </a:pathLst>
            </a:custGeom>
            <a:blipFill dpi="0" rotWithShape="0">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23" name="AutoShape 75" descr="Stationery"/>
            <p:cNvSpPr>
              <a:spLocks noChangeArrowheads="1"/>
            </p:cNvSpPr>
            <p:nvPr/>
          </p:nvSpPr>
          <p:spPr bwMode="auto">
            <a:xfrm rot="5400000">
              <a:off x="2880" y="1480"/>
              <a:ext cx="616" cy="146"/>
            </a:xfrm>
            <a:custGeom>
              <a:avLst/>
              <a:gdLst>
                <a:gd name="G0" fmla="+- 3050 0 0"/>
                <a:gd name="G1" fmla="+- 21600 0 3050"/>
                <a:gd name="G2" fmla="*/ 3050 1 2"/>
                <a:gd name="G3" fmla="+- 21600 0 G2"/>
                <a:gd name="G4" fmla="+/ 3050 21600 2"/>
                <a:gd name="G5" fmla="+/ G1 0 2"/>
                <a:gd name="G6" fmla="*/ 21600 21600 3050"/>
                <a:gd name="G7" fmla="*/ G6 1 2"/>
                <a:gd name="G8" fmla="+- 21600 0 G7"/>
                <a:gd name="G9" fmla="*/ 21600 1 2"/>
                <a:gd name="G10" fmla="+- 3050 0 G9"/>
                <a:gd name="G11" fmla="?: G10 G8 0"/>
                <a:gd name="G12" fmla="?: G10 G7 21600"/>
                <a:gd name="T0" fmla="*/ 20075 w 21600"/>
                <a:gd name="T1" fmla="*/ 10800 h 21600"/>
                <a:gd name="T2" fmla="*/ 10800 w 21600"/>
                <a:gd name="T3" fmla="*/ 21600 h 21600"/>
                <a:gd name="T4" fmla="*/ 1525 w 21600"/>
                <a:gd name="T5" fmla="*/ 10800 h 21600"/>
                <a:gd name="T6" fmla="*/ 10800 w 21600"/>
                <a:gd name="T7" fmla="*/ 0 h 21600"/>
                <a:gd name="T8" fmla="*/ 3325 w 21600"/>
                <a:gd name="T9" fmla="*/ 3325 h 21600"/>
                <a:gd name="T10" fmla="*/ 18275 w 21600"/>
                <a:gd name="T11" fmla="*/ 18275 h 21600"/>
              </a:gdLst>
              <a:ahLst/>
              <a:cxnLst>
                <a:cxn ang="0">
                  <a:pos x="T0" y="T1"/>
                </a:cxn>
                <a:cxn ang="0">
                  <a:pos x="T2" y="T3"/>
                </a:cxn>
                <a:cxn ang="0">
                  <a:pos x="T4" y="T5"/>
                </a:cxn>
                <a:cxn ang="0">
                  <a:pos x="T6" y="T7"/>
                </a:cxn>
              </a:cxnLst>
              <a:rect l="T8" t="T9" r="T10" b="T11"/>
              <a:pathLst>
                <a:path w="21600" h="21600">
                  <a:moveTo>
                    <a:pt x="0" y="0"/>
                  </a:moveTo>
                  <a:lnTo>
                    <a:pt x="3050" y="21600"/>
                  </a:lnTo>
                  <a:lnTo>
                    <a:pt x="18550" y="21600"/>
                  </a:lnTo>
                  <a:lnTo>
                    <a:pt x="21600" y="0"/>
                  </a:lnTo>
                  <a:close/>
                </a:path>
              </a:pathLst>
            </a:custGeom>
            <a:blipFill dpi="0" rotWithShape="0">
              <a:blip r:embed="rId6"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49" name="Rectangle 101" descr="Oak"/>
            <p:cNvSpPr>
              <a:spLocks noChangeArrowheads="1"/>
            </p:cNvSpPr>
            <p:nvPr/>
          </p:nvSpPr>
          <p:spPr bwMode="auto">
            <a:xfrm>
              <a:off x="2675" y="1582"/>
              <a:ext cx="437" cy="62"/>
            </a:xfrm>
            <a:prstGeom prst="rect">
              <a:avLst/>
            </a:prstGeom>
            <a:blipFill dpi="0" rotWithShape="0">
              <a:blip r:embed="rId4" cstate="print"/>
              <a:srcRect/>
              <a:tile tx="0" ty="0" sx="100000" sy="100000" flip="none" algn="tl"/>
            </a:blipFill>
            <a:ln w="9525">
              <a:solidFill>
                <a:srgbClr val="643E33"/>
              </a:solidFill>
              <a:miter lim="800000"/>
              <a:headEnd/>
              <a:tailEnd/>
            </a:ln>
            <a:effectLst/>
          </p:spPr>
          <p:txBody>
            <a:bodyPr wrap="none" anchor="ctr"/>
            <a:lstStyle/>
            <a:p>
              <a:endParaRPr lang="en-US" dirty="0"/>
            </a:p>
          </p:txBody>
        </p:sp>
        <p:sp>
          <p:nvSpPr>
            <p:cNvPr id="2148" name="Rectangle 100" descr="White marble"/>
            <p:cNvSpPr>
              <a:spLocks noChangeArrowheads="1"/>
            </p:cNvSpPr>
            <p:nvPr/>
          </p:nvSpPr>
          <p:spPr bwMode="auto">
            <a:xfrm>
              <a:off x="2675" y="1626"/>
              <a:ext cx="443" cy="75"/>
            </a:xfrm>
            <a:prstGeom prst="rect">
              <a:avLst/>
            </a:prstGeom>
            <a:blipFill dpi="0" rotWithShape="1">
              <a:blip r:embed="rId5" cstate="print"/>
              <a:srcRect/>
              <a:tile tx="0" ty="0" sx="100000" sy="100000" flip="none" algn="tl"/>
            </a:blipFill>
            <a:ln w="9525">
              <a:solidFill>
                <a:srgbClr val="643E33"/>
              </a:solidFill>
              <a:miter lim="800000"/>
              <a:headEnd/>
              <a:tailEnd/>
            </a:ln>
            <a:effectLst/>
          </p:spPr>
          <p:txBody>
            <a:bodyPr wrap="none" anchor="ctr"/>
            <a:lstStyle/>
            <a:p>
              <a:endParaRPr lang="en-US" dirty="0"/>
            </a:p>
          </p:txBody>
        </p:sp>
        <p:pic>
          <p:nvPicPr>
            <p:cNvPr id="2150" name="Picture 102" descr="rug"/>
            <p:cNvPicPr>
              <a:picLocks noChangeAspect="1" noChangeArrowheads="1"/>
            </p:cNvPicPr>
            <p:nvPr/>
          </p:nvPicPr>
          <p:blipFill>
            <a:blip r:embed="rId12" cstate="print"/>
            <a:srcRect/>
            <a:stretch>
              <a:fillRect/>
            </a:stretch>
          </p:blipFill>
          <p:spPr bwMode="auto">
            <a:xfrm>
              <a:off x="2394" y="2312"/>
              <a:ext cx="972" cy="805"/>
            </a:xfrm>
            <a:prstGeom prst="rect">
              <a:avLst/>
            </a:prstGeom>
            <a:noFill/>
            <a:ln w="9525">
              <a:noFill/>
              <a:miter lim="800000"/>
              <a:headEnd/>
              <a:tailEnd/>
            </a:ln>
          </p:spPr>
        </p:pic>
        <p:sp>
          <p:nvSpPr>
            <p:cNvPr id="2155" name="Rectangle 107"/>
            <p:cNvSpPr>
              <a:spLocks noChangeArrowheads="1"/>
            </p:cNvSpPr>
            <p:nvPr/>
          </p:nvSpPr>
          <p:spPr bwMode="auto">
            <a:xfrm>
              <a:off x="5171" y="188"/>
              <a:ext cx="589" cy="3696"/>
            </a:xfrm>
            <a:prstGeom prst="rect">
              <a:avLst/>
            </a:prstGeom>
            <a:solidFill>
              <a:srgbClr val="CB986E">
                <a:alpha val="17999"/>
              </a:srgbClr>
            </a:solidFill>
            <a:ln w="9525">
              <a:noFill/>
              <a:miter lim="800000"/>
              <a:headEnd/>
              <a:tailEnd/>
            </a:ln>
            <a:effectLst/>
          </p:spPr>
          <p:txBody>
            <a:bodyPr wrap="none" anchor="ctr"/>
            <a:lstStyle/>
            <a:p>
              <a:endParaRPr lang="en-US" dirty="0"/>
            </a:p>
          </p:txBody>
        </p:sp>
        <p:sp>
          <p:nvSpPr>
            <p:cNvPr id="2156" name="Rectangle 108"/>
            <p:cNvSpPr>
              <a:spLocks noChangeArrowheads="1"/>
            </p:cNvSpPr>
            <p:nvPr/>
          </p:nvSpPr>
          <p:spPr bwMode="auto">
            <a:xfrm>
              <a:off x="0" y="188"/>
              <a:ext cx="624" cy="3682"/>
            </a:xfrm>
            <a:prstGeom prst="rect">
              <a:avLst/>
            </a:prstGeom>
            <a:solidFill>
              <a:srgbClr val="CB986E">
                <a:alpha val="17999"/>
              </a:srgbClr>
            </a:solidFill>
            <a:ln w="9525">
              <a:noFill/>
              <a:miter lim="800000"/>
              <a:headEnd/>
              <a:tailEnd/>
            </a:ln>
            <a:effectLst/>
          </p:spPr>
          <p:txBody>
            <a:bodyPr wrap="none" anchor="ctr"/>
            <a:lstStyle/>
            <a:p>
              <a:endParaRPr lang="en-US" dirty="0"/>
            </a:p>
          </p:txBody>
        </p:sp>
        <p:sp>
          <p:nvSpPr>
            <p:cNvPr id="2157" name="AutoShape 109"/>
            <p:cNvSpPr>
              <a:spLocks noChangeArrowheads="1"/>
            </p:cNvSpPr>
            <p:nvPr/>
          </p:nvSpPr>
          <p:spPr bwMode="auto">
            <a:xfrm>
              <a:off x="2495" y="1236"/>
              <a:ext cx="772" cy="91"/>
            </a:xfrm>
            <a:custGeom>
              <a:avLst/>
              <a:gdLst>
                <a:gd name="G0" fmla="+- 1259 0 0"/>
                <a:gd name="G1" fmla="+- 21600 0 1259"/>
                <a:gd name="G2" fmla="*/ 1259 1 2"/>
                <a:gd name="G3" fmla="+- 21600 0 G2"/>
                <a:gd name="G4" fmla="+/ 1259 21600 2"/>
                <a:gd name="G5" fmla="+/ G1 0 2"/>
                <a:gd name="G6" fmla="*/ 21600 21600 1259"/>
                <a:gd name="G7" fmla="*/ G6 1 2"/>
                <a:gd name="G8" fmla="+- 21600 0 G7"/>
                <a:gd name="G9" fmla="*/ 21600 1 2"/>
                <a:gd name="G10" fmla="+- 1259 0 G9"/>
                <a:gd name="G11" fmla="?: G10 G8 0"/>
                <a:gd name="G12" fmla="?: G10 G7 21600"/>
                <a:gd name="T0" fmla="*/ 20970 w 21600"/>
                <a:gd name="T1" fmla="*/ 10800 h 21600"/>
                <a:gd name="T2" fmla="*/ 10800 w 21600"/>
                <a:gd name="T3" fmla="*/ 21600 h 21600"/>
                <a:gd name="T4" fmla="*/ 630 w 21600"/>
                <a:gd name="T5" fmla="*/ 10800 h 21600"/>
                <a:gd name="T6" fmla="*/ 10800 w 21600"/>
                <a:gd name="T7" fmla="*/ 0 h 21600"/>
                <a:gd name="T8" fmla="*/ 2430 w 21600"/>
                <a:gd name="T9" fmla="*/ 2430 h 21600"/>
                <a:gd name="T10" fmla="*/ 19170 w 21600"/>
                <a:gd name="T11" fmla="*/ 19170 h 21600"/>
              </a:gdLst>
              <a:ahLst/>
              <a:cxnLst>
                <a:cxn ang="0">
                  <a:pos x="T0" y="T1"/>
                </a:cxn>
                <a:cxn ang="0">
                  <a:pos x="T2" y="T3"/>
                </a:cxn>
                <a:cxn ang="0">
                  <a:pos x="T4" y="T5"/>
                </a:cxn>
                <a:cxn ang="0">
                  <a:pos x="T6" y="T7"/>
                </a:cxn>
              </a:cxnLst>
              <a:rect l="T8" t="T9" r="T10" b="T11"/>
              <a:pathLst>
                <a:path w="21600" h="21600">
                  <a:moveTo>
                    <a:pt x="0" y="0"/>
                  </a:moveTo>
                  <a:lnTo>
                    <a:pt x="1259" y="21600"/>
                  </a:lnTo>
                  <a:lnTo>
                    <a:pt x="20341" y="21600"/>
                  </a:lnTo>
                  <a:lnTo>
                    <a:pt x="21600" y="0"/>
                  </a:lnTo>
                  <a:close/>
                </a:path>
              </a:pathLst>
            </a:custGeom>
            <a:solidFill>
              <a:srgbClr val="C8BB9B">
                <a:alpha val="50999"/>
              </a:srgbClr>
            </a:solidFill>
            <a:ln w="9525">
              <a:noFill/>
              <a:miter lim="800000"/>
              <a:headEnd/>
              <a:tailEnd/>
            </a:ln>
            <a:effectLst/>
          </p:spPr>
          <p:txBody>
            <a:bodyPr wrap="none" anchor="ctr"/>
            <a:lstStyle/>
            <a:p>
              <a:endParaRPr lang="en-US" dirty="0"/>
            </a:p>
          </p:txBody>
        </p:sp>
        <p:sp>
          <p:nvSpPr>
            <p:cNvPr id="2158" name="AutoShape 110"/>
            <p:cNvSpPr>
              <a:spLocks noChangeArrowheads="1"/>
            </p:cNvSpPr>
            <p:nvPr/>
          </p:nvSpPr>
          <p:spPr bwMode="auto">
            <a:xfrm rot="16200000" flipH="1">
              <a:off x="2277" y="1477"/>
              <a:ext cx="610" cy="185"/>
            </a:xfrm>
            <a:custGeom>
              <a:avLst/>
              <a:gdLst>
                <a:gd name="G0" fmla="+- 3153 0 0"/>
                <a:gd name="G1" fmla="+- 21600 0 3153"/>
                <a:gd name="G2" fmla="*/ 3153 1 2"/>
                <a:gd name="G3" fmla="+- 21600 0 G2"/>
                <a:gd name="G4" fmla="+/ 3153 21600 2"/>
                <a:gd name="G5" fmla="+/ G1 0 2"/>
                <a:gd name="G6" fmla="*/ 21600 21600 3153"/>
                <a:gd name="G7" fmla="*/ G6 1 2"/>
                <a:gd name="G8" fmla="+- 21600 0 G7"/>
                <a:gd name="G9" fmla="*/ 21600 1 2"/>
                <a:gd name="G10" fmla="+- 3153 0 G9"/>
                <a:gd name="G11" fmla="?: G10 G8 0"/>
                <a:gd name="G12" fmla="?: G10 G7 21600"/>
                <a:gd name="T0" fmla="*/ 20023 w 21600"/>
                <a:gd name="T1" fmla="*/ 10800 h 21600"/>
                <a:gd name="T2" fmla="*/ 10800 w 21600"/>
                <a:gd name="T3" fmla="*/ 21600 h 21600"/>
                <a:gd name="T4" fmla="*/ 1577 w 21600"/>
                <a:gd name="T5" fmla="*/ 10800 h 21600"/>
                <a:gd name="T6" fmla="*/ 10800 w 21600"/>
                <a:gd name="T7" fmla="*/ 0 h 21600"/>
                <a:gd name="T8" fmla="*/ 3377 w 21600"/>
                <a:gd name="T9" fmla="*/ 3377 h 21600"/>
                <a:gd name="T10" fmla="*/ 18223 w 21600"/>
                <a:gd name="T11" fmla="*/ 18223 h 21600"/>
              </a:gdLst>
              <a:ahLst/>
              <a:cxnLst>
                <a:cxn ang="0">
                  <a:pos x="T0" y="T1"/>
                </a:cxn>
                <a:cxn ang="0">
                  <a:pos x="T2" y="T3"/>
                </a:cxn>
                <a:cxn ang="0">
                  <a:pos x="T4" y="T5"/>
                </a:cxn>
                <a:cxn ang="0">
                  <a:pos x="T6" y="T7"/>
                </a:cxn>
              </a:cxnLst>
              <a:rect l="T8" t="T9" r="T10" b="T11"/>
              <a:pathLst>
                <a:path w="21600" h="21600">
                  <a:moveTo>
                    <a:pt x="0" y="0"/>
                  </a:moveTo>
                  <a:lnTo>
                    <a:pt x="3153" y="21600"/>
                  </a:lnTo>
                  <a:lnTo>
                    <a:pt x="18447" y="21600"/>
                  </a:lnTo>
                  <a:lnTo>
                    <a:pt x="21600" y="0"/>
                  </a:lnTo>
                  <a:close/>
                </a:path>
              </a:pathLst>
            </a:custGeom>
            <a:solidFill>
              <a:srgbClr val="C8BB9B">
                <a:alpha val="50999"/>
              </a:srgbClr>
            </a:solidFill>
            <a:ln w="9525">
              <a:noFill/>
              <a:miter lim="800000"/>
              <a:headEnd/>
              <a:tailEnd/>
            </a:ln>
            <a:effectLst/>
          </p:spPr>
          <p:txBody>
            <a:bodyPr wrap="none" anchor="ctr"/>
            <a:lstStyle/>
            <a:p>
              <a:endParaRPr lang="en-US" dirty="0"/>
            </a:p>
          </p:txBody>
        </p:sp>
        <p:sp>
          <p:nvSpPr>
            <p:cNvPr id="2159" name="AutoShape 111"/>
            <p:cNvSpPr>
              <a:spLocks noChangeArrowheads="1"/>
            </p:cNvSpPr>
            <p:nvPr/>
          </p:nvSpPr>
          <p:spPr bwMode="auto">
            <a:xfrm rot="5400000">
              <a:off x="2883" y="1476"/>
              <a:ext cx="616" cy="146"/>
            </a:xfrm>
            <a:custGeom>
              <a:avLst/>
              <a:gdLst>
                <a:gd name="G0" fmla="+- 3050 0 0"/>
                <a:gd name="G1" fmla="+- 21600 0 3050"/>
                <a:gd name="G2" fmla="*/ 3050 1 2"/>
                <a:gd name="G3" fmla="+- 21600 0 G2"/>
                <a:gd name="G4" fmla="+/ 3050 21600 2"/>
                <a:gd name="G5" fmla="+/ G1 0 2"/>
                <a:gd name="G6" fmla="*/ 21600 21600 3050"/>
                <a:gd name="G7" fmla="*/ G6 1 2"/>
                <a:gd name="G8" fmla="+- 21600 0 G7"/>
                <a:gd name="G9" fmla="*/ 21600 1 2"/>
                <a:gd name="G10" fmla="+- 3050 0 G9"/>
                <a:gd name="G11" fmla="?: G10 G8 0"/>
                <a:gd name="G12" fmla="?: G10 G7 21600"/>
                <a:gd name="T0" fmla="*/ 20075 w 21600"/>
                <a:gd name="T1" fmla="*/ 10800 h 21600"/>
                <a:gd name="T2" fmla="*/ 10800 w 21600"/>
                <a:gd name="T3" fmla="*/ 21600 h 21600"/>
                <a:gd name="T4" fmla="*/ 1525 w 21600"/>
                <a:gd name="T5" fmla="*/ 10800 h 21600"/>
                <a:gd name="T6" fmla="*/ 10800 w 21600"/>
                <a:gd name="T7" fmla="*/ 0 h 21600"/>
                <a:gd name="T8" fmla="*/ 3325 w 21600"/>
                <a:gd name="T9" fmla="*/ 3325 h 21600"/>
                <a:gd name="T10" fmla="*/ 18275 w 21600"/>
                <a:gd name="T11" fmla="*/ 18275 h 21600"/>
              </a:gdLst>
              <a:ahLst/>
              <a:cxnLst>
                <a:cxn ang="0">
                  <a:pos x="T0" y="T1"/>
                </a:cxn>
                <a:cxn ang="0">
                  <a:pos x="T2" y="T3"/>
                </a:cxn>
                <a:cxn ang="0">
                  <a:pos x="T4" y="T5"/>
                </a:cxn>
                <a:cxn ang="0">
                  <a:pos x="T6" y="T7"/>
                </a:cxn>
              </a:cxnLst>
              <a:rect l="T8" t="T9" r="T10" b="T11"/>
              <a:pathLst>
                <a:path w="21600" h="21600">
                  <a:moveTo>
                    <a:pt x="0" y="0"/>
                  </a:moveTo>
                  <a:lnTo>
                    <a:pt x="3050" y="21600"/>
                  </a:lnTo>
                  <a:lnTo>
                    <a:pt x="18550" y="21600"/>
                  </a:lnTo>
                  <a:lnTo>
                    <a:pt x="21600" y="0"/>
                  </a:lnTo>
                  <a:close/>
                </a:path>
              </a:pathLst>
            </a:custGeom>
            <a:solidFill>
              <a:srgbClr val="C8BB9B">
                <a:alpha val="50999"/>
              </a:srgbClr>
            </a:solidFill>
            <a:ln w="9525">
              <a:noFill/>
              <a:miter lim="800000"/>
              <a:headEnd/>
              <a:tailEnd/>
            </a:ln>
            <a:effectLst/>
          </p:spPr>
          <p:txBody>
            <a:bodyPr wrap="none" anchor="ctr"/>
            <a:lstStyle/>
            <a:p>
              <a:endParaRPr lang="en-US" dirty="0"/>
            </a:p>
          </p:txBody>
        </p:sp>
        <p:sp>
          <p:nvSpPr>
            <p:cNvPr id="2160" name="Rectangle 112">
              <a:hlinkClick r:id="rId8" action="ppaction://hlinksldjump" tooltip="Southwest Economies"/>
            </p:cNvPr>
            <p:cNvSpPr>
              <a:spLocks noChangeArrowheads="1"/>
            </p:cNvSpPr>
            <p:nvPr/>
          </p:nvSpPr>
          <p:spPr bwMode="auto">
            <a:xfrm>
              <a:off x="1203" y="1034"/>
              <a:ext cx="492" cy="1702"/>
            </a:xfrm>
            <a:prstGeom prst="rect">
              <a:avLst/>
            </a:prstGeom>
            <a:solidFill>
              <a:srgbClr val="CB986E">
                <a:alpha val="34000"/>
              </a:srgbClr>
            </a:solidFill>
            <a:ln w="9525">
              <a:noFill/>
              <a:miter lim="800000"/>
              <a:headEnd/>
              <a:tailEnd/>
            </a:ln>
            <a:effectLst/>
          </p:spPr>
          <p:txBody>
            <a:bodyPr wrap="none" anchor="ctr"/>
            <a:lstStyle/>
            <a:p>
              <a:endParaRPr lang="en-US" dirty="0"/>
            </a:p>
          </p:txBody>
        </p:sp>
        <p:sp>
          <p:nvSpPr>
            <p:cNvPr id="2161" name="Freeform 113">
              <a:hlinkClick r:id="rId9" action="ppaction://hlinksldjump" tooltip="Plains Economies"/>
            </p:cNvPr>
            <p:cNvSpPr>
              <a:spLocks/>
            </p:cNvSpPr>
            <p:nvPr/>
          </p:nvSpPr>
          <p:spPr bwMode="auto">
            <a:xfrm>
              <a:off x="1830" y="1220"/>
              <a:ext cx="325" cy="1017"/>
            </a:xfrm>
            <a:custGeom>
              <a:avLst/>
              <a:gdLst/>
              <a:ahLst/>
              <a:cxnLst>
                <a:cxn ang="0">
                  <a:pos x="331" y="0"/>
                </a:cxn>
                <a:cxn ang="0">
                  <a:pos x="0" y="0"/>
                </a:cxn>
                <a:cxn ang="0">
                  <a:pos x="1" y="1017"/>
                </a:cxn>
                <a:cxn ang="0">
                  <a:pos x="331" y="1017"/>
                </a:cxn>
                <a:cxn ang="0">
                  <a:pos x="331" y="0"/>
                </a:cxn>
              </a:cxnLst>
              <a:rect l="0" t="0" r="r" b="b"/>
              <a:pathLst>
                <a:path w="331" h="1017">
                  <a:moveTo>
                    <a:pt x="331" y="0"/>
                  </a:moveTo>
                  <a:lnTo>
                    <a:pt x="0" y="0"/>
                  </a:lnTo>
                  <a:lnTo>
                    <a:pt x="1" y="1017"/>
                  </a:lnTo>
                  <a:lnTo>
                    <a:pt x="331" y="1017"/>
                  </a:lnTo>
                  <a:lnTo>
                    <a:pt x="331" y="0"/>
                  </a:lnTo>
                  <a:close/>
                </a:path>
              </a:pathLst>
            </a:custGeom>
            <a:solidFill>
              <a:srgbClr val="CB986E">
                <a:alpha val="34000"/>
              </a:srgbClr>
            </a:solidFill>
            <a:ln w="9525">
              <a:noFill/>
              <a:round/>
              <a:headEnd/>
              <a:tailEnd/>
            </a:ln>
            <a:effectLst/>
          </p:spPr>
          <p:txBody>
            <a:bodyPr/>
            <a:lstStyle/>
            <a:p>
              <a:endParaRPr lang="en-US" dirty="0"/>
            </a:p>
          </p:txBody>
        </p:sp>
        <p:sp>
          <p:nvSpPr>
            <p:cNvPr id="2162" name="Rectangle 114">
              <a:hlinkClick r:id="rId10" action="ppaction://hlinksldjump" tooltip="Northwest Economies"/>
            </p:cNvPr>
            <p:cNvSpPr>
              <a:spLocks noChangeArrowheads="1"/>
            </p:cNvSpPr>
            <p:nvPr/>
          </p:nvSpPr>
          <p:spPr bwMode="auto">
            <a:xfrm>
              <a:off x="4162" y="1100"/>
              <a:ext cx="489" cy="1719"/>
            </a:xfrm>
            <a:prstGeom prst="rect">
              <a:avLst/>
            </a:prstGeom>
            <a:solidFill>
              <a:srgbClr val="CB986E">
                <a:alpha val="34000"/>
              </a:srgbClr>
            </a:solidFill>
            <a:ln w="9525">
              <a:noFill/>
              <a:miter lim="800000"/>
              <a:headEnd/>
              <a:tailEnd/>
            </a:ln>
            <a:effectLst/>
          </p:spPr>
          <p:txBody>
            <a:bodyPr wrap="none" anchor="ctr"/>
            <a:lstStyle/>
            <a:p>
              <a:endParaRPr lang="en-US" dirty="0"/>
            </a:p>
          </p:txBody>
        </p:sp>
        <p:sp>
          <p:nvSpPr>
            <p:cNvPr id="2163" name="Freeform 115">
              <a:hlinkClick r:id="rId9" action="ppaction://hlinksldjump" tooltip="Plains Economies"/>
            </p:cNvPr>
            <p:cNvSpPr>
              <a:spLocks/>
            </p:cNvSpPr>
            <p:nvPr/>
          </p:nvSpPr>
          <p:spPr bwMode="auto">
            <a:xfrm flipH="1">
              <a:off x="3580" y="1235"/>
              <a:ext cx="342" cy="1017"/>
            </a:xfrm>
            <a:custGeom>
              <a:avLst/>
              <a:gdLst/>
              <a:ahLst/>
              <a:cxnLst>
                <a:cxn ang="0">
                  <a:pos x="331" y="0"/>
                </a:cxn>
                <a:cxn ang="0">
                  <a:pos x="0" y="0"/>
                </a:cxn>
                <a:cxn ang="0">
                  <a:pos x="1" y="1017"/>
                </a:cxn>
                <a:cxn ang="0">
                  <a:pos x="331" y="1017"/>
                </a:cxn>
                <a:cxn ang="0">
                  <a:pos x="331" y="0"/>
                </a:cxn>
              </a:cxnLst>
              <a:rect l="0" t="0" r="r" b="b"/>
              <a:pathLst>
                <a:path w="331" h="1017">
                  <a:moveTo>
                    <a:pt x="331" y="0"/>
                  </a:moveTo>
                  <a:lnTo>
                    <a:pt x="0" y="0"/>
                  </a:lnTo>
                  <a:lnTo>
                    <a:pt x="1" y="1017"/>
                  </a:lnTo>
                  <a:lnTo>
                    <a:pt x="331" y="1017"/>
                  </a:lnTo>
                  <a:lnTo>
                    <a:pt x="331" y="0"/>
                  </a:lnTo>
                  <a:close/>
                </a:path>
              </a:pathLst>
            </a:custGeom>
            <a:solidFill>
              <a:srgbClr val="CB986E">
                <a:alpha val="34000"/>
              </a:srgbClr>
            </a:solidFill>
            <a:ln w="9525">
              <a:noFill/>
              <a:round/>
              <a:headEnd/>
              <a:tailEnd/>
            </a:ln>
            <a:effectLst/>
          </p:spPr>
          <p:txBody>
            <a:bodyPr/>
            <a:lstStyle/>
            <a:p>
              <a:endParaRPr lang="en-US" dirty="0"/>
            </a:p>
          </p:txBody>
        </p:sp>
        <p:sp>
          <p:nvSpPr>
            <p:cNvPr id="2145" name="Rectangle 97" descr="White marble"/>
            <p:cNvSpPr>
              <a:spLocks noChangeArrowheads="1"/>
            </p:cNvSpPr>
            <p:nvPr/>
          </p:nvSpPr>
          <p:spPr bwMode="auto">
            <a:xfrm>
              <a:off x="2624" y="1701"/>
              <a:ext cx="530" cy="85"/>
            </a:xfrm>
            <a:prstGeom prst="rect">
              <a:avLst/>
            </a:prstGeom>
            <a:blipFill dpi="0" rotWithShape="1">
              <a:blip r:embed="rId5" cstate="print"/>
              <a:srcRect/>
              <a:tile tx="0" ty="0" sx="100000" sy="100000" flip="none" algn="tl"/>
            </a:blipFill>
            <a:ln w="9525">
              <a:solidFill>
                <a:srgbClr val="643E33"/>
              </a:solidFill>
              <a:miter lim="800000"/>
              <a:headEnd/>
              <a:tailEnd/>
            </a:ln>
            <a:effectLst/>
          </p:spPr>
          <p:txBody>
            <a:bodyPr wrap="none" anchor="ctr"/>
            <a:lstStyle/>
            <a:p>
              <a:pPr algn="ctr"/>
              <a:endParaRPr lang="en-US" dirty="0"/>
            </a:p>
          </p:txBody>
        </p:sp>
        <p:sp>
          <p:nvSpPr>
            <p:cNvPr id="2146" name="Freeform 98" descr="White marble"/>
            <p:cNvSpPr>
              <a:spLocks/>
            </p:cNvSpPr>
            <p:nvPr/>
          </p:nvSpPr>
          <p:spPr bwMode="auto">
            <a:xfrm>
              <a:off x="2611" y="1670"/>
              <a:ext cx="551" cy="56"/>
            </a:xfrm>
            <a:custGeom>
              <a:avLst/>
              <a:gdLst/>
              <a:ahLst/>
              <a:cxnLst>
                <a:cxn ang="0">
                  <a:pos x="0" y="30"/>
                </a:cxn>
                <a:cxn ang="0">
                  <a:pos x="39" y="0"/>
                </a:cxn>
                <a:cxn ang="0">
                  <a:pos x="453" y="0"/>
                </a:cxn>
                <a:cxn ang="0">
                  <a:pos x="471" y="33"/>
                </a:cxn>
                <a:cxn ang="0">
                  <a:pos x="0" y="30"/>
                </a:cxn>
              </a:cxnLst>
              <a:rect l="0" t="0" r="r" b="b"/>
              <a:pathLst>
                <a:path w="471" h="33">
                  <a:moveTo>
                    <a:pt x="0" y="30"/>
                  </a:moveTo>
                  <a:lnTo>
                    <a:pt x="39" y="0"/>
                  </a:lnTo>
                  <a:lnTo>
                    <a:pt x="453" y="0"/>
                  </a:lnTo>
                  <a:lnTo>
                    <a:pt x="471" y="33"/>
                  </a:lnTo>
                  <a:lnTo>
                    <a:pt x="0" y="30"/>
                  </a:lnTo>
                  <a:close/>
                </a:path>
              </a:pathLst>
            </a:custGeom>
            <a:blipFill dpi="0" rotWithShape="1">
              <a:blip r:embed="rId5" cstate="print"/>
              <a:srcRect/>
              <a:tile tx="0" ty="0" sx="100000" sy="100000" flip="none" algn="tl"/>
            </a:blipFill>
            <a:ln w="9525">
              <a:solidFill>
                <a:srgbClr val="643E33"/>
              </a:solidFill>
              <a:round/>
              <a:headEnd/>
              <a:tailEnd/>
            </a:ln>
            <a:effectLst/>
          </p:spPr>
          <p:txBody>
            <a:bodyPr/>
            <a:lstStyle/>
            <a:p>
              <a:endParaRPr lang="en-US" dirty="0"/>
            </a:p>
          </p:txBody>
        </p:sp>
        <p:sp>
          <p:nvSpPr>
            <p:cNvPr id="2154" name="Freeform 106" descr="White marble"/>
            <p:cNvSpPr>
              <a:spLocks/>
            </p:cNvSpPr>
            <p:nvPr/>
          </p:nvSpPr>
          <p:spPr bwMode="auto">
            <a:xfrm>
              <a:off x="2655" y="1600"/>
              <a:ext cx="477" cy="56"/>
            </a:xfrm>
            <a:custGeom>
              <a:avLst/>
              <a:gdLst/>
              <a:ahLst/>
              <a:cxnLst>
                <a:cxn ang="0">
                  <a:pos x="0" y="30"/>
                </a:cxn>
                <a:cxn ang="0">
                  <a:pos x="39" y="0"/>
                </a:cxn>
                <a:cxn ang="0">
                  <a:pos x="453" y="0"/>
                </a:cxn>
                <a:cxn ang="0">
                  <a:pos x="471" y="33"/>
                </a:cxn>
                <a:cxn ang="0">
                  <a:pos x="0" y="30"/>
                </a:cxn>
              </a:cxnLst>
              <a:rect l="0" t="0" r="r" b="b"/>
              <a:pathLst>
                <a:path w="471" h="33">
                  <a:moveTo>
                    <a:pt x="0" y="30"/>
                  </a:moveTo>
                  <a:lnTo>
                    <a:pt x="39" y="0"/>
                  </a:lnTo>
                  <a:lnTo>
                    <a:pt x="453" y="0"/>
                  </a:lnTo>
                  <a:lnTo>
                    <a:pt x="471" y="33"/>
                  </a:lnTo>
                  <a:lnTo>
                    <a:pt x="0" y="30"/>
                  </a:lnTo>
                  <a:close/>
                </a:path>
              </a:pathLst>
            </a:custGeom>
            <a:blipFill dpi="0" rotWithShape="1">
              <a:blip r:embed="rId5" cstate="print"/>
              <a:srcRect/>
              <a:tile tx="0" ty="0" sx="100000" sy="100000" flip="none" algn="tl"/>
            </a:blipFill>
            <a:ln w="9525">
              <a:solidFill>
                <a:srgbClr val="643E33"/>
              </a:solidFill>
              <a:round/>
              <a:headEnd/>
              <a:tailEnd/>
            </a:ln>
            <a:effectLst/>
          </p:spPr>
          <p:txBody>
            <a:bodyPr/>
            <a:lstStyle/>
            <a:p>
              <a:endParaRPr lang="en-US" dirty="0"/>
            </a:p>
          </p:txBody>
        </p:sp>
        <p:grpSp>
          <p:nvGrpSpPr>
            <p:cNvPr id="2176" name="Group 128"/>
            <p:cNvGrpSpPr>
              <a:grpSpLocks/>
            </p:cNvGrpSpPr>
            <p:nvPr/>
          </p:nvGrpSpPr>
          <p:grpSpPr bwMode="auto">
            <a:xfrm>
              <a:off x="0" y="2904"/>
              <a:ext cx="5760" cy="1416"/>
              <a:chOff x="0" y="2904"/>
              <a:chExt cx="5760" cy="1416"/>
            </a:xfrm>
          </p:grpSpPr>
          <p:sp>
            <p:nvSpPr>
              <p:cNvPr id="2107" name="Rectangle 59" descr="White marble"/>
              <p:cNvSpPr>
                <a:spLocks noChangeArrowheads="1"/>
              </p:cNvSpPr>
              <p:nvPr/>
            </p:nvSpPr>
            <p:spPr bwMode="auto">
              <a:xfrm>
                <a:off x="0" y="3879"/>
                <a:ext cx="5760" cy="441"/>
              </a:xfrm>
              <a:prstGeom prst="rect">
                <a:avLst/>
              </a:prstGeom>
              <a:blipFill dpi="0" rotWithShape="0">
                <a:blip r:embed="rId5" cstate="print"/>
                <a:srcRect/>
                <a:tile tx="0" ty="0" sx="100000" sy="100000" flip="none" algn="tl"/>
              </a:blipFill>
              <a:ln w="9525">
                <a:noFill/>
                <a:miter lim="800000"/>
                <a:headEnd/>
                <a:tailEnd/>
              </a:ln>
              <a:effectLst/>
            </p:spPr>
            <p:txBody>
              <a:bodyPr wrap="none" anchor="ctr"/>
              <a:lstStyle/>
              <a:p>
                <a:endParaRPr lang="en-US" dirty="0"/>
              </a:p>
            </p:txBody>
          </p:sp>
          <p:sp>
            <p:nvSpPr>
              <p:cNvPr id="2172" name="Line 124"/>
              <p:cNvSpPr>
                <a:spLocks noChangeShapeType="1"/>
              </p:cNvSpPr>
              <p:nvPr/>
            </p:nvSpPr>
            <p:spPr bwMode="auto">
              <a:xfrm>
                <a:off x="743" y="2904"/>
                <a:ext cx="0" cy="63"/>
              </a:xfrm>
              <a:prstGeom prst="line">
                <a:avLst/>
              </a:prstGeom>
              <a:noFill/>
              <a:ln w="38100">
                <a:solidFill>
                  <a:srgbClr val="643E33"/>
                </a:solidFill>
                <a:round/>
                <a:headEnd/>
                <a:tailEnd/>
              </a:ln>
              <a:effectLst/>
            </p:spPr>
            <p:txBody>
              <a:bodyPr wrap="none" anchor="ctr"/>
              <a:lstStyle/>
              <a:p>
                <a:endParaRPr lang="en-US" dirty="0"/>
              </a:p>
            </p:txBody>
          </p:sp>
          <p:sp>
            <p:nvSpPr>
              <p:cNvPr id="2173" name="Line 125"/>
              <p:cNvSpPr>
                <a:spLocks noChangeShapeType="1"/>
              </p:cNvSpPr>
              <p:nvPr/>
            </p:nvSpPr>
            <p:spPr bwMode="auto">
              <a:xfrm>
                <a:off x="990" y="2956"/>
                <a:ext cx="0" cy="63"/>
              </a:xfrm>
              <a:prstGeom prst="line">
                <a:avLst/>
              </a:prstGeom>
              <a:noFill/>
              <a:ln w="38100">
                <a:solidFill>
                  <a:srgbClr val="643E33"/>
                </a:solidFill>
                <a:round/>
                <a:headEnd/>
                <a:tailEnd/>
              </a:ln>
              <a:effectLst/>
            </p:spPr>
            <p:txBody>
              <a:bodyPr wrap="none" anchor="ctr"/>
              <a:lstStyle/>
              <a:p>
                <a:endParaRPr lang="en-US" dirty="0"/>
              </a:p>
            </p:txBody>
          </p:sp>
          <p:sp>
            <p:nvSpPr>
              <p:cNvPr id="2174" name="Line 126"/>
              <p:cNvSpPr>
                <a:spLocks noChangeShapeType="1"/>
              </p:cNvSpPr>
              <p:nvPr/>
            </p:nvSpPr>
            <p:spPr bwMode="auto">
              <a:xfrm>
                <a:off x="4997" y="2925"/>
                <a:ext cx="0" cy="63"/>
              </a:xfrm>
              <a:prstGeom prst="line">
                <a:avLst/>
              </a:prstGeom>
              <a:noFill/>
              <a:ln w="38100">
                <a:solidFill>
                  <a:srgbClr val="643E33"/>
                </a:solidFill>
                <a:round/>
                <a:headEnd/>
                <a:tailEnd/>
              </a:ln>
              <a:effectLst/>
            </p:spPr>
            <p:txBody>
              <a:bodyPr wrap="none" anchor="ctr"/>
              <a:lstStyle/>
              <a:p>
                <a:endParaRPr lang="en-US" dirty="0"/>
              </a:p>
            </p:txBody>
          </p:sp>
          <p:sp>
            <p:nvSpPr>
              <p:cNvPr id="2175" name="Line 127"/>
              <p:cNvSpPr>
                <a:spLocks noChangeShapeType="1"/>
              </p:cNvSpPr>
              <p:nvPr/>
            </p:nvSpPr>
            <p:spPr bwMode="auto">
              <a:xfrm>
                <a:off x="4783" y="2955"/>
                <a:ext cx="0" cy="63"/>
              </a:xfrm>
              <a:prstGeom prst="line">
                <a:avLst/>
              </a:prstGeom>
              <a:noFill/>
              <a:ln w="38100">
                <a:solidFill>
                  <a:srgbClr val="643E33"/>
                </a:solidFill>
                <a:round/>
                <a:headEnd/>
                <a:tailEnd/>
              </a:ln>
              <a:effectLst/>
            </p:spPr>
            <p:txBody>
              <a:bodyPr wrap="none" anchor="ctr"/>
              <a:lstStyle/>
              <a:p>
                <a:endParaRPr lang="en-US" dirty="0"/>
              </a:p>
            </p:txBody>
          </p:sp>
        </p:grpSp>
      </p:grpSp>
      <p:sp>
        <p:nvSpPr>
          <p:cNvPr id="2079" name="Text Box 31">
            <a:hlinkClick r:id="rId8" action="ppaction://hlinksldjump"/>
          </p:cNvPr>
          <p:cNvSpPr txBox="1">
            <a:spLocks noChangeArrowheads="1"/>
          </p:cNvSpPr>
          <p:nvPr/>
        </p:nvSpPr>
        <p:spPr bwMode="auto">
          <a:xfrm rot="16200000" flipH="1">
            <a:off x="963613" y="2745730"/>
            <a:ext cx="2673350" cy="461665"/>
          </a:xfrm>
          <a:prstGeom prst="rect">
            <a:avLst/>
          </a:prstGeom>
          <a:noFill/>
          <a:ln w="9525">
            <a:noFill/>
            <a:miter lim="800000"/>
            <a:headEnd/>
            <a:tailEnd/>
          </a:ln>
          <a:effectLst/>
        </p:spPr>
        <p:txBody>
          <a:bodyPr>
            <a:spAutoFit/>
          </a:bodyPr>
          <a:lstStyle/>
          <a:p>
            <a:pPr algn="ctr">
              <a:spcBef>
                <a:spcPct val="50000"/>
              </a:spcBef>
            </a:pPr>
            <a:r>
              <a:rPr lang="en-US" b="1" dirty="0" smtClean="0">
                <a:solidFill>
                  <a:srgbClr val="643E33"/>
                </a:solidFill>
                <a:latin typeface="Arial Narrow" pitchFamily="34" charset="0"/>
              </a:rPr>
              <a:t>Lincoln &amp; Douglas</a:t>
            </a:r>
          </a:p>
        </p:txBody>
      </p:sp>
      <p:sp>
        <p:nvSpPr>
          <p:cNvPr id="2081" name="Text Box 33">
            <a:hlinkClick r:id="rId13" action="ppaction://hlinksldjump"/>
          </p:cNvPr>
          <p:cNvSpPr txBox="1">
            <a:spLocks noChangeArrowheads="1"/>
          </p:cNvSpPr>
          <p:nvPr/>
        </p:nvSpPr>
        <p:spPr bwMode="auto">
          <a:xfrm rot="16200000" flipH="1">
            <a:off x="2242361" y="2495519"/>
            <a:ext cx="1670050" cy="400110"/>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solidFill>
                  <a:srgbClr val="643E33"/>
                </a:solidFill>
                <a:latin typeface="Arial Narrow" pitchFamily="34" charset="0"/>
              </a:rPr>
              <a:t>Civil War</a:t>
            </a:r>
            <a:endParaRPr lang="en-US" sz="1800" b="1" dirty="0" smtClean="0">
              <a:solidFill>
                <a:srgbClr val="643E33"/>
              </a:solidFill>
              <a:latin typeface="Arial Narrow" pitchFamily="34" charset="0"/>
            </a:endParaRPr>
          </a:p>
        </p:txBody>
      </p:sp>
      <p:sp>
        <p:nvSpPr>
          <p:cNvPr id="2082" name="Text Box 34">
            <a:hlinkClick r:id="rId14" action="ppaction://hlinksldjump"/>
          </p:cNvPr>
          <p:cNvSpPr txBox="1">
            <a:spLocks noChangeArrowheads="1"/>
          </p:cNvSpPr>
          <p:nvPr/>
        </p:nvSpPr>
        <p:spPr bwMode="auto">
          <a:xfrm rot="5400000" flipH="1">
            <a:off x="5741092" y="2669873"/>
            <a:ext cx="2695575" cy="784830"/>
          </a:xfrm>
          <a:prstGeom prst="rect">
            <a:avLst/>
          </a:prstGeom>
          <a:noFill/>
          <a:ln w="9525">
            <a:noFill/>
            <a:miter lim="800000"/>
            <a:headEnd/>
            <a:tailEnd/>
          </a:ln>
          <a:effectLst/>
        </p:spPr>
        <p:txBody>
          <a:bodyPr wrap="square">
            <a:spAutoFit/>
          </a:bodyPr>
          <a:lstStyle/>
          <a:p>
            <a:pPr algn="ctr">
              <a:spcBef>
                <a:spcPct val="50000"/>
              </a:spcBef>
            </a:pPr>
            <a:endParaRPr lang="en-US" sz="900" b="1" dirty="0">
              <a:solidFill>
                <a:srgbClr val="643E33"/>
              </a:solidFill>
              <a:latin typeface="Arial Narrow" pitchFamily="34" charset="0"/>
            </a:endParaRPr>
          </a:p>
          <a:p>
            <a:pPr algn="ctr">
              <a:spcBef>
                <a:spcPct val="50000"/>
              </a:spcBef>
            </a:pPr>
            <a:r>
              <a:rPr lang="en-US" b="1" dirty="0" smtClean="0">
                <a:solidFill>
                  <a:srgbClr val="643E33"/>
                </a:solidFill>
                <a:latin typeface="Arial Narrow" pitchFamily="34" charset="0"/>
              </a:rPr>
              <a:t>Gettysburg</a:t>
            </a:r>
            <a:endParaRPr lang="en-US" b="1" dirty="0">
              <a:solidFill>
                <a:srgbClr val="643E33"/>
              </a:solidFill>
              <a:latin typeface="Arial Narrow" pitchFamily="34" charset="0"/>
            </a:endParaRPr>
          </a:p>
        </p:txBody>
      </p:sp>
      <p:sp>
        <p:nvSpPr>
          <p:cNvPr id="2083" name="Text Box 35">
            <a:hlinkClick r:id="rId15" action="ppaction://hlinksldjump"/>
          </p:cNvPr>
          <p:cNvSpPr txBox="1">
            <a:spLocks noChangeArrowheads="1"/>
          </p:cNvSpPr>
          <p:nvPr/>
        </p:nvSpPr>
        <p:spPr bwMode="auto">
          <a:xfrm rot="5400000" flipH="1">
            <a:off x="5142707" y="2629485"/>
            <a:ext cx="1568450" cy="338554"/>
          </a:xfrm>
          <a:prstGeom prst="rect">
            <a:avLst/>
          </a:prstGeom>
          <a:noFill/>
          <a:ln w="9525">
            <a:noFill/>
            <a:miter lim="800000"/>
            <a:headEnd/>
            <a:tailEnd/>
          </a:ln>
          <a:effectLst/>
        </p:spPr>
        <p:txBody>
          <a:bodyPr>
            <a:spAutoFit/>
          </a:bodyPr>
          <a:lstStyle/>
          <a:p>
            <a:pPr algn="ctr">
              <a:spcBef>
                <a:spcPct val="50000"/>
              </a:spcBef>
            </a:pPr>
            <a:r>
              <a:rPr lang="en-US" sz="1600" b="1" dirty="0" smtClean="0">
                <a:solidFill>
                  <a:srgbClr val="643E33"/>
                </a:solidFill>
                <a:latin typeface="Arial" charset="0"/>
              </a:rPr>
              <a:t>Emancipation</a:t>
            </a:r>
            <a:endParaRPr lang="en-US" sz="1600" b="1" dirty="0">
              <a:solidFill>
                <a:srgbClr val="643E33"/>
              </a:solidFill>
              <a:latin typeface="Arial" charset="0"/>
            </a:endParaRPr>
          </a:p>
        </p:txBody>
      </p:sp>
      <p:sp>
        <p:nvSpPr>
          <p:cNvPr id="2080" name="Rectangle 32"/>
          <p:cNvSpPr>
            <a:spLocks noChangeArrowheads="1"/>
          </p:cNvSpPr>
          <p:nvPr/>
        </p:nvSpPr>
        <p:spPr bwMode="auto">
          <a:xfrm>
            <a:off x="2244435" y="175491"/>
            <a:ext cx="4784437" cy="868218"/>
          </a:xfrm>
          <a:prstGeom prst="rect">
            <a:avLst/>
          </a:prstGeom>
          <a:solidFill>
            <a:srgbClr val="DDCDA9"/>
          </a:solidFill>
          <a:ln w="57150">
            <a:solidFill>
              <a:srgbClr val="643E33"/>
            </a:solidFill>
            <a:miter lim="800000"/>
            <a:headEnd/>
            <a:tailEnd/>
          </a:ln>
          <a:effectLst/>
        </p:spPr>
        <p:txBody>
          <a:bodyPr wrap="none" anchor="ctr"/>
          <a:lstStyle/>
          <a:p>
            <a:pPr algn="ctr" eaLnBrk="1" hangingPunct="1"/>
            <a:endParaRPr lang="en-US" dirty="0" smtClean="0">
              <a:solidFill>
                <a:srgbClr val="643E33"/>
              </a:solidFill>
              <a:effectLst>
                <a:outerShdw blurRad="38100" dist="38100" dir="2700000" algn="tl">
                  <a:srgbClr val="000000"/>
                </a:outerShdw>
              </a:effectLst>
              <a:latin typeface="Arial Narrow" pitchFamily="34" charset="0"/>
            </a:endParaRPr>
          </a:p>
          <a:p>
            <a:pPr algn="ctr" eaLnBrk="1" hangingPunct="1"/>
            <a:r>
              <a:rPr lang="en-US" smtClean="0">
                <a:solidFill>
                  <a:srgbClr val="643E33"/>
                </a:solidFill>
                <a:effectLst>
                  <a:outerShdw blurRad="38100" dist="38100" dir="2700000" algn="tl">
                    <a:srgbClr val="000000"/>
                  </a:outerShdw>
                </a:effectLst>
                <a:latin typeface="Arial Narrow" pitchFamily="34" charset="0"/>
              </a:rPr>
              <a:t>TPS Curators’ </a:t>
            </a:r>
            <a:r>
              <a:rPr lang="en-US" dirty="0" smtClean="0">
                <a:solidFill>
                  <a:srgbClr val="643E33"/>
                </a:solidFill>
                <a:effectLst>
                  <a:outerShdw blurRad="38100" dist="38100" dir="2700000" algn="tl">
                    <a:srgbClr val="000000"/>
                  </a:outerShdw>
                </a:effectLst>
                <a:latin typeface="Arial Narrow" pitchFamily="34" charset="0"/>
              </a:rPr>
              <a:t>Museum</a:t>
            </a:r>
          </a:p>
          <a:p>
            <a:pPr algn="ctr" eaLnBrk="1" hangingPunct="1"/>
            <a:r>
              <a:rPr lang="en-US" dirty="0" smtClean="0">
                <a:solidFill>
                  <a:srgbClr val="643E33"/>
                </a:solidFill>
                <a:effectLst>
                  <a:outerShdw blurRad="38100" dist="38100" dir="2700000" algn="tl">
                    <a:srgbClr val="000000"/>
                  </a:outerShdw>
                </a:effectLst>
                <a:latin typeface="Arial Narrow" pitchFamily="34" charset="0"/>
              </a:rPr>
              <a:t>Abraham Lincoln</a:t>
            </a:r>
          </a:p>
          <a:p>
            <a:pPr algn="ctr" eaLnBrk="1" hangingPunct="1"/>
            <a:r>
              <a:rPr lang="en-US" dirty="0" smtClean="0">
                <a:solidFill>
                  <a:srgbClr val="643E33"/>
                </a:solidFill>
                <a:effectLst>
                  <a:outerShdw blurRad="38100" dist="38100" dir="2700000" algn="tl">
                    <a:srgbClr val="000000"/>
                  </a:outerShdw>
                </a:effectLst>
                <a:latin typeface="Arial Narrow" pitchFamily="34" charset="0"/>
              </a:rPr>
              <a:t> </a:t>
            </a:r>
            <a:endParaRPr lang="en-US" dirty="0">
              <a:solidFill>
                <a:srgbClr val="643E33"/>
              </a:solidFill>
              <a:effectLst>
                <a:outerShdw blurRad="38100" dist="38100" dir="2700000" algn="tl">
                  <a:srgbClr val="000000"/>
                </a:outerShdw>
              </a:effectLst>
              <a:latin typeface="Arial Narrow" pitchFamily="34" charset="0"/>
            </a:endParaRPr>
          </a:p>
        </p:txBody>
      </p:sp>
      <p:sp>
        <p:nvSpPr>
          <p:cNvPr id="2090" name="AutoShape 42">
            <a:hlinkClick r:id="rId16" action="ppaction://hlinksldjump"/>
          </p:cNvPr>
          <p:cNvSpPr>
            <a:spLocks noChangeArrowheads="1"/>
          </p:cNvSpPr>
          <p:nvPr/>
        </p:nvSpPr>
        <p:spPr bwMode="auto">
          <a:xfrm>
            <a:off x="8496003" y="2792706"/>
            <a:ext cx="715963" cy="598487"/>
          </a:xfrm>
          <a:prstGeom prst="rightArrow">
            <a:avLst>
              <a:gd name="adj1" fmla="val 71750"/>
              <a:gd name="adj2" fmla="val 34360"/>
            </a:avLst>
          </a:prstGeom>
          <a:solidFill>
            <a:srgbClr val="DDCDA9"/>
          </a:solidFill>
          <a:ln w="38100">
            <a:solidFill>
              <a:srgbClr val="602407"/>
            </a:solidFill>
            <a:miter lim="800000"/>
            <a:headEnd/>
            <a:tailEnd/>
          </a:ln>
          <a:effectLst/>
        </p:spPr>
        <p:txBody>
          <a:bodyPr wrap="none" anchor="ctr"/>
          <a:lstStyle/>
          <a:p>
            <a:pPr algn="ctr"/>
            <a:r>
              <a:rPr lang="en-US" sz="1000" b="1" dirty="0">
                <a:solidFill>
                  <a:srgbClr val="643E33"/>
                </a:solidFill>
                <a:latin typeface="Arial Narrow" pitchFamily="34" charset="0"/>
              </a:rPr>
              <a:t>Curator’s</a:t>
            </a:r>
          </a:p>
          <a:p>
            <a:pPr algn="ctr"/>
            <a:r>
              <a:rPr lang="en-US" sz="1000" b="1" dirty="0">
                <a:solidFill>
                  <a:srgbClr val="643E33"/>
                </a:solidFill>
                <a:latin typeface="Arial Narrow" pitchFamily="34" charset="0"/>
              </a:rPr>
              <a:t> Offices</a:t>
            </a:r>
          </a:p>
        </p:txBody>
      </p:sp>
      <p:sp>
        <p:nvSpPr>
          <p:cNvPr id="2169" name="AutoShape 121" descr="Stationery">
            <a:hlinkClick r:id="rId17" action="ppaction://hlinksldjump"/>
          </p:cNvPr>
          <p:cNvSpPr>
            <a:spLocks noChangeArrowheads="1"/>
          </p:cNvSpPr>
          <p:nvPr/>
        </p:nvSpPr>
        <p:spPr bwMode="auto">
          <a:xfrm>
            <a:off x="4074970" y="2975840"/>
            <a:ext cx="1032739" cy="395433"/>
          </a:xfrm>
          <a:prstGeom prst="rightArrow">
            <a:avLst>
              <a:gd name="adj1" fmla="val 71602"/>
              <a:gd name="adj2" fmla="val 43797"/>
            </a:avLst>
          </a:prstGeom>
          <a:blipFill dpi="0" rotWithShape="0">
            <a:blip r:embed="rId6" cstate="print"/>
            <a:srcRect/>
            <a:tile tx="0" ty="0" sx="100000" sy="100000" flip="none" algn="tl"/>
          </a:blipFill>
          <a:ln w="28575">
            <a:solidFill>
              <a:srgbClr val="643E33"/>
            </a:solidFill>
            <a:miter lim="800000"/>
            <a:headEnd/>
            <a:tailEnd/>
          </a:ln>
          <a:effectLst/>
        </p:spPr>
        <p:txBody>
          <a:bodyPr vert="horz" wrap="none" anchor="ctr"/>
          <a:lstStyle/>
          <a:p>
            <a:pPr algn="ctr">
              <a:lnSpc>
                <a:spcPct val="80000"/>
              </a:lnSpc>
            </a:pPr>
            <a:r>
              <a:rPr lang="en-US" sz="1100" b="1" dirty="0" smtClean="0">
                <a:solidFill>
                  <a:srgbClr val="5D4034"/>
                </a:solidFill>
                <a:latin typeface="Arial Narrow" pitchFamily="34" charset="0"/>
              </a:rPr>
              <a:t>Assassination</a:t>
            </a:r>
            <a:endParaRPr lang="en-US" sz="1100" dirty="0">
              <a:solidFill>
                <a:srgbClr val="5D4034"/>
              </a:solidFill>
            </a:endParaRPr>
          </a:p>
        </p:txBody>
      </p:sp>
      <p:sp>
        <p:nvSpPr>
          <p:cNvPr id="2178" name="Rectangle 130" descr="Parchment">
            <a:hlinkClick r:id="rId18" action="ppaction://hlinksldjump" tooltip="Tribes of The Indian Nation Map"/>
          </p:cNvPr>
          <p:cNvSpPr>
            <a:spLocks noChangeArrowheads="1"/>
          </p:cNvSpPr>
          <p:nvPr/>
        </p:nvSpPr>
        <p:spPr bwMode="auto">
          <a:xfrm>
            <a:off x="-270596" y="1711325"/>
            <a:ext cx="1002115" cy="1448435"/>
          </a:xfrm>
          <a:prstGeom prst="rect">
            <a:avLst/>
          </a:prstGeom>
          <a:blipFill dpi="0" rotWithShape="1">
            <a:blip r:embed="rId7" cstate="print"/>
            <a:srcRect/>
            <a:tile tx="0" ty="0" sx="100000" sy="100000" flip="none" algn="tl"/>
          </a:blipFill>
          <a:ln w="28575">
            <a:solidFill>
              <a:srgbClr val="643E33"/>
            </a:solidFill>
            <a:miter lim="800000"/>
            <a:headEnd/>
            <a:tailEnd/>
          </a:ln>
          <a:effectLst/>
        </p:spPr>
        <p:txBody>
          <a:bodyPr wrap="none" anchor="ctr"/>
          <a:lstStyle/>
          <a:p>
            <a:pPr algn="ctr"/>
            <a:r>
              <a:rPr lang="en-US" sz="1600" dirty="0">
                <a:solidFill>
                  <a:srgbClr val="5D4034"/>
                </a:solidFill>
                <a:latin typeface="Arial Narrow" pitchFamily="34" charset="0"/>
              </a:rPr>
              <a:t>Artifact </a:t>
            </a:r>
          </a:p>
          <a:p>
            <a:pPr algn="ctr"/>
            <a:r>
              <a:rPr lang="en-US" sz="1600" dirty="0">
                <a:solidFill>
                  <a:srgbClr val="5D4034"/>
                </a:solidFill>
                <a:latin typeface="Arial Narrow" pitchFamily="34" charset="0"/>
              </a:rPr>
              <a:t>22</a:t>
            </a:r>
          </a:p>
        </p:txBody>
      </p:sp>
      <p:sp>
        <p:nvSpPr>
          <p:cNvPr id="2179" name="AutoShape 131" descr="Parchment">
            <a:hlinkClick r:id="rId19" action="ppaction://hlinksldjump"/>
          </p:cNvPr>
          <p:cNvSpPr>
            <a:spLocks noChangeArrowheads="1"/>
          </p:cNvSpPr>
          <p:nvPr/>
        </p:nvSpPr>
        <p:spPr bwMode="auto">
          <a:xfrm rot="5400000">
            <a:off x="5140325" y="2159001"/>
            <a:ext cx="600075" cy="419100"/>
          </a:xfrm>
          <a:custGeom>
            <a:avLst/>
            <a:gdLst>
              <a:gd name="G0" fmla="+- 4342 0 0"/>
              <a:gd name="G1" fmla="+- 21600 0 4342"/>
              <a:gd name="G2" fmla="*/ 4342 1 2"/>
              <a:gd name="G3" fmla="+- 21600 0 G2"/>
              <a:gd name="G4" fmla="+/ 4342 21600 2"/>
              <a:gd name="G5" fmla="+/ G1 0 2"/>
              <a:gd name="G6" fmla="*/ 21600 21600 4342"/>
              <a:gd name="G7" fmla="*/ G6 1 2"/>
              <a:gd name="G8" fmla="+- 21600 0 G7"/>
              <a:gd name="G9" fmla="*/ 21600 1 2"/>
              <a:gd name="G10" fmla="+- 4342 0 G9"/>
              <a:gd name="G11" fmla="?: G10 G8 0"/>
              <a:gd name="G12" fmla="?: G10 G7 21600"/>
              <a:gd name="T0" fmla="*/ 19429 w 21600"/>
              <a:gd name="T1" fmla="*/ 10800 h 21600"/>
              <a:gd name="T2" fmla="*/ 10800 w 21600"/>
              <a:gd name="T3" fmla="*/ 21600 h 21600"/>
              <a:gd name="T4" fmla="*/ 2171 w 21600"/>
              <a:gd name="T5" fmla="*/ 10800 h 21600"/>
              <a:gd name="T6" fmla="*/ 10800 w 21600"/>
              <a:gd name="T7" fmla="*/ 0 h 21600"/>
              <a:gd name="T8" fmla="*/ 3971 w 21600"/>
              <a:gd name="T9" fmla="*/ 3971 h 21600"/>
              <a:gd name="T10" fmla="*/ 17629 w 21600"/>
              <a:gd name="T11" fmla="*/ 17629 h 21600"/>
            </a:gdLst>
            <a:ahLst/>
            <a:cxnLst>
              <a:cxn ang="0">
                <a:pos x="T0" y="T1"/>
              </a:cxn>
              <a:cxn ang="0">
                <a:pos x="T2" y="T3"/>
              </a:cxn>
              <a:cxn ang="0">
                <a:pos x="T4" y="T5"/>
              </a:cxn>
              <a:cxn ang="0">
                <a:pos x="T6" y="T7"/>
              </a:cxn>
            </a:cxnLst>
            <a:rect l="T8" t="T9" r="T10" b="T11"/>
            <a:pathLst>
              <a:path w="21600" h="21600">
                <a:moveTo>
                  <a:pt x="0" y="0"/>
                </a:moveTo>
                <a:lnTo>
                  <a:pt x="4342" y="21600"/>
                </a:lnTo>
                <a:lnTo>
                  <a:pt x="17258" y="21600"/>
                </a:lnTo>
                <a:lnTo>
                  <a:pt x="21600" y="0"/>
                </a:lnTo>
                <a:close/>
              </a:path>
            </a:pathLst>
          </a:custGeom>
          <a:blipFill dpi="0" rotWithShape="0">
            <a:blip r:embed="rId7" cstate="print"/>
            <a:srcRect/>
            <a:tile tx="0" ty="0" sx="100000" sy="100000" flip="none" algn="tl"/>
          </a:blipFill>
          <a:ln w="19050">
            <a:solidFill>
              <a:srgbClr val="643E33"/>
            </a:solidFill>
            <a:miter lim="800000"/>
            <a:headEnd/>
            <a:tailEnd/>
          </a:ln>
          <a:effectLst/>
        </p:spPr>
        <p:txBody>
          <a:bodyPr rot="10800000" vert="eaVert" wrap="none" anchor="ctr"/>
          <a:lstStyle/>
          <a:p>
            <a:pPr algn="ctr"/>
            <a:endParaRPr lang="en-US" sz="1200" dirty="0">
              <a:solidFill>
                <a:srgbClr val="5D4034"/>
              </a:solidFill>
              <a:latin typeface="Arial Narrow" pitchFamily="34" charset="0"/>
            </a:endParaRPr>
          </a:p>
        </p:txBody>
      </p:sp>
      <p:sp>
        <p:nvSpPr>
          <p:cNvPr id="2180" name="Rectangle 132">
            <a:hlinkClick r:id="rId20" action="ppaction://hlinksldjump"/>
          </p:cNvPr>
          <p:cNvSpPr>
            <a:spLocks noChangeArrowheads="1"/>
          </p:cNvSpPr>
          <p:nvPr/>
        </p:nvSpPr>
        <p:spPr bwMode="auto">
          <a:xfrm>
            <a:off x="3911601" y="1330961"/>
            <a:ext cx="1280160" cy="1139190"/>
          </a:xfrm>
          <a:prstGeom prst="rect">
            <a:avLst/>
          </a:prstGeom>
          <a:noFill/>
          <a:ln w="38100">
            <a:solidFill>
              <a:srgbClr val="643E33"/>
            </a:solidFill>
            <a:miter lim="800000"/>
            <a:headEnd/>
            <a:tailEnd/>
          </a:ln>
          <a:effectLst/>
        </p:spPr>
        <p:txBody>
          <a:bodyPr wrap="none" anchor="ctr"/>
          <a:lstStyle/>
          <a:p>
            <a:pPr algn="ctr"/>
            <a:endParaRPr lang="en-US" sz="900" b="1" dirty="0">
              <a:solidFill>
                <a:srgbClr val="5D4034"/>
              </a:solidFill>
              <a:latin typeface="Arial Narrow" pitchFamily="34" charset="0"/>
            </a:endParaRPr>
          </a:p>
        </p:txBody>
      </p:sp>
      <p:pic>
        <p:nvPicPr>
          <p:cNvPr id="62" name="Picture 4" descr="TPS">
            <a:hlinkClick r:id="rId19" action="ppaction://hlinksldjump"/>
          </p:cNvPr>
          <p:cNvPicPr>
            <a:picLocks noChangeAspect="1" noChangeArrowheads="1"/>
          </p:cNvPicPr>
          <p:nvPr/>
        </p:nvPicPr>
        <p:blipFill>
          <a:blip r:embed="rId21" cstate="print"/>
          <a:srcRect/>
          <a:stretch>
            <a:fillRect/>
          </a:stretch>
        </p:blipFill>
        <p:spPr bwMode="auto">
          <a:xfrm>
            <a:off x="-257694" y="1720387"/>
            <a:ext cx="988290" cy="1414436"/>
          </a:xfrm>
          <a:prstGeom prst="rect">
            <a:avLst/>
          </a:prstGeom>
          <a:noFill/>
          <a:ln w="9525">
            <a:noFill/>
            <a:miter lim="800000"/>
            <a:headEnd/>
            <a:tailEnd/>
          </a:ln>
        </p:spPr>
      </p:pic>
      <p:pic>
        <p:nvPicPr>
          <p:cNvPr id="31748" name="Picture 4" descr="Candidate Lincoln">
            <a:hlinkClick r:id="rId22"/>
          </p:cNvPr>
          <p:cNvPicPr>
            <a:picLocks noChangeAspect="1" noChangeArrowheads="1"/>
          </p:cNvPicPr>
          <p:nvPr/>
        </p:nvPicPr>
        <p:blipFill>
          <a:blip r:embed="rId23" cstate="print"/>
          <a:srcRect/>
          <a:stretch>
            <a:fillRect/>
          </a:stretch>
        </p:blipFill>
        <p:spPr bwMode="auto">
          <a:xfrm>
            <a:off x="3939308" y="1354052"/>
            <a:ext cx="1232131" cy="1104668"/>
          </a:xfrm>
          <a:prstGeom prst="rect">
            <a:avLst/>
          </a:prstGeom>
          <a:noFill/>
        </p:spPr>
      </p:pic>
      <p:pic>
        <p:nvPicPr>
          <p:cNvPr id="31750" name="Picture 6" descr="http://lcweb2.loc.gov/service/rbc/lprbscsm/scsm0024/001at.gif">
            <a:hlinkClick r:id="rId18" action="ppaction://hlinksldjump"/>
          </p:cNvPr>
          <p:cNvPicPr>
            <a:picLocks noChangeAspect="1" noChangeArrowheads="1"/>
          </p:cNvPicPr>
          <p:nvPr/>
        </p:nvPicPr>
        <p:blipFill>
          <a:blip r:embed="rId24" cstate="print"/>
          <a:srcRect/>
          <a:stretch>
            <a:fillRect/>
          </a:stretch>
        </p:blipFill>
        <p:spPr bwMode="auto">
          <a:xfrm>
            <a:off x="5190405" y="2022764"/>
            <a:ext cx="480722" cy="794328"/>
          </a:xfrm>
          <a:prstGeom prst="rect">
            <a:avLst/>
          </a:prstGeom>
          <a:noFill/>
        </p:spPr>
      </p:pic>
      <p:sp>
        <p:nvSpPr>
          <p:cNvPr id="75" name="Slide Number Placeholder 74"/>
          <p:cNvSpPr>
            <a:spLocks noGrp="1"/>
          </p:cNvSpPr>
          <p:nvPr>
            <p:ph type="sldNum" sz="quarter" idx="12"/>
          </p:nvPr>
        </p:nvSpPr>
        <p:spPr/>
        <p:txBody>
          <a:bodyPr/>
          <a:lstStyle/>
          <a:p>
            <a:fld id="{E4607CD1-7021-4B21-AF06-A06C31542517}" type="slidenum">
              <a:rPr lang="en-US" smtClean="0"/>
              <a:pPr/>
              <a:t>1</a:t>
            </a:fld>
            <a:endParaRPr lang="en-US" dirty="0"/>
          </a:p>
        </p:txBody>
      </p:sp>
      <p:pic>
        <p:nvPicPr>
          <p:cNvPr id="1026" name="Picture 2" descr="C:\Users\sherrie\AppData\Local\Microsoft\Windows\Temporary Internet Files\Low\Content.IE5\0ZCHVRYN\MC900434744[1].PNG">
            <a:hlinkClick r:id="rId25" action="ppaction://hlinksldjump"/>
          </p:cNvPr>
          <p:cNvPicPr>
            <a:picLocks noChangeAspect="1" noChangeArrowheads="1"/>
          </p:cNvPicPr>
          <p:nvPr/>
        </p:nvPicPr>
        <p:blipFill>
          <a:blip r:embed="rId26" cstate="print"/>
          <a:srcRect/>
          <a:stretch>
            <a:fillRect/>
          </a:stretch>
        </p:blipFill>
        <p:spPr bwMode="auto">
          <a:xfrm>
            <a:off x="8398412" y="193956"/>
            <a:ext cx="951345" cy="951345"/>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Line 9"/>
          <p:cNvSpPr>
            <a:spLocks noChangeShapeType="1"/>
          </p:cNvSpPr>
          <p:nvPr/>
        </p:nvSpPr>
        <p:spPr bwMode="auto">
          <a:xfrm>
            <a:off x="7016750"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7418" name="Line 10"/>
          <p:cNvSpPr>
            <a:spLocks noChangeShapeType="1"/>
          </p:cNvSpPr>
          <p:nvPr/>
        </p:nvSpPr>
        <p:spPr bwMode="auto">
          <a:xfrm>
            <a:off x="6883400"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7412" name="Text Box 4" descr="Parchment"/>
          <p:cNvSpPr txBox="1">
            <a:spLocks noChangeArrowheads="1"/>
          </p:cNvSpPr>
          <p:nvPr/>
        </p:nvSpPr>
        <p:spPr bwMode="auto">
          <a:xfrm>
            <a:off x="742950" y="1390650"/>
            <a:ext cx="4138613" cy="3893374"/>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smtClean="0"/>
          </a:p>
          <a:p>
            <a:r>
              <a:rPr lang="en-US" sz="1400" b="1" dirty="0" smtClean="0">
                <a:latin typeface="Arial Narrow" pitchFamily="34" charset="0"/>
              </a:rPr>
              <a:t>Military installations, activities, and views, Washington, D.C., Richmond, Va., and vicinity.</a:t>
            </a:r>
          </a:p>
          <a:p>
            <a:endParaRPr lang="en-US" sz="1400" dirty="0" smtClean="0">
              <a:latin typeface="Arial Narrow" pitchFamily="34" charset="0"/>
            </a:endParaRPr>
          </a:p>
          <a:p>
            <a:r>
              <a:rPr lang="en-US" sz="1400" b="1" dirty="0" smtClean="0">
                <a:latin typeface="Arial Narrow" pitchFamily="34" charset="0"/>
              </a:rPr>
              <a:t>Creator(s)</a:t>
            </a:r>
            <a:r>
              <a:rPr lang="en-US" sz="1400" dirty="0" smtClean="0">
                <a:latin typeface="Arial Narrow" pitchFamily="34" charset="0"/>
              </a:rPr>
              <a:t>: Russell, Andrew J., photographer </a:t>
            </a:r>
          </a:p>
          <a:p>
            <a:r>
              <a:rPr lang="en-US" sz="1400" dirty="0" smtClean="0">
                <a:latin typeface="Arial Narrow" pitchFamily="34" charset="0"/>
              </a:rPr>
              <a:t>Related Names: Haupt, Herman, 1817-1905, collector </a:t>
            </a:r>
          </a:p>
          <a:p>
            <a:endParaRPr lang="en-US" sz="1400" dirty="0" smtClean="0">
              <a:latin typeface="Arial Narrow" pitchFamily="34" charset="0"/>
            </a:endParaRPr>
          </a:p>
          <a:p>
            <a:r>
              <a:rPr lang="en-US" sz="1400" b="1" dirty="0" smtClean="0">
                <a:latin typeface="Arial Narrow" pitchFamily="34" charset="0"/>
              </a:rPr>
              <a:t>Date Created/Published: ca. 1861-ca. 1865.</a:t>
            </a:r>
          </a:p>
          <a:p>
            <a:endParaRPr lang="en-US" sz="1400" b="1" dirty="0" smtClean="0">
              <a:latin typeface="Arial Narrow" pitchFamily="34" charset="0"/>
            </a:endParaRPr>
          </a:p>
          <a:p>
            <a:r>
              <a:rPr lang="en-US" sz="1400" b="1" dirty="0" smtClean="0">
                <a:latin typeface="Arial Narrow" pitchFamily="34" charset="0"/>
              </a:rPr>
              <a:t>Medium:</a:t>
            </a:r>
            <a:r>
              <a:rPr lang="en-US" sz="1400" dirty="0" smtClean="0">
                <a:latin typeface="Arial Narrow" pitchFamily="34" charset="0"/>
              </a:rPr>
              <a:t> 146 photographic prints : albumen ; 27 x 31 cm. or smaller + text pages.</a:t>
            </a:r>
          </a:p>
          <a:p>
            <a:endParaRPr lang="en-US" sz="1400" dirty="0" smtClean="0">
              <a:latin typeface="Arial Narrow" pitchFamily="34" charset="0"/>
            </a:endParaRPr>
          </a:p>
          <a:p>
            <a:r>
              <a:rPr lang="en-US" sz="1400" b="1" dirty="0" smtClean="0">
                <a:latin typeface="Arial Narrow" pitchFamily="34" charset="0"/>
              </a:rPr>
              <a:t>Summary:</a:t>
            </a:r>
            <a:r>
              <a:rPr lang="en-US" sz="1400" dirty="0" smtClean="0">
                <a:latin typeface="Arial Narrow" pitchFamily="34" charset="0"/>
              </a:rPr>
              <a:t> Captain Andrew. J. Russell, of the 141st New York Infantry, was the first U.S. Army photographer. He documented railroad maintenance and construction in Washington, D.C. and Virginia and military facilities in and around Washington, D.C., Maryland, and in Virginia.</a:t>
            </a:r>
            <a:r>
              <a:rPr lang="en-US" sz="1400" dirty="0" smtClean="0"/>
              <a:t/>
            </a:r>
            <a:br>
              <a:rPr lang="en-US" sz="1400" dirty="0" smtClean="0"/>
            </a:br>
            <a:endParaRPr lang="en-US" sz="1400" dirty="0" smtClean="0"/>
          </a:p>
        </p:txBody>
      </p:sp>
      <p:sp>
        <p:nvSpPr>
          <p:cNvPr id="17413" name="Rectangle 5"/>
          <p:cNvSpPr>
            <a:spLocks noChangeArrowheads="1"/>
          </p:cNvSpPr>
          <p:nvPr/>
        </p:nvSpPr>
        <p:spPr bwMode="auto">
          <a:xfrm>
            <a:off x="5448300"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7414" name="Rectangle 6" descr="Parchment"/>
          <p:cNvSpPr>
            <a:spLocks noChangeArrowheads="1"/>
          </p:cNvSpPr>
          <p:nvPr/>
        </p:nvSpPr>
        <p:spPr bwMode="auto">
          <a:xfrm>
            <a:off x="5365750"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7415" name="Text Box 7" descr="Parchment">
            <a:hlinkClick r:id="rId3" action="ppaction://hlinksldjump"/>
          </p:cNvPr>
          <p:cNvSpPr txBox="1">
            <a:spLocks noChangeArrowheads="1"/>
          </p:cNvSpPr>
          <p:nvPr/>
        </p:nvSpPr>
        <p:spPr bwMode="auto">
          <a:xfrm>
            <a:off x="6477000"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7416" name="Rectangle 8" descr="Parchment"/>
          <p:cNvSpPr>
            <a:spLocks noGrp="1" noChangeArrowheads="1"/>
          </p:cNvSpPr>
          <p:nvPr>
            <p:ph type="title"/>
          </p:nvPr>
        </p:nvSpPr>
        <p:spPr>
          <a:xfrm>
            <a:off x="742950"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Union Soldiers</a:t>
            </a:r>
            <a:endParaRPr lang="en-US" dirty="0">
              <a:solidFill>
                <a:srgbClr val="5D4034"/>
              </a:solidFill>
              <a:latin typeface="Arial Narrow" pitchFamily="34" charset="0"/>
            </a:endParaRPr>
          </a:p>
        </p:txBody>
      </p:sp>
      <p:pic>
        <p:nvPicPr>
          <p:cNvPr id="23554" name="Picture 2" descr="http://lcweb2.loc.gov/service/pnp/ppmsca/08200/08248t.gif">
            <a:hlinkClick r:id="rId4"/>
          </p:cNvPr>
          <p:cNvPicPr>
            <a:picLocks noChangeAspect="1" noChangeArrowheads="1"/>
          </p:cNvPicPr>
          <p:nvPr/>
        </p:nvPicPr>
        <p:blipFill>
          <a:blip r:embed="rId5" cstate="print"/>
          <a:srcRect/>
          <a:stretch>
            <a:fillRect/>
          </a:stretch>
        </p:blipFill>
        <p:spPr bwMode="auto">
          <a:xfrm>
            <a:off x="5384800" y="1391920"/>
            <a:ext cx="3261360" cy="2936239"/>
          </a:xfrm>
          <a:prstGeom prst="rect">
            <a:avLst/>
          </a:prstGeom>
          <a:noFill/>
        </p:spPr>
      </p:pic>
      <p:sp>
        <p:nvSpPr>
          <p:cNvPr id="11" name="Rectangle 10"/>
          <p:cNvSpPr/>
          <p:nvPr/>
        </p:nvSpPr>
        <p:spPr>
          <a:xfrm>
            <a:off x="5252720" y="4471184"/>
            <a:ext cx="3891280" cy="600164"/>
          </a:xfrm>
          <a:prstGeom prst="rect">
            <a:avLst/>
          </a:prstGeom>
        </p:spPr>
        <p:txBody>
          <a:bodyPr wrap="square">
            <a:spAutoFit/>
          </a:bodyPr>
          <a:lstStyle/>
          <a:p>
            <a:r>
              <a:rPr lang="en-US" sz="1100" dirty="0" smtClean="0">
                <a:latin typeface="Arial Narrow" pitchFamily="34" charset="0"/>
              </a:rPr>
              <a:t>Call Number: LOT 11486 (H) [P&amp;P]</a:t>
            </a:r>
          </a:p>
          <a:p>
            <a:r>
              <a:rPr lang="en-US" sz="1100" dirty="0" smtClean="0">
                <a:latin typeface="Arial Narrow" pitchFamily="34" charset="0"/>
              </a:rPr>
              <a:t>Repository: Library of Congress Prints and Photographs Division Washington, D.C. 20540 USA</a:t>
            </a:r>
          </a:p>
        </p:txBody>
      </p:sp>
      <p:sp>
        <p:nvSpPr>
          <p:cNvPr id="12" name="Rectangle 11"/>
          <p:cNvSpPr/>
          <p:nvPr/>
        </p:nvSpPr>
        <p:spPr>
          <a:xfrm>
            <a:off x="406400" y="5543342"/>
            <a:ext cx="5344160" cy="338554"/>
          </a:xfrm>
          <a:prstGeom prst="rect">
            <a:avLst/>
          </a:prstGeom>
        </p:spPr>
        <p:txBody>
          <a:bodyPr wrap="square">
            <a:spAutoFit/>
          </a:bodyPr>
          <a:lstStyle/>
          <a:p>
            <a:r>
              <a:rPr lang="en-US" sz="1600" dirty="0" smtClean="0">
                <a:hlinkClick r:id="rId4"/>
              </a:rPr>
              <a:t>http://www.loc.gov/pictures/collection/coll/item/2004668758/</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Line 9"/>
          <p:cNvSpPr>
            <a:spLocks noChangeShapeType="1"/>
          </p:cNvSpPr>
          <p:nvPr/>
        </p:nvSpPr>
        <p:spPr bwMode="auto">
          <a:xfrm>
            <a:off x="7016750"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8442" name="Line 10"/>
          <p:cNvSpPr>
            <a:spLocks noChangeShapeType="1"/>
          </p:cNvSpPr>
          <p:nvPr/>
        </p:nvSpPr>
        <p:spPr bwMode="auto">
          <a:xfrm>
            <a:off x="6883400"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8436" name="Text Box 4" descr="Parchment"/>
          <p:cNvSpPr txBox="1">
            <a:spLocks noChangeArrowheads="1"/>
          </p:cNvSpPr>
          <p:nvPr/>
        </p:nvSpPr>
        <p:spPr bwMode="auto">
          <a:xfrm>
            <a:off x="733425" y="1390650"/>
            <a:ext cx="4138613" cy="3831818"/>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r>
              <a:rPr lang="en-US" sz="1800" dirty="0" smtClean="0">
                <a:latin typeface="Arial Narrow" pitchFamily="34" charset="0"/>
              </a:rPr>
              <a:t>Famous Confederate commanders of the Civil War, 1861-65 </a:t>
            </a:r>
          </a:p>
          <a:p>
            <a:endParaRPr lang="en-US" sz="1800" dirty="0" smtClean="0">
              <a:latin typeface="Arial Narrow" pitchFamily="34" charset="0"/>
            </a:endParaRPr>
          </a:p>
          <a:p>
            <a:r>
              <a:rPr lang="en-US" sz="1800" dirty="0" smtClean="0">
                <a:latin typeface="Arial Narrow" pitchFamily="34" charset="0"/>
              </a:rPr>
              <a:t>Hood Stuart, Early, Hill, Polk, J.E. Johnston, Hardee, Smith, Bragg, R. E. Lee, Beauregard, Breckinridge, A.S. Johnston, Jackson, Ewell, Hampton, Fitzhugh Lee, Price, Semmes, Longstreet. </a:t>
            </a:r>
          </a:p>
          <a:p>
            <a:endParaRPr lang="en-US" sz="1800" dirty="0" smtClean="0">
              <a:latin typeface="Arial Narrow" pitchFamily="34" charset="0"/>
            </a:endParaRPr>
          </a:p>
          <a:p>
            <a:r>
              <a:rPr lang="en-US" sz="1800" dirty="0" smtClean="0">
                <a:latin typeface="Arial Narrow" pitchFamily="34" charset="0"/>
              </a:rPr>
              <a:t>Lithograph by Sherman Publishing Company, 1884.</a:t>
            </a:r>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18437"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8438"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8439" name="Text Box 7" descr="Parchment">
            <a:hlinkClick r:id="rId3" action="ppaction://hlinksldjump"/>
          </p:cNvPr>
          <p:cNvSpPr txBox="1">
            <a:spLocks noChangeArrowheads="1"/>
          </p:cNvSpPr>
          <p:nvPr/>
        </p:nvSpPr>
        <p:spPr bwMode="auto">
          <a:xfrm>
            <a:off x="6477000"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8440"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Confederate Army</a:t>
            </a:r>
            <a:endParaRPr lang="en-US" dirty="0">
              <a:solidFill>
                <a:srgbClr val="5D4034"/>
              </a:solidFill>
              <a:latin typeface="Arial Narrow" pitchFamily="34" charset="0"/>
            </a:endParaRPr>
          </a:p>
        </p:txBody>
      </p:sp>
      <p:pic>
        <p:nvPicPr>
          <p:cNvPr id="22529" name="Picture 1" descr="Famous Confederate commanders of the Civil War, 1861-65 (Hood Stuart, Early, Hill, Polk, J.E. Johnston, Hardee, Smith, Bragg, R. E. Lee, Beauregard, Breckinridge, A.S. Johnston, Jackson, Ewell, Hampton, Fitzhugh Lee, Price, Semmes, Longstreet)"/>
          <p:cNvPicPr>
            <a:picLocks noChangeAspect="1" noChangeArrowheads="1"/>
          </p:cNvPicPr>
          <p:nvPr/>
        </p:nvPicPr>
        <p:blipFill>
          <a:blip r:embed="rId4" cstate="print"/>
          <a:srcRect/>
          <a:stretch>
            <a:fillRect/>
          </a:stretch>
        </p:blipFill>
        <p:spPr bwMode="auto">
          <a:xfrm>
            <a:off x="5394960" y="1402080"/>
            <a:ext cx="3230880" cy="2926080"/>
          </a:xfrm>
          <a:prstGeom prst="rect">
            <a:avLst/>
          </a:prstGeom>
          <a:noFill/>
        </p:spPr>
      </p:pic>
      <p:sp>
        <p:nvSpPr>
          <p:cNvPr id="11" name="Rectangle 10"/>
          <p:cNvSpPr/>
          <p:nvPr/>
        </p:nvSpPr>
        <p:spPr>
          <a:xfrm>
            <a:off x="782320" y="5401102"/>
            <a:ext cx="3698240" cy="584775"/>
          </a:xfrm>
          <a:prstGeom prst="rect">
            <a:avLst/>
          </a:prstGeom>
        </p:spPr>
        <p:txBody>
          <a:bodyPr wrap="square">
            <a:spAutoFit/>
          </a:bodyPr>
          <a:lstStyle/>
          <a:p>
            <a:r>
              <a:rPr lang="en-US" sz="1600" dirty="0" smtClean="0">
                <a:latin typeface="Arial Narrow" pitchFamily="34" charset="0"/>
              </a:rPr>
              <a:t>Reproduction number: LC-DIG-pga-02748</a:t>
            </a:r>
          </a:p>
          <a:p>
            <a:endParaRPr lang="en-US" sz="1600" dirty="0">
              <a:latin typeface="Arial Narrow" pitchFamily="34" charset="0"/>
            </a:endParaRPr>
          </a:p>
        </p:txBody>
      </p:sp>
      <p:sp>
        <p:nvSpPr>
          <p:cNvPr id="12" name="Rectangle 11"/>
          <p:cNvSpPr/>
          <p:nvPr/>
        </p:nvSpPr>
        <p:spPr>
          <a:xfrm>
            <a:off x="5090160" y="4567982"/>
            <a:ext cx="4053840" cy="369332"/>
          </a:xfrm>
          <a:prstGeom prst="rect">
            <a:avLst/>
          </a:prstGeom>
        </p:spPr>
        <p:txBody>
          <a:bodyPr wrap="square">
            <a:spAutoFit/>
          </a:bodyPr>
          <a:lstStyle/>
          <a:p>
            <a:r>
              <a:rPr lang="en-US" sz="1800" dirty="0" smtClean="0">
                <a:hlinkClick r:id="rId5"/>
              </a:rPr>
              <a:t>www.loc.gov/pictures/item/2003674443/</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9466"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9460" name="Text Box 4" descr="Parchment"/>
          <p:cNvSpPr txBox="1">
            <a:spLocks noChangeArrowheads="1"/>
          </p:cNvSpPr>
          <p:nvPr/>
        </p:nvSpPr>
        <p:spPr bwMode="auto">
          <a:xfrm>
            <a:off x="733425" y="1390650"/>
            <a:ext cx="4138613" cy="3785652"/>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1600" dirty="0" smtClean="0">
              <a:latin typeface="Arial Narrow" pitchFamily="34" charset="0"/>
            </a:endParaRPr>
          </a:p>
          <a:p>
            <a:r>
              <a:rPr lang="en-US" sz="1600" dirty="0" smtClean="0">
                <a:latin typeface="Arial Narrow" pitchFamily="34" charset="0"/>
              </a:rPr>
              <a:t>District of Columbia. Company E, 4th U.S. Colored Infantry, at Fort Lincoln</a:t>
            </a:r>
          </a:p>
          <a:p>
            <a:endParaRPr lang="en-US" sz="1600" dirty="0" smtClean="0">
              <a:latin typeface="Arial Narrow" pitchFamily="34" charset="0"/>
            </a:endParaRPr>
          </a:p>
          <a:p>
            <a:r>
              <a:rPr lang="en-US" sz="1600" b="1" dirty="0" smtClean="0">
                <a:latin typeface="Arial Narrow" pitchFamily="34" charset="0"/>
              </a:rPr>
              <a:t>Creator(s): </a:t>
            </a:r>
            <a:r>
              <a:rPr lang="en-US" sz="1600" dirty="0" smtClean="0">
                <a:latin typeface="Arial Narrow" pitchFamily="34" charset="0"/>
              </a:rPr>
              <a:t>Smith, William Morris, photographer </a:t>
            </a:r>
          </a:p>
          <a:p>
            <a:endParaRPr lang="en-US" sz="1600" dirty="0" smtClean="0">
              <a:latin typeface="Arial Narrow" pitchFamily="34" charset="0"/>
            </a:endParaRPr>
          </a:p>
          <a:p>
            <a:r>
              <a:rPr lang="en-US" sz="1600" b="1" dirty="0" smtClean="0">
                <a:latin typeface="Arial Narrow" pitchFamily="34" charset="0"/>
              </a:rPr>
              <a:t>Date Created/Published: </a:t>
            </a:r>
            <a:r>
              <a:rPr lang="en-US" sz="1600" dirty="0" smtClean="0">
                <a:latin typeface="Arial Narrow" pitchFamily="34" charset="0"/>
              </a:rPr>
              <a:t>[Between 1863 and 1866]</a:t>
            </a:r>
          </a:p>
          <a:p>
            <a:endParaRPr lang="en-US" sz="1600" dirty="0" smtClean="0">
              <a:latin typeface="Arial Narrow" pitchFamily="34" charset="0"/>
            </a:endParaRPr>
          </a:p>
          <a:p>
            <a:r>
              <a:rPr lang="en-US" sz="1600" b="1" dirty="0" smtClean="0">
                <a:latin typeface="Arial Narrow" pitchFamily="34" charset="0"/>
              </a:rPr>
              <a:t>Medium:</a:t>
            </a:r>
            <a:r>
              <a:rPr lang="en-US" sz="1600" dirty="0" smtClean="0">
                <a:latin typeface="Arial Narrow" pitchFamily="34" charset="0"/>
              </a:rPr>
              <a:t> 1 negative : glass, wet collodion.</a:t>
            </a:r>
          </a:p>
          <a:p>
            <a:endParaRPr lang="en-US" sz="1600" dirty="0" smtClean="0">
              <a:latin typeface="Arial Narrow" pitchFamily="34" charset="0"/>
            </a:endParaRPr>
          </a:p>
          <a:p>
            <a:r>
              <a:rPr lang="en-US" sz="1600" b="1" dirty="0" smtClean="0">
                <a:latin typeface="Arial Narrow" pitchFamily="34" charset="0"/>
              </a:rPr>
              <a:t>Summary:</a:t>
            </a:r>
            <a:r>
              <a:rPr lang="en-US" sz="1600" dirty="0" smtClean="0">
                <a:latin typeface="Arial Narrow" pitchFamily="34" charset="0"/>
              </a:rPr>
              <a:t> Photograph of Washington, 1862-1865, view of the defenses of Washington. Shows 27 African Americans in two lines with rifles resting on the ground.</a:t>
            </a:r>
            <a:r>
              <a:rPr lang="en-US" sz="1600" dirty="0" smtClean="0"/>
              <a:t/>
            </a:r>
            <a:br>
              <a:rPr lang="en-US" sz="1600" dirty="0" smtClean="0"/>
            </a:br>
            <a:endParaRPr lang="en-US" sz="1600" dirty="0"/>
          </a:p>
        </p:txBody>
      </p:sp>
      <p:sp>
        <p:nvSpPr>
          <p:cNvPr id="19461"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9462"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9463"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9464"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Company E</a:t>
            </a:r>
            <a:endParaRPr lang="en-US" dirty="0">
              <a:solidFill>
                <a:srgbClr val="5D4034"/>
              </a:solidFill>
              <a:latin typeface="Arial Narrow" pitchFamily="34" charset="0"/>
            </a:endParaRPr>
          </a:p>
        </p:txBody>
      </p:sp>
      <p:pic>
        <p:nvPicPr>
          <p:cNvPr id="21510" name="Picture 6" descr="digital file from intermediary roll copy film"/>
          <p:cNvPicPr>
            <a:picLocks noChangeAspect="1" noChangeArrowheads="1"/>
          </p:cNvPicPr>
          <p:nvPr/>
        </p:nvPicPr>
        <p:blipFill>
          <a:blip r:embed="rId4" cstate="print"/>
          <a:srcRect/>
          <a:stretch>
            <a:fillRect/>
          </a:stretch>
        </p:blipFill>
        <p:spPr bwMode="auto">
          <a:xfrm>
            <a:off x="5496560" y="1727200"/>
            <a:ext cx="3027680" cy="2143760"/>
          </a:xfrm>
          <a:prstGeom prst="rect">
            <a:avLst/>
          </a:prstGeom>
          <a:noFill/>
        </p:spPr>
      </p:pic>
      <p:sp>
        <p:nvSpPr>
          <p:cNvPr id="13" name="Rectangle 12"/>
          <p:cNvSpPr/>
          <p:nvPr/>
        </p:nvSpPr>
        <p:spPr>
          <a:xfrm>
            <a:off x="792480" y="5411262"/>
            <a:ext cx="3901440" cy="523220"/>
          </a:xfrm>
          <a:prstGeom prst="rect">
            <a:avLst/>
          </a:prstGeom>
        </p:spPr>
        <p:txBody>
          <a:bodyPr wrap="square">
            <a:spAutoFit/>
          </a:bodyPr>
          <a:lstStyle/>
          <a:p>
            <a:r>
              <a:rPr lang="en-US" sz="1400" dirty="0" smtClean="0">
                <a:latin typeface="Arial Narrow" pitchFamily="34" charset="0"/>
              </a:rPr>
              <a:t>Call Number: LC-B817- 7890 [P&amp;P] LOT 4190-F</a:t>
            </a:r>
          </a:p>
          <a:p>
            <a:r>
              <a:rPr lang="en-US" sz="1400" dirty="0" smtClean="0">
                <a:latin typeface="Arial Narrow" pitchFamily="34" charset="0"/>
              </a:rPr>
              <a:t> </a:t>
            </a:r>
            <a:endParaRPr lang="en-US" sz="1400" dirty="0">
              <a:latin typeface="Arial Narrow" pitchFamily="34" charset="0"/>
            </a:endParaRPr>
          </a:p>
        </p:txBody>
      </p:sp>
      <p:sp>
        <p:nvSpPr>
          <p:cNvPr id="14" name="Rectangle 13"/>
          <p:cNvSpPr/>
          <p:nvPr/>
        </p:nvSpPr>
        <p:spPr>
          <a:xfrm>
            <a:off x="802640" y="5705902"/>
            <a:ext cx="3383280" cy="307777"/>
          </a:xfrm>
          <a:prstGeom prst="rect">
            <a:avLst/>
          </a:prstGeom>
        </p:spPr>
        <p:txBody>
          <a:bodyPr wrap="square">
            <a:spAutoFit/>
          </a:bodyPr>
          <a:lstStyle/>
          <a:p>
            <a:r>
              <a:rPr lang="en-US" sz="1400" dirty="0" smtClean="0">
                <a:latin typeface="Arial Narrow" pitchFamily="34" charset="0"/>
              </a:rPr>
              <a:t>References: </a:t>
            </a:r>
            <a:r>
              <a:rPr lang="en-US" sz="1400" i="1" dirty="0" smtClean="0">
                <a:latin typeface="Arial Narrow" pitchFamily="34" charset="0"/>
              </a:rPr>
              <a:t>Image of War</a:t>
            </a:r>
            <a:r>
              <a:rPr lang="en-US" sz="1400" dirty="0" smtClean="0">
                <a:latin typeface="Arial Narrow" pitchFamily="34" charset="0"/>
              </a:rPr>
              <a:t>, Vol. 3, p. 235.</a:t>
            </a:r>
            <a:endParaRPr lang="en-US" sz="1400" dirty="0">
              <a:latin typeface="Arial Narrow" pitchFamily="34" charset="0"/>
            </a:endParaRPr>
          </a:p>
        </p:txBody>
      </p:sp>
      <p:sp>
        <p:nvSpPr>
          <p:cNvPr id="12" name="Rectangle 11"/>
          <p:cNvSpPr/>
          <p:nvPr/>
        </p:nvSpPr>
        <p:spPr>
          <a:xfrm>
            <a:off x="5161280" y="4639102"/>
            <a:ext cx="3830320" cy="307777"/>
          </a:xfrm>
          <a:prstGeom prst="rect">
            <a:avLst/>
          </a:prstGeom>
        </p:spPr>
        <p:txBody>
          <a:bodyPr wrap="square">
            <a:spAutoFit/>
          </a:bodyPr>
          <a:lstStyle/>
          <a:p>
            <a:r>
              <a:rPr lang="en-US" sz="1400" dirty="0" smtClean="0">
                <a:hlinkClick r:id="rId5"/>
              </a:rPr>
              <a:t>www.loc.gov/pictures/item/cwp2003000946/PP/</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solidFill>
                  <a:srgbClr val="5D4034"/>
                </a:solidFill>
                <a:latin typeface="Arial Narrow" pitchFamily="34" charset="0"/>
              </a:rPr>
              <a:t>Room 3</a:t>
            </a:r>
          </a:p>
        </p:txBody>
      </p:sp>
      <p:sp>
        <p:nvSpPr>
          <p:cNvPr id="11267" name="Rectangle 3" descr="Recycled paper"/>
          <p:cNvSpPr>
            <a:spLocks noChangeArrowheads="1"/>
          </p:cNvSpPr>
          <p:nvPr/>
        </p:nvSpPr>
        <p:spPr bwMode="auto">
          <a:xfrm>
            <a:off x="0" y="0"/>
            <a:ext cx="9144000" cy="13716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11268" name="Rectangle 4" descr="Oak">
            <a:hlinkClick r:id="rId3" action="ppaction://hlinksldjump"/>
          </p:cNvPr>
          <p:cNvSpPr>
            <a:spLocks noChangeArrowheads="1"/>
          </p:cNvSpPr>
          <p:nvPr/>
        </p:nvSpPr>
        <p:spPr bwMode="auto">
          <a:xfrm>
            <a:off x="0" y="3581400"/>
            <a:ext cx="9144000" cy="3276600"/>
          </a:xfrm>
          <a:prstGeom prst="rect">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r>
              <a:rPr lang="en-US" dirty="0" smtClean="0"/>
              <a:t>LLL</a:t>
            </a:r>
            <a:endParaRPr lang="en-US" dirty="0"/>
          </a:p>
        </p:txBody>
      </p:sp>
      <p:sp>
        <p:nvSpPr>
          <p:cNvPr id="11269" name="Freeform 5" descr="Stationery"/>
          <p:cNvSpPr>
            <a:spLocks/>
          </p:cNvSpPr>
          <p:nvPr/>
        </p:nvSpPr>
        <p:spPr bwMode="auto">
          <a:xfrm>
            <a:off x="2560320" y="990600"/>
            <a:ext cx="3992880" cy="2717800"/>
          </a:xfrm>
          <a:custGeom>
            <a:avLst/>
            <a:gdLst/>
            <a:ahLst/>
            <a:cxnLst>
              <a:cxn ang="0">
                <a:pos x="0" y="0"/>
              </a:cxn>
              <a:cxn ang="0">
                <a:pos x="2496" y="0"/>
              </a:cxn>
              <a:cxn ang="0">
                <a:pos x="2496" y="1728"/>
              </a:cxn>
              <a:cxn ang="0">
                <a:pos x="0" y="1728"/>
              </a:cxn>
              <a:cxn ang="0">
                <a:pos x="0" y="0"/>
              </a:cxn>
            </a:cxnLst>
            <a:rect l="0" t="0" r="r" b="b"/>
            <a:pathLst>
              <a:path w="2496" h="1728">
                <a:moveTo>
                  <a:pt x="0" y="0"/>
                </a:moveTo>
                <a:lnTo>
                  <a:pt x="2496" y="0"/>
                </a:lnTo>
                <a:lnTo>
                  <a:pt x="2496" y="1728"/>
                </a:lnTo>
                <a:lnTo>
                  <a:pt x="0" y="1728"/>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1270" name="Freeform 6" descr="Stationery"/>
          <p:cNvSpPr>
            <a:spLocks/>
          </p:cNvSpPr>
          <p:nvPr/>
        </p:nvSpPr>
        <p:spPr bwMode="auto">
          <a:xfrm>
            <a:off x="0" y="190500"/>
            <a:ext cx="2590800" cy="6438900"/>
          </a:xfrm>
          <a:custGeom>
            <a:avLst/>
            <a:gdLst/>
            <a:ahLst/>
            <a:cxnLst>
              <a:cxn ang="0">
                <a:pos x="0" y="0"/>
              </a:cxn>
              <a:cxn ang="0">
                <a:pos x="1631" y="503"/>
              </a:cxn>
              <a:cxn ang="0">
                <a:pos x="1632" y="2232"/>
              </a:cxn>
              <a:cxn ang="0">
                <a:pos x="0" y="4056"/>
              </a:cxn>
              <a:cxn ang="0">
                <a:pos x="0" y="0"/>
              </a:cxn>
            </a:cxnLst>
            <a:rect l="0" t="0" r="r" b="b"/>
            <a:pathLst>
              <a:path w="1632" h="4056">
                <a:moveTo>
                  <a:pt x="0" y="0"/>
                </a:moveTo>
                <a:lnTo>
                  <a:pt x="1631" y="503"/>
                </a:lnTo>
                <a:lnTo>
                  <a:pt x="1632" y="2232"/>
                </a:lnTo>
                <a:lnTo>
                  <a:pt x="0" y="4056"/>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1271" name="Freeform 7" descr="Stationery"/>
          <p:cNvSpPr>
            <a:spLocks/>
          </p:cNvSpPr>
          <p:nvPr/>
        </p:nvSpPr>
        <p:spPr bwMode="auto">
          <a:xfrm>
            <a:off x="6551613" y="228600"/>
            <a:ext cx="2592387" cy="6438900"/>
          </a:xfrm>
          <a:custGeom>
            <a:avLst/>
            <a:gdLst/>
            <a:ahLst/>
            <a:cxnLst>
              <a:cxn ang="0">
                <a:pos x="1633" y="0"/>
              </a:cxn>
              <a:cxn ang="0">
                <a:pos x="0" y="479"/>
              </a:cxn>
              <a:cxn ang="0">
                <a:pos x="0" y="2208"/>
              </a:cxn>
              <a:cxn ang="0">
                <a:pos x="1633" y="4056"/>
              </a:cxn>
              <a:cxn ang="0">
                <a:pos x="1633" y="0"/>
              </a:cxn>
            </a:cxnLst>
            <a:rect l="0" t="0" r="r" b="b"/>
            <a:pathLst>
              <a:path w="1633" h="4056">
                <a:moveTo>
                  <a:pt x="1633" y="0"/>
                </a:moveTo>
                <a:lnTo>
                  <a:pt x="0" y="479"/>
                </a:lnTo>
                <a:lnTo>
                  <a:pt x="0" y="2208"/>
                </a:lnTo>
                <a:lnTo>
                  <a:pt x="1633" y="4056"/>
                </a:lnTo>
                <a:lnTo>
                  <a:pt x="1633"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1272" name="AutoShape 8" descr="Parchment">
            <a:hlinkClick r:id="rId6" action="ppaction://hlinksldjump"/>
          </p:cNvPr>
          <p:cNvSpPr>
            <a:spLocks noChangeArrowheads="1"/>
          </p:cNvSpPr>
          <p:nvPr/>
        </p:nvSpPr>
        <p:spPr bwMode="auto">
          <a:xfrm>
            <a:off x="4002088" y="5832475"/>
            <a:ext cx="1449387" cy="865188"/>
          </a:xfrm>
          <a:prstGeom prst="downArrow">
            <a:avLst>
              <a:gd name="adj1" fmla="val 50000"/>
              <a:gd name="adj2" fmla="val 25000"/>
            </a:avLst>
          </a:prstGeom>
          <a:blipFill dpi="0" rotWithShape="0">
            <a:blip r:embed="rId7" cstate="print"/>
            <a:srcRect/>
            <a:tile tx="0" ty="0" sx="100000" sy="100000" flip="none" algn="tl"/>
          </a:blipFill>
          <a:ln w="38100">
            <a:solidFill>
              <a:srgbClr val="643E33"/>
            </a:solidFill>
            <a:miter lim="800000"/>
            <a:headEnd/>
            <a:tailEnd/>
          </a:ln>
          <a:effectLst/>
        </p:spPr>
        <p:txBody>
          <a:bodyPr wrap="none" anchor="ctr"/>
          <a:lstStyle/>
          <a:p>
            <a:pPr algn="ctr">
              <a:lnSpc>
                <a:spcPct val="80000"/>
              </a:lnSpc>
            </a:pPr>
            <a:r>
              <a:rPr lang="en-US" sz="1400" dirty="0">
                <a:solidFill>
                  <a:srgbClr val="5D4034"/>
                </a:solidFill>
                <a:latin typeface="Arial Narrow" pitchFamily="34" charset="0"/>
              </a:rPr>
              <a:t>Return </a:t>
            </a:r>
          </a:p>
          <a:p>
            <a:pPr algn="ctr">
              <a:lnSpc>
                <a:spcPct val="80000"/>
              </a:lnSpc>
            </a:pPr>
            <a:r>
              <a:rPr lang="en-US" sz="1400" dirty="0">
                <a:solidFill>
                  <a:srgbClr val="5D4034"/>
                </a:solidFill>
                <a:latin typeface="Arial Narrow" pitchFamily="34" charset="0"/>
              </a:rPr>
              <a:t>to </a:t>
            </a:r>
          </a:p>
          <a:p>
            <a:pPr algn="ctr">
              <a:lnSpc>
                <a:spcPct val="80000"/>
              </a:lnSpc>
            </a:pPr>
            <a:r>
              <a:rPr lang="en-US" sz="1400" dirty="0">
                <a:solidFill>
                  <a:srgbClr val="5D4034"/>
                </a:solidFill>
                <a:latin typeface="Arial Narrow" pitchFamily="34" charset="0"/>
              </a:rPr>
              <a:t>Entry</a:t>
            </a:r>
          </a:p>
        </p:txBody>
      </p:sp>
      <p:sp>
        <p:nvSpPr>
          <p:cNvPr id="11273" name="AutoShape 9" descr="Parchment">
            <a:hlinkClick r:id="rId8" action="ppaction://hlinksldjump"/>
          </p:cNvPr>
          <p:cNvSpPr>
            <a:spLocks noChangeArrowheads="1"/>
          </p:cNvSpPr>
          <p:nvPr/>
        </p:nvSpPr>
        <p:spPr bwMode="auto">
          <a:xfrm rot="-5400000">
            <a:off x="45244" y="1415257"/>
            <a:ext cx="2630487" cy="1619250"/>
          </a:xfrm>
          <a:custGeom>
            <a:avLst/>
            <a:gdLst>
              <a:gd name="G0" fmla="+- 4275 0 0"/>
              <a:gd name="G1" fmla="+- 21600 0 4275"/>
              <a:gd name="G2" fmla="*/ 4275 1 2"/>
              <a:gd name="G3" fmla="+- 21600 0 G2"/>
              <a:gd name="G4" fmla="+/ 4275 21600 2"/>
              <a:gd name="G5" fmla="+/ G1 0 2"/>
              <a:gd name="G6" fmla="*/ 21600 21600 4275"/>
              <a:gd name="G7" fmla="*/ G6 1 2"/>
              <a:gd name="G8" fmla="+- 21600 0 G7"/>
              <a:gd name="G9" fmla="*/ 21600 1 2"/>
              <a:gd name="G10" fmla="+- 4275 0 G9"/>
              <a:gd name="G11" fmla="?: G10 G8 0"/>
              <a:gd name="G12" fmla="?: G10 G7 21600"/>
              <a:gd name="T0" fmla="*/ 19462 w 21600"/>
              <a:gd name="T1" fmla="*/ 10800 h 21600"/>
              <a:gd name="T2" fmla="*/ 10800 w 21600"/>
              <a:gd name="T3" fmla="*/ 21600 h 21600"/>
              <a:gd name="T4" fmla="*/ 2138 w 21600"/>
              <a:gd name="T5" fmla="*/ 10800 h 21600"/>
              <a:gd name="T6" fmla="*/ 10800 w 21600"/>
              <a:gd name="T7" fmla="*/ 0 h 21600"/>
              <a:gd name="T8" fmla="*/ 3938 w 21600"/>
              <a:gd name="T9" fmla="*/ 3938 h 21600"/>
              <a:gd name="T10" fmla="*/ 17662 w 21600"/>
              <a:gd name="T11" fmla="*/ 17662 h 21600"/>
            </a:gdLst>
            <a:ahLst/>
            <a:cxnLst>
              <a:cxn ang="0">
                <a:pos x="T0" y="T1"/>
              </a:cxn>
              <a:cxn ang="0">
                <a:pos x="T2" y="T3"/>
              </a:cxn>
              <a:cxn ang="0">
                <a:pos x="T4" y="T5"/>
              </a:cxn>
              <a:cxn ang="0">
                <a:pos x="T6" y="T7"/>
              </a:cxn>
            </a:cxnLst>
            <a:rect l="T8" t="T9" r="T10" b="T11"/>
            <a:pathLst>
              <a:path w="21600" h="21600">
                <a:moveTo>
                  <a:pt x="0" y="0"/>
                </a:moveTo>
                <a:lnTo>
                  <a:pt x="4275" y="21600"/>
                </a:lnTo>
                <a:lnTo>
                  <a:pt x="17325"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vert="eaVert" wrap="none" anchor="ctr"/>
          <a:lstStyle/>
          <a:p>
            <a:pPr algn="ctr"/>
            <a:r>
              <a:rPr lang="en-US" dirty="0" smtClean="0">
                <a:solidFill>
                  <a:srgbClr val="5D4034"/>
                </a:solidFill>
                <a:latin typeface="Arial Narrow" pitchFamily="34" charset="0"/>
              </a:rPr>
              <a:t>Artfact </a:t>
            </a:r>
            <a:endParaRPr lang="en-US" dirty="0">
              <a:solidFill>
                <a:srgbClr val="5D4034"/>
              </a:solidFill>
              <a:latin typeface="Arial Narrow" pitchFamily="34" charset="0"/>
            </a:endParaRPr>
          </a:p>
          <a:p>
            <a:pPr algn="ctr"/>
            <a:r>
              <a:rPr lang="en-US" dirty="0">
                <a:solidFill>
                  <a:srgbClr val="5D4034"/>
                </a:solidFill>
                <a:latin typeface="Arial Narrow" pitchFamily="34" charset="0"/>
              </a:rPr>
              <a:t>9</a:t>
            </a:r>
          </a:p>
        </p:txBody>
      </p:sp>
      <p:sp>
        <p:nvSpPr>
          <p:cNvPr id="11274" name="AutoShape 10" descr="Parchment">
            <a:hlinkClick r:id="rId9" action="ppaction://hlinksldjump"/>
          </p:cNvPr>
          <p:cNvSpPr>
            <a:spLocks noChangeArrowheads="1"/>
          </p:cNvSpPr>
          <p:nvPr/>
        </p:nvSpPr>
        <p:spPr bwMode="auto">
          <a:xfrm rot="5400000" flipH="1">
            <a:off x="6215856" y="1653382"/>
            <a:ext cx="3001963" cy="1574800"/>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rot="10800000" vert="eaVert" wrap="none" anchor="ctr"/>
          <a:lstStyle/>
          <a:p>
            <a:pPr algn="ctr"/>
            <a:r>
              <a:rPr lang="en-US" dirty="0" smtClean="0">
                <a:solidFill>
                  <a:srgbClr val="5D4034"/>
                </a:solidFill>
                <a:latin typeface="Arial Narrow" pitchFamily="34" charset="0"/>
              </a:rPr>
              <a:t>Artifact </a:t>
            </a:r>
            <a:endParaRPr lang="en-US" dirty="0">
              <a:solidFill>
                <a:srgbClr val="5D4034"/>
              </a:solidFill>
              <a:latin typeface="Arial Narrow" pitchFamily="34" charset="0"/>
            </a:endParaRPr>
          </a:p>
          <a:p>
            <a:pPr algn="ctr"/>
            <a:r>
              <a:rPr lang="en-US" dirty="0">
                <a:solidFill>
                  <a:srgbClr val="5D4034"/>
                </a:solidFill>
                <a:latin typeface="Arial Narrow" pitchFamily="34" charset="0"/>
              </a:rPr>
              <a:t>12</a:t>
            </a:r>
          </a:p>
        </p:txBody>
      </p:sp>
      <p:sp>
        <p:nvSpPr>
          <p:cNvPr id="11275" name="Rectangle 11" descr="Parchment">
            <a:hlinkClick r:id="rId10" action="ppaction://hlinksldjump"/>
          </p:cNvPr>
          <p:cNvSpPr>
            <a:spLocks noChangeArrowheads="1"/>
          </p:cNvSpPr>
          <p:nvPr/>
        </p:nvSpPr>
        <p:spPr bwMode="auto">
          <a:xfrm>
            <a:off x="2922588" y="1336675"/>
            <a:ext cx="1752600" cy="1316038"/>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10</a:t>
            </a:r>
          </a:p>
        </p:txBody>
      </p:sp>
      <p:sp>
        <p:nvSpPr>
          <p:cNvPr id="11276" name="Rectangle 12"/>
          <p:cNvSpPr>
            <a:spLocks noChangeArrowheads="1"/>
          </p:cNvSpPr>
          <p:nvPr/>
        </p:nvSpPr>
        <p:spPr bwMode="auto">
          <a:xfrm>
            <a:off x="3146425"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11277" name="Rectangle 13"/>
          <p:cNvSpPr>
            <a:spLocks noChangeArrowheads="1"/>
          </p:cNvSpPr>
          <p:nvPr/>
        </p:nvSpPr>
        <p:spPr bwMode="auto">
          <a:xfrm>
            <a:off x="5969000"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11278" name="Rectangle 14" descr="Parchment"/>
          <p:cNvSpPr>
            <a:spLocks noChangeArrowheads="1"/>
          </p:cNvSpPr>
          <p:nvPr/>
        </p:nvSpPr>
        <p:spPr bwMode="auto">
          <a:xfrm>
            <a:off x="2667000" y="228600"/>
            <a:ext cx="3810000" cy="522288"/>
          </a:xfrm>
          <a:prstGeom prst="rect">
            <a:avLst/>
          </a:prstGeom>
          <a:blipFill dpi="0" rotWithShape="1">
            <a:blip r:embed="rId7" cstate="print"/>
            <a:srcRect/>
            <a:tile tx="0" ty="0" sx="100000" sy="100000" flip="none" algn="tl"/>
          </a:blipFill>
          <a:ln w="57150">
            <a:solidFill>
              <a:srgbClr val="643E33"/>
            </a:solidFill>
            <a:miter lim="800000"/>
            <a:headEnd/>
            <a:tailEnd/>
          </a:ln>
          <a:effectLst/>
        </p:spPr>
        <p:txBody>
          <a:bodyPr wrap="none" anchor="ctr"/>
          <a:lstStyle/>
          <a:p>
            <a:pPr algn="ctr" eaLnBrk="1" hangingPunct="1"/>
            <a:r>
              <a:rPr lang="en-US" sz="2800" dirty="0" smtClean="0">
                <a:solidFill>
                  <a:srgbClr val="5D4034"/>
                </a:solidFill>
                <a:latin typeface="Arial Narrow" pitchFamily="34" charset="0"/>
              </a:rPr>
              <a:t>Emancipation Proclamation</a:t>
            </a:r>
            <a:endParaRPr lang="en-US" sz="2800" dirty="0">
              <a:solidFill>
                <a:srgbClr val="5D4034"/>
              </a:solidFill>
              <a:latin typeface="Arial Narrow" pitchFamily="34" charset="0"/>
            </a:endParaRPr>
          </a:p>
        </p:txBody>
      </p:sp>
      <p:sp>
        <p:nvSpPr>
          <p:cNvPr id="11279" name="Rectangle 15" descr="Parchment">
            <a:hlinkClick r:id="rId11" action="ppaction://hlinksldjump"/>
          </p:cNvPr>
          <p:cNvSpPr>
            <a:spLocks noChangeArrowheads="1"/>
          </p:cNvSpPr>
          <p:nvPr/>
        </p:nvSpPr>
        <p:spPr bwMode="auto">
          <a:xfrm>
            <a:off x="5181600" y="1828799"/>
            <a:ext cx="1281978" cy="1109867"/>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b="1" dirty="0" smtClean="0">
                <a:solidFill>
                  <a:srgbClr val="5D4034"/>
                </a:solidFill>
                <a:latin typeface="Arial Narrow" pitchFamily="34" charset="0"/>
              </a:rPr>
              <a:t>Timeline</a:t>
            </a:r>
            <a:endParaRPr lang="en-US" b="1" dirty="0">
              <a:solidFill>
                <a:srgbClr val="5D4034"/>
              </a:solidFill>
              <a:latin typeface="Arial Narrow" pitchFamily="34" charset="0"/>
            </a:endParaRPr>
          </a:p>
        </p:txBody>
      </p:sp>
      <p:pic>
        <p:nvPicPr>
          <p:cNvPr id="27650" name="Picture 2" descr="http://memory.loc.gov/ammem/alhtml/3a05802u.gif">
            <a:hlinkClick r:id="rId10" action="ppaction://hlinksldjump"/>
          </p:cNvPr>
          <p:cNvPicPr>
            <a:picLocks noChangeAspect="1" noChangeArrowheads="1"/>
          </p:cNvPicPr>
          <p:nvPr/>
        </p:nvPicPr>
        <p:blipFill>
          <a:blip r:embed="rId12" cstate="print"/>
          <a:srcRect/>
          <a:stretch>
            <a:fillRect/>
          </a:stretch>
        </p:blipFill>
        <p:spPr bwMode="auto">
          <a:xfrm>
            <a:off x="2590956" y="1004934"/>
            <a:ext cx="2458564" cy="2534969"/>
          </a:xfrm>
          <a:prstGeom prst="rect">
            <a:avLst/>
          </a:prstGeom>
          <a:noFill/>
        </p:spPr>
      </p:pic>
      <p:pic>
        <p:nvPicPr>
          <p:cNvPr id="27652" name="Picture 4" descr="Page 1">
            <a:hlinkClick r:id="rId9" action="ppaction://hlinksldjump"/>
          </p:cNvPr>
          <p:cNvPicPr>
            <a:picLocks noChangeAspect="1" noChangeArrowheads="1"/>
          </p:cNvPicPr>
          <p:nvPr/>
        </p:nvPicPr>
        <p:blipFill>
          <a:blip r:embed="rId13" cstate="print"/>
          <a:srcRect/>
          <a:stretch>
            <a:fillRect/>
          </a:stretch>
        </p:blipFill>
        <p:spPr bwMode="auto">
          <a:xfrm>
            <a:off x="6726725" y="642796"/>
            <a:ext cx="2290526" cy="3666653"/>
          </a:xfrm>
          <a:prstGeom prst="rect">
            <a:avLst/>
          </a:prstGeom>
          <a:noFill/>
        </p:spPr>
      </p:pic>
      <p:pic>
        <p:nvPicPr>
          <p:cNvPr id="27654" name="Picture 6" descr="http://memory.loc.gov/ammem/alhtml/almss/dep001.gif">
            <a:hlinkClick r:id="rId8" action="ppaction://hlinksldjump"/>
          </p:cNvPr>
          <p:cNvPicPr>
            <a:picLocks noChangeAspect="1" noChangeArrowheads="1"/>
          </p:cNvPicPr>
          <p:nvPr/>
        </p:nvPicPr>
        <p:blipFill>
          <a:blip r:embed="rId14" cstate="print"/>
          <a:srcRect/>
          <a:stretch>
            <a:fillRect/>
          </a:stretch>
        </p:blipFill>
        <p:spPr bwMode="auto">
          <a:xfrm>
            <a:off x="135802" y="470778"/>
            <a:ext cx="2272420" cy="363044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0490"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0483" name="Text Box 3"/>
          <p:cNvSpPr txBox="1">
            <a:spLocks noChangeArrowheads="1"/>
          </p:cNvSpPr>
          <p:nvPr/>
        </p:nvSpPr>
        <p:spPr bwMode="auto">
          <a:xfrm>
            <a:off x="5332413" y="4575175"/>
            <a:ext cx="3349625" cy="276999"/>
          </a:xfrm>
          <a:prstGeom prst="rect">
            <a:avLst/>
          </a:prstGeom>
          <a:noFill/>
          <a:ln w="9525">
            <a:noFill/>
            <a:miter lim="800000"/>
            <a:headEnd/>
            <a:tailEnd/>
          </a:ln>
          <a:effectLst/>
        </p:spPr>
        <p:txBody>
          <a:bodyPr>
            <a:spAutoFit/>
          </a:bodyPr>
          <a:lstStyle/>
          <a:p>
            <a:pPr algn="ctr">
              <a:spcBef>
                <a:spcPct val="50000"/>
              </a:spcBef>
            </a:pPr>
            <a:r>
              <a:rPr lang="en-US" sz="1200" dirty="0" smtClean="0">
                <a:solidFill>
                  <a:srgbClr val="5D4034"/>
                </a:solidFill>
                <a:latin typeface="Arial Narrow" pitchFamily="34" charset="0"/>
                <a:hlinkClick r:id="rId2"/>
              </a:rPr>
              <a:t>http://memory.loc.gov/ammem/alhtml/almss/dep001.html</a:t>
            </a:r>
            <a:r>
              <a:rPr lang="en-US" sz="1200" dirty="0" smtClean="0">
                <a:solidFill>
                  <a:srgbClr val="5D4034"/>
                </a:solidFill>
                <a:latin typeface="Arial Narrow" pitchFamily="34" charset="0"/>
              </a:rPr>
              <a:t> </a:t>
            </a:r>
            <a:endParaRPr lang="en-US" sz="1200" dirty="0">
              <a:solidFill>
                <a:srgbClr val="5D4034"/>
              </a:solidFill>
              <a:latin typeface="Arial Narrow" pitchFamily="34" charset="0"/>
            </a:endParaRPr>
          </a:p>
        </p:txBody>
      </p:sp>
      <p:sp>
        <p:nvSpPr>
          <p:cNvPr id="20484" name="Text Box 4" descr="Parchment"/>
          <p:cNvSpPr txBox="1">
            <a:spLocks noChangeArrowheads="1"/>
          </p:cNvSpPr>
          <p:nvPr/>
        </p:nvSpPr>
        <p:spPr bwMode="auto">
          <a:xfrm>
            <a:off x="733425" y="1390650"/>
            <a:ext cx="4138613" cy="3770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800" dirty="0" smtClean="0"/>
          </a:p>
          <a:p>
            <a:endParaRPr lang="en-US" sz="1800" dirty="0" smtClean="0"/>
          </a:p>
          <a:p>
            <a:r>
              <a:rPr lang="en-US" sz="1800" dirty="0" smtClean="0">
                <a:latin typeface="Arial Narrow" pitchFamily="34" charset="0"/>
              </a:rPr>
              <a:t>First page of the first draft of the </a:t>
            </a:r>
            <a:r>
              <a:rPr lang="en-US" sz="1800" i="1" dirty="0" smtClean="0">
                <a:latin typeface="Arial Narrow" pitchFamily="34" charset="0"/>
              </a:rPr>
              <a:t>Emancipation Proclamation</a:t>
            </a:r>
            <a:r>
              <a:rPr lang="en-US" sz="1800" dirty="0" smtClean="0">
                <a:latin typeface="Arial Narrow" pitchFamily="34" charset="0"/>
              </a:rPr>
              <a:t>, by President Abraham Lincoln, July 22, 1862.</a:t>
            </a:r>
          </a:p>
          <a:p>
            <a:endParaRPr lang="en-US" sz="1800" dirty="0" smtClean="0">
              <a:latin typeface="Arial Narrow" pitchFamily="34" charset="0"/>
            </a:endParaRPr>
          </a:p>
          <a:p>
            <a:r>
              <a:rPr lang="en-US" sz="1800" dirty="0" smtClean="0">
                <a:latin typeface="Arial Narrow" pitchFamily="34" charset="0"/>
              </a:rPr>
              <a:t/>
            </a:r>
            <a:br>
              <a:rPr lang="en-US" sz="1800" dirty="0" smtClean="0">
                <a:latin typeface="Arial Narrow" pitchFamily="34" charset="0"/>
              </a:rPr>
            </a:br>
            <a:r>
              <a:rPr lang="en-US" sz="1600" dirty="0" smtClean="0">
                <a:latin typeface="Arial Narrow" pitchFamily="34" charset="0"/>
              </a:rPr>
              <a:t>The Robert Todd Lincoln Family Papers, Manuscript Division.</a:t>
            </a:r>
            <a:endParaRPr lang="en-US" sz="16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20485"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0486" name="Rectangle 6"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0487" name="Text Box 7" descr="Parchment">
            <a:hlinkClick r:id="rId4" action="ppaction://hlinksldjump"/>
          </p:cNvPr>
          <p:cNvSpPr txBox="1">
            <a:spLocks noChangeArrowheads="1"/>
          </p:cNvSpPr>
          <p:nvPr/>
        </p:nvSpPr>
        <p:spPr bwMode="auto">
          <a:xfrm>
            <a:off x="6467475" y="5124450"/>
            <a:ext cx="1081088" cy="555625"/>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0488" name="Rectangle 8"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First Draft</a:t>
            </a:r>
            <a:endParaRPr lang="en-US" dirty="0">
              <a:solidFill>
                <a:srgbClr val="5D4034"/>
              </a:solidFill>
              <a:latin typeface="Arial Narrow" pitchFamily="34" charset="0"/>
            </a:endParaRPr>
          </a:p>
        </p:txBody>
      </p:sp>
      <p:pic>
        <p:nvPicPr>
          <p:cNvPr id="16386" name="Picture 2" descr="http://memory.loc.gov/ammem/alhtml/almss/dep001.gif">
            <a:hlinkClick r:id="rId5"/>
          </p:cNvPr>
          <p:cNvPicPr>
            <a:picLocks noChangeAspect="1" noChangeArrowheads="1"/>
          </p:cNvPicPr>
          <p:nvPr/>
        </p:nvPicPr>
        <p:blipFill>
          <a:blip r:embed="rId6" cstate="print"/>
          <a:srcRect/>
          <a:stretch>
            <a:fillRect/>
          </a:stretch>
        </p:blipFill>
        <p:spPr bwMode="auto">
          <a:xfrm>
            <a:off x="5404921" y="1421394"/>
            <a:ext cx="3195872" cy="29152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Line 9"/>
          <p:cNvSpPr>
            <a:spLocks noChangeShapeType="1"/>
          </p:cNvSpPr>
          <p:nvPr/>
        </p:nvSpPr>
        <p:spPr bwMode="auto">
          <a:xfrm>
            <a:off x="7016750"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1514" name="Line 10"/>
          <p:cNvSpPr>
            <a:spLocks noChangeShapeType="1"/>
          </p:cNvSpPr>
          <p:nvPr/>
        </p:nvSpPr>
        <p:spPr bwMode="auto">
          <a:xfrm>
            <a:off x="6883400"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1507" name="Text Box 3"/>
          <p:cNvSpPr txBox="1">
            <a:spLocks noChangeArrowheads="1"/>
          </p:cNvSpPr>
          <p:nvPr/>
        </p:nvSpPr>
        <p:spPr bwMode="auto">
          <a:xfrm>
            <a:off x="5332413" y="4575175"/>
            <a:ext cx="3349625" cy="276999"/>
          </a:xfrm>
          <a:prstGeom prst="rect">
            <a:avLst/>
          </a:prstGeom>
          <a:noFill/>
          <a:ln w="9525">
            <a:noFill/>
            <a:miter lim="800000"/>
            <a:headEnd/>
            <a:tailEnd/>
          </a:ln>
          <a:effectLst/>
        </p:spPr>
        <p:txBody>
          <a:bodyPr>
            <a:spAutoFit/>
          </a:bodyPr>
          <a:lstStyle/>
          <a:p>
            <a:pPr algn="ctr">
              <a:spcBef>
                <a:spcPct val="50000"/>
              </a:spcBef>
            </a:pPr>
            <a:r>
              <a:rPr lang="en-US" sz="1200" dirty="0" smtClean="0">
                <a:solidFill>
                  <a:srgbClr val="5D4034"/>
                </a:solidFill>
                <a:latin typeface="Arial Narrow" pitchFamily="34" charset="0"/>
                <a:hlinkClick r:id="rId2"/>
              </a:rPr>
              <a:t>http://memory.loc.gov/ammem/alhtml/almintr.html</a:t>
            </a:r>
            <a:r>
              <a:rPr lang="en-US" sz="1200" dirty="0" smtClean="0">
                <a:solidFill>
                  <a:srgbClr val="5D4034"/>
                </a:solidFill>
                <a:latin typeface="Arial Narrow" pitchFamily="34" charset="0"/>
              </a:rPr>
              <a:t> </a:t>
            </a:r>
            <a:endParaRPr lang="en-US" sz="1200" dirty="0">
              <a:solidFill>
                <a:srgbClr val="5D4034"/>
              </a:solidFill>
              <a:latin typeface="Arial Narrow" pitchFamily="34" charset="0"/>
            </a:endParaRPr>
          </a:p>
        </p:txBody>
      </p:sp>
      <p:sp>
        <p:nvSpPr>
          <p:cNvPr id="21508" name="Text Box 4" descr="Parchment"/>
          <p:cNvSpPr txBox="1">
            <a:spLocks noChangeArrowheads="1"/>
          </p:cNvSpPr>
          <p:nvPr/>
        </p:nvSpPr>
        <p:spPr bwMode="auto">
          <a:xfrm>
            <a:off x="733425" y="1390650"/>
            <a:ext cx="4138613" cy="3647152"/>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400" dirty="0" smtClean="0"/>
          </a:p>
          <a:p>
            <a:endParaRPr lang="en-US" sz="1400" dirty="0" smtClean="0"/>
          </a:p>
          <a:p>
            <a:r>
              <a:rPr lang="en-US" sz="2000" dirty="0" smtClean="0">
                <a:latin typeface="Arial Narrow" pitchFamily="34" charset="0"/>
              </a:rPr>
              <a:t>President Lincoln  met with the cabinet for the Second Confiscation Act by Congress on July 17, 1862.  The document stated that slaves should be freed. </a:t>
            </a:r>
            <a:endParaRPr lang="en-US" sz="2000" dirty="0" smtClean="0">
              <a:solidFill>
                <a:srgbClr val="5D4034"/>
              </a:solidFill>
              <a:latin typeface="Arial Narrow" pitchFamily="34" charset="0"/>
            </a:endParaRPr>
          </a:p>
          <a:p>
            <a:endParaRPr lang="en-US" sz="1800" dirty="0" smtClean="0">
              <a:solidFill>
                <a:srgbClr val="5D4034"/>
              </a:solidFill>
              <a:latin typeface="Arial Narrow" pitchFamily="34" charset="0"/>
            </a:endParaRPr>
          </a:p>
          <a:p>
            <a:endParaRPr lang="en-US" sz="1800" dirty="0" smtClean="0">
              <a:solidFill>
                <a:srgbClr val="5D4034"/>
              </a:solidFill>
              <a:latin typeface="Arial Narrow" pitchFamily="34" charset="0"/>
            </a:endParaRPr>
          </a:p>
          <a:p>
            <a:r>
              <a:rPr lang="en-US" sz="1200" b="1" dirty="0" smtClean="0">
                <a:latin typeface="Arial Narrow" pitchFamily="34" charset="0"/>
              </a:rPr>
              <a:t>The first reading of the Emancipation Proclamation before the cabinet.</a:t>
            </a:r>
            <a:r>
              <a:rPr lang="en-US" sz="1200" dirty="0" smtClean="0">
                <a:latin typeface="Arial Narrow" pitchFamily="34" charset="0"/>
              </a:rPr>
              <a:t/>
            </a:r>
            <a:br>
              <a:rPr lang="en-US" sz="1200" dirty="0" smtClean="0">
                <a:latin typeface="Arial Narrow" pitchFamily="34" charset="0"/>
              </a:rPr>
            </a:br>
            <a:r>
              <a:rPr lang="en-US" sz="1200" dirty="0" smtClean="0">
                <a:latin typeface="Arial Narrow" pitchFamily="34" charset="0"/>
              </a:rPr>
              <a:t>Painted by F.B. Carpenter ; engraved by A.H. Ritchie, c1866.</a:t>
            </a:r>
            <a:br>
              <a:rPr lang="en-US" sz="1200" dirty="0" smtClean="0">
                <a:latin typeface="Arial Narrow" pitchFamily="34" charset="0"/>
              </a:rPr>
            </a:br>
            <a:r>
              <a:rPr lang="en-US" sz="1200" dirty="0" smtClean="0">
                <a:latin typeface="Arial Narrow" pitchFamily="34" charset="0"/>
              </a:rPr>
              <a:t>(Library of Congress, Prints and Photographs Division. Reproduction Number: LC-USZ62-2070 DLC) </a:t>
            </a:r>
          </a:p>
          <a:p>
            <a:endParaRPr lang="en-US" sz="1800" dirty="0">
              <a:solidFill>
                <a:srgbClr val="5D4034"/>
              </a:solidFill>
              <a:latin typeface="Arial Narrow" pitchFamily="34" charset="0"/>
            </a:endParaRPr>
          </a:p>
        </p:txBody>
      </p:sp>
      <p:sp>
        <p:nvSpPr>
          <p:cNvPr id="21509"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1510" name="Rectangle 6"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1511" name="Text Box 7" descr="Parchment">
            <a:hlinkClick r:id="rId4" action="ppaction://hlinksldjump"/>
          </p:cNvPr>
          <p:cNvSpPr txBox="1">
            <a:spLocks noChangeArrowheads="1"/>
          </p:cNvSpPr>
          <p:nvPr/>
        </p:nvSpPr>
        <p:spPr bwMode="auto">
          <a:xfrm>
            <a:off x="6477000" y="5133975"/>
            <a:ext cx="1081088" cy="555625"/>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1512" name="Rectangle 8"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Emancipation Proclamation</a:t>
            </a:r>
            <a:endParaRPr lang="en-US" dirty="0">
              <a:solidFill>
                <a:srgbClr val="5D4034"/>
              </a:solidFill>
              <a:latin typeface="Arial Narrow" pitchFamily="34" charset="0"/>
            </a:endParaRPr>
          </a:p>
        </p:txBody>
      </p:sp>
      <p:pic>
        <p:nvPicPr>
          <p:cNvPr id="15362" name="Picture 2" descr="http://memory.loc.gov/ammem/alhtml/3a05802u.gif">
            <a:hlinkClick r:id="rId5"/>
          </p:cNvPr>
          <p:cNvPicPr>
            <a:picLocks noChangeAspect="1" noChangeArrowheads="1"/>
          </p:cNvPicPr>
          <p:nvPr/>
        </p:nvPicPr>
        <p:blipFill>
          <a:blip r:embed="rId6" cstate="print"/>
          <a:srcRect/>
          <a:stretch>
            <a:fillRect/>
          </a:stretch>
        </p:blipFill>
        <p:spPr bwMode="auto">
          <a:xfrm>
            <a:off x="5350598" y="1403287"/>
            <a:ext cx="3295461" cy="29333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2538"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2532" name="Text Box 4" descr="Parchment"/>
          <p:cNvSpPr txBox="1">
            <a:spLocks noChangeArrowheads="1"/>
          </p:cNvSpPr>
          <p:nvPr/>
        </p:nvSpPr>
        <p:spPr bwMode="auto">
          <a:xfrm>
            <a:off x="733425" y="1390650"/>
            <a:ext cx="4138613" cy="4447371"/>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r>
              <a:rPr lang="en-US" sz="1600" b="1" dirty="0" smtClean="0">
                <a:latin typeface="Arial Narrow" pitchFamily="34" charset="0"/>
              </a:rPr>
              <a:t>1862</a:t>
            </a:r>
            <a:r>
              <a:rPr lang="en-US" sz="1600" dirty="0" smtClean="0">
                <a:latin typeface="Arial Narrow" pitchFamily="34" charset="0"/>
              </a:rPr>
              <a:t> </a:t>
            </a:r>
          </a:p>
          <a:p>
            <a:r>
              <a:rPr lang="en-US" sz="1600" b="1" dirty="0" smtClean="0">
                <a:latin typeface="Arial Narrow" pitchFamily="34" charset="0"/>
              </a:rPr>
              <a:t>July 13 </a:t>
            </a:r>
            <a:r>
              <a:rPr lang="en-US" sz="1600" dirty="0" smtClean="0">
                <a:latin typeface="Arial Narrow" pitchFamily="34" charset="0"/>
              </a:rPr>
              <a:t>Lincoln read initial draft of the Emancipation Proclamation to Secretaries Seward and Welles.</a:t>
            </a:r>
          </a:p>
          <a:p>
            <a:endParaRPr lang="en-US" sz="1600" dirty="0" smtClean="0">
              <a:latin typeface="Arial Narrow" pitchFamily="34" charset="0"/>
            </a:endParaRPr>
          </a:p>
          <a:p>
            <a:r>
              <a:rPr lang="en-US" sz="1600" b="1" dirty="0" smtClean="0">
                <a:latin typeface="Arial Narrow" pitchFamily="34" charset="0"/>
              </a:rPr>
              <a:t>July 22 </a:t>
            </a:r>
            <a:r>
              <a:rPr lang="en-US" sz="1600" dirty="0" smtClean="0">
                <a:latin typeface="Arial Narrow" pitchFamily="34" charset="0"/>
              </a:rPr>
              <a:t>Lincoln discussed Draft of the Emancipation Proclamation at a Cabinet Meeting. </a:t>
            </a:r>
          </a:p>
          <a:p>
            <a:endParaRPr lang="en-US" sz="1600" dirty="0" smtClean="0">
              <a:latin typeface="Arial Narrow" pitchFamily="34" charset="0"/>
            </a:endParaRPr>
          </a:p>
          <a:p>
            <a:r>
              <a:rPr lang="en-US" sz="1600" b="1" dirty="0" smtClean="0">
                <a:latin typeface="Arial Narrow" pitchFamily="34" charset="0"/>
              </a:rPr>
              <a:t>September 22 </a:t>
            </a:r>
            <a:r>
              <a:rPr lang="en-US" sz="1600" dirty="0" smtClean="0">
                <a:latin typeface="Arial Narrow" pitchFamily="34" charset="0"/>
              </a:rPr>
              <a:t>Cabinet discussion of Emancipation. First printing of preliminary version of the Emancipation Proclamation. </a:t>
            </a:r>
          </a:p>
          <a:p>
            <a:r>
              <a:rPr lang="en-US" sz="1600" dirty="0" smtClean="0">
                <a:latin typeface="Arial Narrow" pitchFamily="34" charset="0"/>
              </a:rPr>
              <a:t/>
            </a:r>
            <a:br>
              <a:rPr lang="en-US" sz="1600" dirty="0" smtClean="0">
                <a:latin typeface="Arial Narrow" pitchFamily="34" charset="0"/>
              </a:rPr>
            </a:br>
            <a:r>
              <a:rPr lang="en-US" sz="1600" b="1" dirty="0" smtClean="0">
                <a:latin typeface="Arial Narrow" pitchFamily="34" charset="0"/>
              </a:rPr>
              <a:t>1863</a:t>
            </a:r>
            <a:r>
              <a:rPr lang="en-US" sz="1600" dirty="0" smtClean="0">
                <a:latin typeface="Arial Narrow" pitchFamily="34" charset="0"/>
              </a:rPr>
              <a:t> </a:t>
            </a:r>
            <a:r>
              <a:rPr lang="en-US" sz="1600" b="1" dirty="0" smtClean="0">
                <a:latin typeface="Arial Narrow" pitchFamily="34" charset="0"/>
              </a:rPr>
              <a:t>January 1</a:t>
            </a:r>
            <a:r>
              <a:rPr lang="en-US" sz="1600" dirty="0" smtClean="0">
                <a:latin typeface="Arial Narrow" pitchFamily="34" charset="0"/>
              </a:rPr>
              <a:t> Lincoln signed the Final Draft of the Emancipation Proclamation.</a:t>
            </a:r>
          </a:p>
          <a:p>
            <a:r>
              <a:rPr lang="en-US" sz="1600" dirty="0" smtClean="0">
                <a:latin typeface="Arial Narrow" pitchFamily="34" charset="0"/>
              </a:rPr>
              <a:t/>
            </a:r>
            <a:br>
              <a:rPr lang="en-US" sz="1600" dirty="0" smtClean="0">
                <a:latin typeface="Arial Narrow" pitchFamily="34" charset="0"/>
              </a:rPr>
            </a:br>
            <a:r>
              <a:rPr lang="en-US" sz="1600" b="1" dirty="0" smtClean="0">
                <a:latin typeface="Arial Narrow" pitchFamily="34" charset="0"/>
              </a:rPr>
              <a:t>1864</a:t>
            </a:r>
            <a:r>
              <a:rPr lang="en-US" sz="1600" dirty="0" smtClean="0">
                <a:latin typeface="Arial Narrow" pitchFamily="34" charset="0"/>
              </a:rPr>
              <a:t> </a:t>
            </a:r>
            <a:r>
              <a:rPr lang="en-US" sz="1600" b="1" dirty="0" smtClean="0">
                <a:latin typeface="Arial Narrow" pitchFamily="34" charset="0"/>
              </a:rPr>
              <a:t>April 4</a:t>
            </a:r>
            <a:r>
              <a:rPr lang="en-US" sz="1600" dirty="0" smtClean="0">
                <a:latin typeface="Arial Narrow" pitchFamily="34" charset="0"/>
              </a:rPr>
              <a:t> Lincoln explained his choices related to the emancipation.</a:t>
            </a:r>
            <a:endParaRPr lang="en-US" sz="16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22533"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2534" name="Rectangle 6" descr="Parchment"/>
          <p:cNvSpPr>
            <a:spLocks noChangeArrowheads="1"/>
          </p:cNvSpPr>
          <p:nvPr/>
        </p:nvSpPr>
        <p:spPr bwMode="auto">
          <a:xfrm>
            <a:off x="5374332"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2535"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2536"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Timeline</a:t>
            </a:r>
            <a:endParaRPr lang="en-US" dirty="0">
              <a:solidFill>
                <a:srgbClr val="5D4034"/>
              </a:solidFill>
              <a:latin typeface="Arial Narrow" pitchFamily="34" charset="0"/>
            </a:endParaRPr>
          </a:p>
        </p:txBody>
      </p:sp>
      <p:sp>
        <p:nvSpPr>
          <p:cNvPr id="10" name="Rectangle 9"/>
          <p:cNvSpPr/>
          <p:nvPr/>
        </p:nvSpPr>
        <p:spPr>
          <a:xfrm>
            <a:off x="5329574" y="4579752"/>
            <a:ext cx="3560426" cy="307777"/>
          </a:xfrm>
          <a:prstGeom prst="rect">
            <a:avLst/>
          </a:prstGeom>
        </p:spPr>
        <p:txBody>
          <a:bodyPr wrap="square">
            <a:spAutoFit/>
          </a:bodyPr>
          <a:lstStyle/>
          <a:p>
            <a:r>
              <a:rPr lang="en-US" sz="1400" dirty="0" smtClean="0">
                <a:latin typeface="Arial Narrow" pitchFamily="34" charset="0"/>
                <a:hlinkClick r:id="rId4"/>
              </a:rPr>
              <a:t>http://memory.loc.gov/ammem/alhtml/almtime.html</a:t>
            </a:r>
            <a:r>
              <a:rPr lang="en-US" sz="1400" dirty="0" smtClean="0">
                <a:latin typeface="Arial Narrow" pitchFamily="34" charset="0"/>
              </a:rPr>
              <a:t> </a:t>
            </a:r>
            <a:endParaRPr lang="en-US" sz="1400" dirty="0">
              <a:latin typeface="Arial Narrow" pitchFamily="34" charset="0"/>
            </a:endParaRPr>
          </a:p>
        </p:txBody>
      </p:sp>
      <p:pic>
        <p:nvPicPr>
          <p:cNvPr id="14338" name="Picture 2" descr="http://memory.loc.gov/ammem/alhtml/alrb/step/09221862/001.gif">
            <a:hlinkClick r:id="rId5"/>
          </p:cNvPr>
          <p:cNvPicPr>
            <a:picLocks noChangeAspect="1" noChangeArrowheads="1"/>
          </p:cNvPicPr>
          <p:nvPr/>
        </p:nvPicPr>
        <p:blipFill>
          <a:blip r:embed="rId6" cstate="print"/>
          <a:srcRect/>
          <a:stretch>
            <a:fillRect/>
          </a:stretch>
        </p:blipFill>
        <p:spPr bwMode="auto">
          <a:xfrm>
            <a:off x="5379425" y="1367073"/>
            <a:ext cx="3275688" cy="29876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3562"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3555" name="Text Box 3"/>
          <p:cNvSpPr txBox="1">
            <a:spLocks noChangeArrowheads="1"/>
          </p:cNvSpPr>
          <p:nvPr/>
        </p:nvSpPr>
        <p:spPr bwMode="auto">
          <a:xfrm>
            <a:off x="5312093" y="4429760"/>
            <a:ext cx="3349625" cy="846386"/>
          </a:xfrm>
          <a:prstGeom prst="rect">
            <a:avLst/>
          </a:prstGeom>
          <a:noFill/>
          <a:ln w="9525">
            <a:noFill/>
            <a:miter lim="800000"/>
            <a:headEnd/>
            <a:tailEnd/>
          </a:ln>
          <a:effectLst/>
        </p:spPr>
        <p:txBody>
          <a:bodyPr wrap="square">
            <a:spAutoFit/>
          </a:bodyPr>
          <a:lstStyle/>
          <a:p>
            <a:pPr algn="ctr">
              <a:spcBef>
                <a:spcPct val="50000"/>
              </a:spcBef>
            </a:pPr>
            <a:r>
              <a:rPr lang="en-US" sz="1400" b="1" dirty="0" smtClean="0">
                <a:latin typeface="Arial Narrow" pitchFamily="34" charset="0"/>
              </a:rPr>
              <a:t>Listen to the Gettysburg Address</a:t>
            </a:r>
            <a:r>
              <a:rPr lang="en-US" sz="1400" dirty="0" smtClean="0">
                <a:latin typeface="Arial Narrow" pitchFamily="34" charset="0"/>
              </a:rPr>
              <a:t>:</a:t>
            </a:r>
          </a:p>
          <a:p>
            <a:pPr algn="ctr">
              <a:spcBef>
                <a:spcPct val="50000"/>
              </a:spcBef>
            </a:pPr>
            <a:r>
              <a:rPr lang="en-US" sz="1400" u="sng" dirty="0" smtClean="0">
                <a:hlinkClick r:id="rId2"/>
              </a:rPr>
              <a:t>http://memory.loc.gov/mbrs/berl/136012.mp3</a:t>
            </a:r>
            <a:r>
              <a:rPr lang="en-US" sz="1400" u="sng" dirty="0" smtClean="0"/>
              <a:t>  </a:t>
            </a:r>
            <a:r>
              <a:rPr lang="en-US" sz="1400" dirty="0" smtClean="0">
                <a:solidFill>
                  <a:srgbClr val="5D4034"/>
                </a:solidFill>
                <a:latin typeface="Arial Narrow" pitchFamily="34" charset="0"/>
              </a:rPr>
              <a:t> </a:t>
            </a:r>
            <a:endParaRPr lang="en-US" sz="1400" dirty="0">
              <a:solidFill>
                <a:srgbClr val="5D4034"/>
              </a:solidFill>
              <a:latin typeface="Arial Narrow" pitchFamily="34" charset="0"/>
            </a:endParaRPr>
          </a:p>
        </p:txBody>
      </p:sp>
      <p:sp>
        <p:nvSpPr>
          <p:cNvPr id="23556" name="Text Box 4" descr="Parchment"/>
          <p:cNvSpPr txBox="1">
            <a:spLocks noChangeArrowheads="1"/>
          </p:cNvSpPr>
          <p:nvPr/>
        </p:nvSpPr>
        <p:spPr bwMode="auto">
          <a:xfrm>
            <a:off x="733425" y="1390650"/>
            <a:ext cx="4138613" cy="4416594"/>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600" dirty="0" smtClean="0">
              <a:latin typeface="Arial Narrow" pitchFamily="34" charset="0"/>
            </a:endParaRPr>
          </a:p>
          <a:p>
            <a:r>
              <a:rPr lang="en-US" sz="1600" dirty="0" smtClean="0">
                <a:latin typeface="Arial Narrow" pitchFamily="34" charset="0"/>
              </a:rPr>
              <a:t>The Cabinet meeting of September 22, 1862, resulted in the political and literary refinement of the July draft, and on January 1, 1863, Lincoln composed the final Emancipation Proclamation. It was the crowning achievement of his administration.</a:t>
            </a:r>
          </a:p>
          <a:p>
            <a:endParaRPr lang="en-US" sz="1600" dirty="0" smtClean="0">
              <a:latin typeface="Arial Narrow" pitchFamily="34" charset="0"/>
            </a:endParaRPr>
          </a:p>
          <a:p>
            <a:r>
              <a:rPr lang="en-US" sz="1600" dirty="0" smtClean="0">
                <a:latin typeface="Arial Narrow" pitchFamily="34" charset="0"/>
              </a:rPr>
              <a:t>The original autograph was lost in the Chicago fire of 1871. Surviving photographs of the document show it primarily in Lincoln's own hand. The superscription and ending are in the hand of a clerk, and the printed insertions are from the September draft. </a:t>
            </a:r>
          </a:p>
          <a:p>
            <a:endParaRPr lang="en-US" sz="1800" dirty="0" smtClean="0">
              <a:solidFill>
                <a:srgbClr val="5D4034"/>
              </a:solidFill>
              <a:latin typeface="Arial Narrow" pitchFamily="34" charset="0"/>
            </a:endParaRPr>
          </a:p>
          <a:p>
            <a:r>
              <a:rPr lang="en-US" sz="1100" b="1" dirty="0" smtClean="0">
                <a:latin typeface="Arial Narrow" pitchFamily="34" charset="0"/>
              </a:rPr>
              <a:t>Photograph copy of President Abraham Lincoln's draft of the final Emancipation Proclamation</a:t>
            </a:r>
            <a:r>
              <a:rPr lang="en-US" sz="1100" dirty="0" smtClean="0">
                <a:latin typeface="Arial Narrow" pitchFamily="34" charset="0"/>
              </a:rPr>
              <a:t>, January 1, 1863. </a:t>
            </a:r>
          </a:p>
          <a:p>
            <a:r>
              <a:rPr lang="en-US" sz="1100" dirty="0" smtClean="0">
                <a:latin typeface="Arial Narrow" pitchFamily="34" charset="0"/>
              </a:rPr>
              <a:t>Original destroyed in the Chicago fire of 1871.</a:t>
            </a:r>
            <a:br>
              <a:rPr lang="en-US" sz="1100" dirty="0" smtClean="0">
                <a:latin typeface="Arial Narrow" pitchFamily="34" charset="0"/>
              </a:rPr>
            </a:br>
            <a:r>
              <a:rPr lang="en-US" sz="1100" dirty="0" smtClean="0">
                <a:latin typeface="Arial Narrow" pitchFamily="34" charset="0"/>
              </a:rPr>
              <a:t>The Robert Todd Lincoln Family Papers, Manuscript Division. </a:t>
            </a:r>
            <a:endParaRPr lang="en-US" sz="11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23557"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3558" name="Rectangle 6" descr="Parchment"/>
          <p:cNvSpPr>
            <a:spLocks noChangeArrowheads="1"/>
          </p:cNvSpPr>
          <p:nvPr/>
        </p:nvSpPr>
        <p:spPr bwMode="auto">
          <a:xfrm>
            <a:off x="5366385" y="137858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3559" name="Text Box 7" descr="Parchment">
            <a:hlinkClick r:id="rId4" action="ppaction://hlinksldjump"/>
          </p:cNvPr>
          <p:cNvSpPr txBox="1">
            <a:spLocks noChangeArrowheads="1"/>
          </p:cNvSpPr>
          <p:nvPr/>
        </p:nvSpPr>
        <p:spPr bwMode="auto">
          <a:xfrm>
            <a:off x="6467475" y="5124450"/>
            <a:ext cx="1081088" cy="555625"/>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3560" name="Rectangle 8"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Final Draft</a:t>
            </a:r>
            <a:endParaRPr lang="en-US" dirty="0">
              <a:solidFill>
                <a:srgbClr val="5D4034"/>
              </a:solidFill>
              <a:latin typeface="Arial Narrow" pitchFamily="34" charset="0"/>
            </a:endParaRPr>
          </a:p>
        </p:txBody>
      </p:sp>
      <p:pic>
        <p:nvPicPr>
          <p:cNvPr id="13314" name="Picture 2" descr="Page 1">
            <a:hlinkClick r:id="rId5"/>
          </p:cNvPr>
          <p:cNvPicPr>
            <a:picLocks noChangeAspect="1" noChangeArrowheads="1"/>
          </p:cNvPicPr>
          <p:nvPr/>
        </p:nvPicPr>
        <p:blipFill>
          <a:blip r:embed="rId6" cstate="print"/>
          <a:srcRect/>
          <a:stretch>
            <a:fillRect/>
          </a:stretch>
        </p:blipFill>
        <p:spPr bwMode="auto">
          <a:xfrm>
            <a:off x="5384598" y="1404395"/>
            <a:ext cx="3177767" cy="29604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dirty="0">
                <a:solidFill>
                  <a:srgbClr val="5D4034"/>
                </a:solidFill>
                <a:latin typeface="Arial Narrow" pitchFamily="34" charset="0"/>
              </a:rPr>
              <a:t>Room 4</a:t>
            </a:r>
          </a:p>
        </p:txBody>
      </p:sp>
      <p:sp>
        <p:nvSpPr>
          <p:cNvPr id="12291" name="Rectangle 1027" descr="Recycled paper"/>
          <p:cNvSpPr>
            <a:spLocks noChangeArrowheads="1"/>
          </p:cNvSpPr>
          <p:nvPr/>
        </p:nvSpPr>
        <p:spPr bwMode="auto">
          <a:xfrm>
            <a:off x="0" y="0"/>
            <a:ext cx="9144000" cy="13716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12292" name="Rectangle 1028" descr="Oak">
            <a:hlinkClick r:id="rId3" action="ppaction://hlinksldjump"/>
          </p:cNvPr>
          <p:cNvSpPr>
            <a:spLocks noChangeArrowheads="1"/>
          </p:cNvSpPr>
          <p:nvPr/>
        </p:nvSpPr>
        <p:spPr bwMode="auto">
          <a:xfrm>
            <a:off x="0" y="3581400"/>
            <a:ext cx="9144000" cy="3276600"/>
          </a:xfrm>
          <a:prstGeom prst="rect">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12293" name="Freeform 1029" descr="Stationery"/>
          <p:cNvSpPr>
            <a:spLocks/>
          </p:cNvSpPr>
          <p:nvPr/>
        </p:nvSpPr>
        <p:spPr bwMode="auto">
          <a:xfrm>
            <a:off x="2590800" y="990600"/>
            <a:ext cx="3962400" cy="2743200"/>
          </a:xfrm>
          <a:custGeom>
            <a:avLst/>
            <a:gdLst/>
            <a:ahLst/>
            <a:cxnLst>
              <a:cxn ang="0">
                <a:pos x="0" y="0"/>
              </a:cxn>
              <a:cxn ang="0">
                <a:pos x="2496" y="0"/>
              </a:cxn>
              <a:cxn ang="0">
                <a:pos x="2496" y="1728"/>
              </a:cxn>
              <a:cxn ang="0">
                <a:pos x="0" y="1728"/>
              </a:cxn>
              <a:cxn ang="0">
                <a:pos x="0" y="0"/>
              </a:cxn>
            </a:cxnLst>
            <a:rect l="0" t="0" r="r" b="b"/>
            <a:pathLst>
              <a:path w="2496" h="1728">
                <a:moveTo>
                  <a:pt x="0" y="0"/>
                </a:moveTo>
                <a:lnTo>
                  <a:pt x="2496" y="0"/>
                </a:lnTo>
                <a:lnTo>
                  <a:pt x="2496" y="1728"/>
                </a:lnTo>
                <a:lnTo>
                  <a:pt x="0" y="1728"/>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2294" name="Freeform 1030" descr="Stationery"/>
          <p:cNvSpPr>
            <a:spLocks/>
          </p:cNvSpPr>
          <p:nvPr/>
        </p:nvSpPr>
        <p:spPr bwMode="auto">
          <a:xfrm>
            <a:off x="0" y="190500"/>
            <a:ext cx="2590800" cy="6438900"/>
          </a:xfrm>
          <a:custGeom>
            <a:avLst/>
            <a:gdLst/>
            <a:ahLst/>
            <a:cxnLst>
              <a:cxn ang="0">
                <a:pos x="0" y="0"/>
              </a:cxn>
              <a:cxn ang="0">
                <a:pos x="1631" y="503"/>
              </a:cxn>
              <a:cxn ang="0">
                <a:pos x="1632" y="2232"/>
              </a:cxn>
              <a:cxn ang="0">
                <a:pos x="0" y="4056"/>
              </a:cxn>
              <a:cxn ang="0">
                <a:pos x="0" y="0"/>
              </a:cxn>
            </a:cxnLst>
            <a:rect l="0" t="0" r="r" b="b"/>
            <a:pathLst>
              <a:path w="1632" h="4056">
                <a:moveTo>
                  <a:pt x="0" y="0"/>
                </a:moveTo>
                <a:lnTo>
                  <a:pt x="1631" y="503"/>
                </a:lnTo>
                <a:lnTo>
                  <a:pt x="1632" y="2232"/>
                </a:lnTo>
                <a:lnTo>
                  <a:pt x="0" y="4056"/>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2295" name="Freeform 1031" descr="Stationery"/>
          <p:cNvSpPr>
            <a:spLocks/>
          </p:cNvSpPr>
          <p:nvPr/>
        </p:nvSpPr>
        <p:spPr bwMode="auto">
          <a:xfrm>
            <a:off x="6551613" y="228600"/>
            <a:ext cx="2592387" cy="6438900"/>
          </a:xfrm>
          <a:custGeom>
            <a:avLst/>
            <a:gdLst/>
            <a:ahLst/>
            <a:cxnLst>
              <a:cxn ang="0">
                <a:pos x="1633" y="0"/>
              </a:cxn>
              <a:cxn ang="0">
                <a:pos x="0" y="479"/>
              </a:cxn>
              <a:cxn ang="0">
                <a:pos x="0" y="2208"/>
              </a:cxn>
              <a:cxn ang="0">
                <a:pos x="1633" y="4056"/>
              </a:cxn>
              <a:cxn ang="0">
                <a:pos x="1633" y="0"/>
              </a:cxn>
            </a:cxnLst>
            <a:rect l="0" t="0" r="r" b="b"/>
            <a:pathLst>
              <a:path w="1633" h="4056">
                <a:moveTo>
                  <a:pt x="1633" y="0"/>
                </a:moveTo>
                <a:lnTo>
                  <a:pt x="0" y="479"/>
                </a:lnTo>
                <a:lnTo>
                  <a:pt x="0" y="2208"/>
                </a:lnTo>
                <a:lnTo>
                  <a:pt x="1633" y="4056"/>
                </a:lnTo>
                <a:lnTo>
                  <a:pt x="1633"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2296" name="AutoShape 1032" descr="Parchment">
            <a:hlinkClick r:id="rId3" action="ppaction://hlinksldjump"/>
          </p:cNvPr>
          <p:cNvSpPr>
            <a:spLocks noChangeArrowheads="1"/>
          </p:cNvSpPr>
          <p:nvPr/>
        </p:nvSpPr>
        <p:spPr bwMode="auto">
          <a:xfrm>
            <a:off x="4002088" y="5832475"/>
            <a:ext cx="1449387" cy="865188"/>
          </a:xfrm>
          <a:prstGeom prst="downArrow">
            <a:avLst>
              <a:gd name="adj1" fmla="val 50000"/>
              <a:gd name="adj2" fmla="val 25000"/>
            </a:avLst>
          </a:prstGeom>
          <a:blipFill dpi="0" rotWithShape="0">
            <a:blip r:embed="rId6" cstate="print"/>
            <a:srcRect/>
            <a:tile tx="0" ty="0" sx="100000" sy="100000" flip="none" algn="tl"/>
          </a:blipFill>
          <a:ln w="38100">
            <a:solidFill>
              <a:srgbClr val="643E33"/>
            </a:solidFill>
            <a:miter lim="800000"/>
            <a:headEnd/>
            <a:tailEnd/>
          </a:ln>
          <a:effectLst/>
        </p:spPr>
        <p:txBody>
          <a:bodyPr wrap="none" anchor="ctr"/>
          <a:lstStyle/>
          <a:p>
            <a:pPr algn="ctr">
              <a:lnSpc>
                <a:spcPct val="80000"/>
              </a:lnSpc>
            </a:pPr>
            <a:r>
              <a:rPr lang="en-US" sz="1400" dirty="0">
                <a:solidFill>
                  <a:srgbClr val="5D4034"/>
                </a:solidFill>
                <a:latin typeface="Arial Narrow" pitchFamily="34" charset="0"/>
              </a:rPr>
              <a:t>Return </a:t>
            </a:r>
          </a:p>
          <a:p>
            <a:pPr algn="ctr">
              <a:lnSpc>
                <a:spcPct val="80000"/>
              </a:lnSpc>
            </a:pPr>
            <a:r>
              <a:rPr lang="en-US" sz="1400" dirty="0">
                <a:solidFill>
                  <a:srgbClr val="5D4034"/>
                </a:solidFill>
                <a:latin typeface="Arial Narrow" pitchFamily="34" charset="0"/>
              </a:rPr>
              <a:t>to </a:t>
            </a:r>
          </a:p>
          <a:p>
            <a:pPr algn="ctr">
              <a:lnSpc>
                <a:spcPct val="80000"/>
              </a:lnSpc>
            </a:pPr>
            <a:r>
              <a:rPr lang="en-US" sz="1400" dirty="0">
                <a:solidFill>
                  <a:srgbClr val="5D4034"/>
                </a:solidFill>
                <a:latin typeface="Arial Narrow" pitchFamily="34" charset="0"/>
              </a:rPr>
              <a:t>Entry</a:t>
            </a:r>
          </a:p>
        </p:txBody>
      </p:sp>
      <p:sp>
        <p:nvSpPr>
          <p:cNvPr id="12297" name="AutoShape 1033" descr="Parchment">
            <a:hlinkClick r:id="rId7" action="ppaction://hlinksldjump"/>
          </p:cNvPr>
          <p:cNvSpPr>
            <a:spLocks noChangeArrowheads="1"/>
          </p:cNvSpPr>
          <p:nvPr/>
        </p:nvSpPr>
        <p:spPr bwMode="auto">
          <a:xfrm rot="-5400000">
            <a:off x="45244" y="1415257"/>
            <a:ext cx="2630487" cy="1619250"/>
          </a:xfrm>
          <a:custGeom>
            <a:avLst/>
            <a:gdLst>
              <a:gd name="G0" fmla="+- 4275 0 0"/>
              <a:gd name="G1" fmla="+- 21600 0 4275"/>
              <a:gd name="G2" fmla="*/ 4275 1 2"/>
              <a:gd name="G3" fmla="+- 21600 0 G2"/>
              <a:gd name="G4" fmla="+/ 4275 21600 2"/>
              <a:gd name="G5" fmla="+/ G1 0 2"/>
              <a:gd name="G6" fmla="*/ 21600 21600 4275"/>
              <a:gd name="G7" fmla="*/ G6 1 2"/>
              <a:gd name="G8" fmla="+- 21600 0 G7"/>
              <a:gd name="G9" fmla="*/ 21600 1 2"/>
              <a:gd name="G10" fmla="+- 4275 0 G9"/>
              <a:gd name="G11" fmla="?: G10 G8 0"/>
              <a:gd name="G12" fmla="?: G10 G7 21600"/>
              <a:gd name="T0" fmla="*/ 19462 w 21600"/>
              <a:gd name="T1" fmla="*/ 10800 h 21600"/>
              <a:gd name="T2" fmla="*/ 10800 w 21600"/>
              <a:gd name="T3" fmla="*/ 21600 h 21600"/>
              <a:gd name="T4" fmla="*/ 2138 w 21600"/>
              <a:gd name="T5" fmla="*/ 10800 h 21600"/>
              <a:gd name="T6" fmla="*/ 10800 w 21600"/>
              <a:gd name="T7" fmla="*/ 0 h 21600"/>
              <a:gd name="T8" fmla="*/ 3938 w 21600"/>
              <a:gd name="T9" fmla="*/ 3938 h 21600"/>
              <a:gd name="T10" fmla="*/ 17662 w 21600"/>
              <a:gd name="T11" fmla="*/ 17662 h 21600"/>
            </a:gdLst>
            <a:ahLst/>
            <a:cxnLst>
              <a:cxn ang="0">
                <a:pos x="T0" y="T1"/>
              </a:cxn>
              <a:cxn ang="0">
                <a:pos x="T2" y="T3"/>
              </a:cxn>
              <a:cxn ang="0">
                <a:pos x="T4" y="T5"/>
              </a:cxn>
              <a:cxn ang="0">
                <a:pos x="T6" y="T7"/>
              </a:cxn>
            </a:cxnLst>
            <a:rect l="T8" t="T9" r="T10" b="T11"/>
            <a:pathLst>
              <a:path w="21600" h="21600">
                <a:moveTo>
                  <a:pt x="0" y="0"/>
                </a:moveTo>
                <a:lnTo>
                  <a:pt x="4275" y="21600"/>
                </a:lnTo>
                <a:lnTo>
                  <a:pt x="17325" y="21600"/>
                </a:lnTo>
                <a:lnTo>
                  <a:pt x="21600" y="0"/>
                </a:lnTo>
                <a:close/>
              </a:path>
            </a:pathLst>
          </a:custGeom>
          <a:blipFill dpi="0" rotWithShape="0">
            <a:blip r:embed="rId6" cstate="print"/>
            <a:srcRect/>
            <a:tile tx="0" ty="0" sx="100000" sy="100000" flip="none" algn="tl"/>
          </a:blipFill>
          <a:ln w="76200">
            <a:solidFill>
              <a:srgbClr val="643E33"/>
            </a:solidFill>
            <a:miter lim="800000"/>
            <a:headEnd/>
            <a:tailEnd/>
          </a:ln>
          <a:effectLst/>
        </p:spPr>
        <p:txBody>
          <a:bodyPr vert="eaVert"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13</a:t>
            </a:r>
          </a:p>
        </p:txBody>
      </p:sp>
      <p:sp>
        <p:nvSpPr>
          <p:cNvPr id="12298" name="AutoShape 1034" descr="Parchment">
            <a:hlinkClick r:id="rId8" action="ppaction://hlinksldjump"/>
          </p:cNvPr>
          <p:cNvSpPr>
            <a:spLocks noChangeArrowheads="1"/>
          </p:cNvSpPr>
          <p:nvPr/>
        </p:nvSpPr>
        <p:spPr bwMode="auto">
          <a:xfrm rot="5400000" flipH="1">
            <a:off x="6215856" y="1653382"/>
            <a:ext cx="3001963" cy="1574800"/>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blipFill dpi="0" rotWithShape="0">
            <a:blip r:embed="rId6" cstate="print"/>
            <a:srcRect/>
            <a:tile tx="0" ty="0" sx="100000" sy="100000" flip="none" algn="tl"/>
          </a:blipFill>
          <a:ln w="76200">
            <a:solidFill>
              <a:srgbClr val="643E33"/>
            </a:solidFill>
            <a:miter lim="800000"/>
            <a:headEnd/>
            <a:tailEnd/>
          </a:ln>
          <a:effectLst/>
        </p:spPr>
        <p:txBody>
          <a:bodyPr rot="10800000" vert="eaVert" wrap="none" anchor="ctr"/>
          <a:lstStyle/>
          <a:p>
            <a:pPr algn="ctr"/>
            <a:r>
              <a:rPr lang="en-US" sz="3600" b="1" dirty="0" smtClean="0">
                <a:solidFill>
                  <a:srgbClr val="5D4034"/>
                </a:solidFill>
                <a:latin typeface="Arial Narrow" pitchFamily="34" charset="0"/>
              </a:rPr>
              <a:t>Fun</a:t>
            </a:r>
          </a:p>
          <a:p>
            <a:pPr algn="ctr"/>
            <a:r>
              <a:rPr lang="en-US" sz="3600" b="1" dirty="0" smtClean="0">
                <a:solidFill>
                  <a:srgbClr val="5D4034"/>
                </a:solidFill>
                <a:latin typeface="Arial Narrow" pitchFamily="34" charset="0"/>
                <a:hlinkClick r:id="rId8" action="ppaction://hlinksldjump"/>
              </a:rPr>
              <a:t>Facts</a:t>
            </a:r>
            <a:endParaRPr lang="en-US" sz="3600" b="1" dirty="0">
              <a:solidFill>
                <a:srgbClr val="5D4034"/>
              </a:solidFill>
              <a:latin typeface="Arial Narrow" pitchFamily="34" charset="0"/>
            </a:endParaRPr>
          </a:p>
        </p:txBody>
      </p:sp>
      <p:sp>
        <p:nvSpPr>
          <p:cNvPr id="12299" name="Rectangle 1035" descr="Parchment">
            <a:hlinkClick r:id="rId9" action="ppaction://hlinksldjump"/>
          </p:cNvPr>
          <p:cNvSpPr>
            <a:spLocks noChangeArrowheads="1"/>
          </p:cNvSpPr>
          <p:nvPr/>
        </p:nvSpPr>
        <p:spPr bwMode="auto">
          <a:xfrm>
            <a:off x="2922588" y="1336675"/>
            <a:ext cx="1752600" cy="1316038"/>
          </a:xfrm>
          <a:prstGeom prst="rect">
            <a:avLst/>
          </a:prstGeom>
          <a:blipFill dpi="0" rotWithShape="0">
            <a:blip r:embed="rId6"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14</a:t>
            </a:r>
          </a:p>
        </p:txBody>
      </p:sp>
      <p:sp>
        <p:nvSpPr>
          <p:cNvPr id="12300" name="Rectangle 1036"/>
          <p:cNvSpPr>
            <a:spLocks noChangeArrowheads="1"/>
          </p:cNvSpPr>
          <p:nvPr/>
        </p:nvSpPr>
        <p:spPr bwMode="auto">
          <a:xfrm>
            <a:off x="3146425" y="0"/>
            <a:ext cx="114300" cy="246063"/>
          </a:xfrm>
          <a:prstGeom prst="rect">
            <a:avLst/>
          </a:prstGeom>
          <a:solidFill>
            <a:srgbClr val="643E33"/>
          </a:solidFill>
          <a:ln w="9525">
            <a:noFill/>
            <a:miter lim="800000"/>
            <a:headEnd/>
            <a:tailEnd/>
          </a:ln>
          <a:effectLst/>
        </p:spPr>
        <p:txBody>
          <a:bodyPr wrap="none" anchor="ctr"/>
          <a:lstStyle/>
          <a:p>
            <a:endParaRPr lang="en-US" dirty="0"/>
          </a:p>
        </p:txBody>
      </p:sp>
      <p:sp>
        <p:nvSpPr>
          <p:cNvPr id="12301" name="Rectangle 1037"/>
          <p:cNvSpPr>
            <a:spLocks noChangeArrowheads="1"/>
          </p:cNvSpPr>
          <p:nvPr/>
        </p:nvSpPr>
        <p:spPr bwMode="auto">
          <a:xfrm>
            <a:off x="5969000"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12302" name="Rectangle 1038" descr="Parchment"/>
          <p:cNvSpPr>
            <a:spLocks noChangeArrowheads="1"/>
          </p:cNvSpPr>
          <p:nvPr/>
        </p:nvSpPr>
        <p:spPr bwMode="auto">
          <a:xfrm>
            <a:off x="2656840" y="228600"/>
            <a:ext cx="3810000" cy="675640"/>
          </a:xfrm>
          <a:prstGeom prst="rect">
            <a:avLst/>
          </a:prstGeom>
          <a:blipFill dpi="0" rotWithShape="1">
            <a:blip r:embed="rId6" cstate="print"/>
            <a:srcRect/>
            <a:tile tx="0" ty="0" sx="100000" sy="100000" flip="none" algn="tl"/>
          </a:blipFill>
          <a:ln w="57150">
            <a:solidFill>
              <a:srgbClr val="643E33"/>
            </a:solidFill>
            <a:miter lim="800000"/>
            <a:headEnd/>
            <a:tailEnd/>
          </a:ln>
          <a:effectLst/>
        </p:spPr>
        <p:txBody>
          <a:bodyPr wrap="none" anchor="ctr"/>
          <a:lstStyle/>
          <a:p>
            <a:pPr algn="ctr" eaLnBrk="1" hangingPunct="1"/>
            <a:r>
              <a:rPr lang="en-US" sz="3600" dirty="0" smtClean="0">
                <a:solidFill>
                  <a:srgbClr val="5D4034"/>
                </a:solidFill>
                <a:latin typeface="Arial Narrow" pitchFamily="34" charset="0"/>
              </a:rPr>
              <a:t>Gettysburg</a:t>
            </a:r>
            <a:endParaRPr lang="en-US" sz="3600" dirty="0">
              <a:solidFill>
                <a:srgbClr val="5D4034"/>
              </a:solidFill>
              <a:latin typeface="Arial Narrow" pitchFamily="34" charset="0"/>
            </a:endParaRPr>
          </a:p>
        </p:txBody>
      </p:sp>
      <p:sp>
        <p:nvSpPr>
          <p:cNvPr id="12303" name="Rectangle 1039" descr="Parchment">
            <a:hlinkClick r:id="rId10" action="ppaction://hlinksldjump"/>
          </p:cNvPr>
          <p:cNvSpPr>
            <a:spLocks noChangeArrowheads="1"/>
          </p:cNvSpPr>
          <p:nvPr/>
        </p:nvSpPr>
        <p:spPr bwMode="auto">
          <a:xfrm>
            <a:off x="4922838" y="2044700"/>
            <a:ext cx="1404937" cy="1123950"/>
          </a:xfrm>
          <a:prstGeom prst="rect">
            <a:avLst/>
          </a:prstGeom>
          <a:blipFill dpi="0" rotWithShape="0">
            <a:blip r:embed="rId6"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15</a:t>
            </a:r>
          </a:p>
        </p:txBody>
      </p:sp>
      <p:pic>
        <p:nvPicPr>
          <p:cNvPr id="16" name="Picture 2"/>
          <p:cNvPicPr>
            <a:picLocks noChangeAspect="1" noChangeArrowheads="1"/>
          </p:cNvPicPr>
          <p:nvPr/>
        </p:nvPicPr>
        <p:blipFill>
          <a:blip r:embed="rId11" cstate="print"/>
          <a:srcRect/>
          <a:stretch>
            <a:fillRect/>
          </a:stretch>
        </p:blipFill>
        <p:spPr bwMode="auto">
          <a:xfrm>
            <a:off x="162964" y="832918"/>
            <a:ext cx="2145670" cy="2933323"/>
          </a:xfrm>
          <a:prstGeom prst="rect">
            <a:avLst/>
          </a:prstGeom>
          <a:noFill/>
          <a:ln w="9525">
            <a:noFill/>
            <a:miter lim="800000"/>
            <a:headEnd/>
            <a:tailEnd/>
          </a:ln>
        </p:spPr>
      </p:pic>
      <p:pic>
        <p:nvPicPr>
          <p:cNvPr id="17" name="Picture 2">
            <a:hlinkClick r:id="rId9" action="ppaction://hlinksldjump"/>
          </p:cNvPr>
          <p:cNvPicPr>
            <a:picLocks noGrp="1" noChangeAspect="1" noChangeArrowheads="1"/>
          </p:cNvPicPr>
          <p:nvPr>
            <p:ph idx="1"/>
          </p:nvPr>
        </p:nvPicPr>
        <p:blipFill>
          <a:blip r:embed="rId12" cstate="print"/>
          <a:srcRect/>
          <a:stretch>
            <a:fillRect/>
          </a:stretch>
        </p:blipFill>
        <p:spPr bwMode="auto">
          <a:xfrm>
            <a:off x="2833735" y="1131684"/>
            <a:ext cx="1955547" cy="2353900"/>
          </a:xfrm>
          <a:prstGeom prst="rect">
            <a:avLst/>
          </a:prstGeom>
          <a:noFill/>
          <a:ln w="9525">
            <a:noFill/>
            <a:miter lim="800000"/>
            <a:headEnd/>
            <a:tailEnd/>
          </a:ln>
        </p:spPr>
      </p:pic>
      <p:pic>
        <p:nvPicPr>
          <p:cNvPr id="18" name="Picture 2">
            <a:hlinkClick r:id="rId10" action="ppaction://hlinksldjump"/>
          </p:cNvPr>
          <p:cNvPicPr>
            <a:picLocks noChangeAspect="1" noChangeArrowheads="1"/>
          </p:cNvPicPr>
          <p:nvPr/>
        </p:nvPicPr>
        <p:blipFill>
          <a:blip r:embed="rId13" cstate="print"/>
          <a:srcRect/>
          <a:stretch>
            <a:fillRect/>
          </a:stretch>
        </p:blipFill>
        <p:spPr bwMode="auto">
          <a:xfrm>
            <a:off x="4852658" y="1964600"/>
            <a:ext cx="1674891" cy="1638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4586"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4579" name="Text Box 3"/>
          <p:cNvSpPr txBox="1">
            <a:spLocks noChangeArrowheads="1"/>
          </p:cNvSpPr>
          <p:nvPr/>
        </p:nvSpPr>
        <p:spPr bwMode="auto">
          <a:xfrm>
            <a:off x="5029200" y="4575175"/>
            <a:ext cx="4114799" cy="276999"/>
          </a:xfrm>
          <a:prstGeom prst="rect">
            <a:avLst/>
          </a:prstGeom>
          <a:noFill/>
          <a:ln w="9525">
            <a:noFill/>
            <a:miter lim="800000"/>
            <a:headEnd/>
            <a:tailEnd/>
          </a:ln>
          <a:effectLst/>
        </p:spPr>
        <p:txBody>
          <a:bodyPr wrap="square">
            <a:spAutoFit/>
          </a:bodyPr>
          <a:lstStyle/>
          <a:p>
            <a:pPr algn="ctr">
              <a:spcBef>
                <a:spcPct val="50000"/>
              </a:spcBef>
            </a:pPr>
            <a:r>
              <a:rPr lang="en-US" sz="1200" dirty="0" smtClean="0">
                <a:solidFill>
                  <a:srgbClr val="5D4034"/>
                </a:solidFill>
                <a:latin typeface="Arial Narrow" pitchFamily="34" charset="0"/>
                <a:hlinkClick r:id="rId2"/>
              </a:rPr>
              <a:t>http://myloc.gov/Exhibitions/gettysburgaddress/Pages/default.aspx</a:t>
            </a:r>
            <a:r>
              <a:rPr lang="en-US" sz="1200" dirty="0" smtClean="0">
                <a:solidFill>
                  <a:srgbClr val="5D4034"/>
                </a:solidFill>
                <a:latin typeface="Arial Narrow" pitchFamily="34" charset="0"/>
              </a:rPr>
              <a:t> </a:t>
            </a:r>
            <a:endParaRPr lang="en-US" sz="1200" dirty="0">
              <a:solidFill>
                <a:srgbClr val="5D4034"/>
              </a:solidFill>
              <a:latin typeface="Arial Narrow" pitchFamily="34" charset="0"/>
            </a:endParaRPr>
          </a:p>
        </p:txBody>
      </p:sp>
      <p:sp>
        <p:nvSpPr>
          <p:cNvPr id="24580" name="Text Box 4" descr="Parchment"/>
          <p:cNvSpPr txBox="1">
            <a:spLocks noChangeArrowheads="1"/>
          </p:cNvSpPr>
          <p:nvPr/>
        </p:nvSpPr>
        <p:spPr bwMode="auto">
          <a:xfrm>
            <a:off x="733425" y="1390650"/>
            <a:ext cx="4138613" cy="4201150"/>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r>
              <a:rPr lang="en-US" sz="1600" dirty="0" smtClean="0">
                <a:latin typeface="Arial Narrow" pitchFamily="34" charset="0"/>
              </a:rPr>
              <a:t>Abraham Lincoln was the second speaker on November 19, 1863, at the dedication of the Soldiers' National Cemetery at Gettysburg. Lincoln was preceded on the podium by the famed orator Edward Everett, who spoke to the crowd for two hours. Lincoln followed with his now immortal Gettysburg Address. </a:t>
            </a:r>
          </a:p>
          <a:p>
            <a:endParaRPr lang="en-US" sz="1600" dirty="0" smtClean="0">
              <a:latin typeface="Arial Narrow" pitchFamily="34" charset="0"/>
            </a:endParaRPr>
          </a:p>
          <a:p>
            <a:r>
              <a:rPr lang="en-US" sz="1600" dirty="0" smtClean="0">
                <a:latin typeface="Arial Narrow" pitchFamily="34" charset="0"/>
              </a:rPr>
              <a:t>On November 20, Everett wrote to Lincoln: “</a:t>
            </a:r>
            <a:r>
              <a:rPr lang="en-US" sz="1600" i="1" dirty="0" smtClean="0">
                <a:latin typeface="Arial Narrow" pitchFamily="34" charset="0"/>
              </a:rPr>
              <a:t>Permit me also to express my great admiration of the thoughts expressed by you, with such eloquent simplicity &amp; appropriateness, at the consecration of the Cemetery. I should be glad, if I could flatter myself that I came as near to the central idea of the occasion, in two hours, as you did in two minutes.”</a:t>
            </a:r>
          </a:p>
          <a:p>
            <a:endParaRPr lang="en-US" sz="1800" dirty="0">
              <a:solidFill>
                <a:srgbClr val="5D4034"/>
              </a:solidFill>
              <a:latin typeface="Arial Narrow" pitchFamily="34" charset="0"/>
            </a:endParaRPr>
          </a:p>
        </p:txBody>
      </p:sp>
      <p:sp>
        <p:nvSpPr>
          <p:cNvPr id="24581"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4582" name="Rectangle 6"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4583" name="Text Box 7" descr="Parchment">
            <a:hlinkClick r:id="rId4" action="ppaction://hlinksldjump"/>
          </p:cNvPr>
          <p:cNvSpPr txBox="1">
            <a:spLocks noChangeArrowheads="1"/>
          </p:cNvSpPr>
          <p:nvPr/>
        </p:nvSpPr>
        <p:spPr bwMode="auto">
          <a:xfrm>
            <a:off x="6467475" y="5124450"/>
            <a:ext cx="1081088" cy="523220"/>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latin typeface="Arial Narrow" pitchFamily="34" charset="0"/>
                <a:hlinkClick r:id="rId4" action="ppaction://hlinksldjump"/>
              </a:rPr>
              <a:t>Return</a:t>
            </a:r>
            <a:r>
              <a:rPr lang="en-US" sz="1400" dirty="0">
                <a:latin typeface="Arial Narrow" pitchFamily="34" charset="0"/>
              </a:rPr>
              <a:t> to </a:t>
            </a:r>
            <a:r>
              <a:rPr lang="en-US" sz="1400" dirty="0">
                <a:solidFill>
                  <a:srgbClr val="5D4034"/>
                </a:solidFill>
                <a:latin typeface="Arial Narrow" pitchFamily="34" charset="0"/>
              </a:rPr>
              <a:t>Exhibit</a:t>
            </a:r>
          </a:p>
        </p:txBody>
      </p:sp>
      <p:sp>
        <p:nvSpPr>
          <p:cNvPr id="24584" name="Rectangle 8"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sz="4000" dirty="0" smtClean="0">
                <a:solidFill>
                  <a:srgbClr val="5D4034"/>
                </a:solidFill>
                <a:latin typeface="Arial Narrow" pitchFamily="34" charset="0"/>
              </a:rPr>
              <a:t>Gettysburg Address</a:t>
            </a:r>
            <a:endParaRPr lang="en-US" dirty="0">
              <a:solidFill>
                <a:srgbClr val="5D4034"/>
              </a:solidFill>
              <a:latin typeface="Arial Narrow" pitchFamily="34" charset="0"/>
            </a:endParaRPr>
          </a:p>
        </p:txBody>
      </p:sp>
      <p:pic>
        <p:nvPicPr>
          <p:cNvPr id="10" name="Picture 2"/>
          <p:cNvPicPr>
            <a:picLocks noChangeAspect="1" noChangeArrowheads="1"/>
          </p:cNvPicPr>
          <p:nvPr/>
        </p:nvPicPr>
        <p:blipFill>
          <a:blip r:embed="rId5" cstate="print"/>
          <a:srcRect/>
          <a:stretch>
            <a:fillRect/>
          </a:stretch>
        </p:blipFill>
        <p:spPr bwMode="auto">
          <a:xfrm>
            <a:off x="5395865" y="1394234"/>
            <a:ext cx="3204928" cy="290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US" dirty="0"/>
              <a:t>Curator’s Office</a:t>
            </a:r>
          </a:p>
        </p:txBody>
      </p:sp>
      <p:sp>
        <p:nvSpPr>
          <p:cNvPr id="3236" name="Text Box 164"/>
          <p:cNvSpPr txBox="1">
            <a:spLocks noChangeArrowheads="1"/>
          </p:cNvSpPr>
          <p:nvPr/>
        </p:nvSpPr>
        <p:spPr bwMode="auto">
          <a:xfrm>
            <a:off x="5507038" y="4406900"/>
            <a:ext cx="2730500" cy="244475"/>
          </a:xfrm>
          <a:prstGeom prst="rect">
            <a:avLst/>
          </a:prstGeom>
          <a:noFill/>
          <a:ln w="9525">
            <a:noFill/>
            <a:miter lim="800000"/>
            <a:headEnd/>
            <a:tailEnd/>
          </a:ln>
          <a:effectLst/>
        </p:spPr>
        <p:txBody>
          <a:bodyPr>
            <a:spAutoFit/>
          </a:bodyPr>
          <a:lstStyle/>
          <a:p>
            <a:pPr algn="ctr">
              <a:spcBef>
                <a:spcPct val="50000"/>
              </a:spcBef>
            </a:pPr>
            <a:r>
              <a:rPr lang="en-US" sz="1000" dirty="0">
                <a:solidFill>
                  <a:srgbClr val="5D4034"/>
                </a:solidFill>
                <a:latin typeface="Arial Narrow" pitchFamily="34" charset="0"/>
              </a:rPr>
              <a:t>Contact me at [Your linked email address]</a:t>
            </a:r>
          </a:p>
        </p:txBody>
      </p:sp>
      <p:sp>
        <p:nvSpPr>
          <p:cNvPr id="3237" name="Text Box 165" descr="Parchment"/>
          <p:cNvSpPr txBox="1">
            <a:spLocks noChangeArrowheads="1"/>
          </p:cNvSpPr>
          <p:nvPr/>
        </p:nvSpPr>
        <p:spPr bwMode="auto">
          <a:xfrm>
            <a:off x="1059256" y="1674890"/>
            <a:ext cx="7079809" cy="3170099"/>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pPr algn="ctr"/>
            <a:r>
              <a:rPr lang="en-US" sz="2000" dirty="0" smtClean="0">
                <a:solidFill>
                  <a:srgbClr val="5D4034"/>
                </a:solidFill>
                <a:latin typeface="Arial Narrow" pitchFamily="34" charset="0"/>
              </a:rPr>
              <a:t>Tom Bell</a:t>
            </a:r>
          </a:p>
          <a:p>
            <a:pPr algn="ctr"/>
            <a:r>
              <a:rPr lang="en-US" sz="2000" dirty="0" smtClean="0">
                <a:solidFill>
                  <a:srgbClr val="5D4034"/>
                </a:solidFill>
                <a:latin typeface="Arial Narrow" pitchFamily="34" charset="0"/>
              </a:rPr>
              <a:t>Social Science Educator at Limestone High School</a:t>
            </a:r>
          </a:p>
          <a:p>
            <a:pPr algn="ctr"/>
            <a:r>
              <a:rPr lang="en-US" sz="2000" dirty="0" smtClean="0">
                <a:solidFill>
                  <a:srgbClr val="5D4034"/>
                </a:solidFill>
                <a:latin typeface="Arial Narrow" pitchFamily="34" charset="0"/>
              </a:rPr>
              <a:t>Tami French </a:t>
            </a:r>
          </a:p>
          <a:p>
            <a:pPr algn="ctr"/>
            <a:r>
              <a:rPr lang="en-US" sz="2000" dirty="0" smtClean="0">
                <a:solidFill>
                  <a:srgbClr val="5D4034"/>
                </a:solidFill>
                <a:latin typeface="Arial Narrow" pitchFamily="34" charset="0"/>
              </a:rPr>
              <a:t>First Grade Educator at Valeska Hinton </a:t>
            </a:r>
          </a:p>
          <a:p>
            <a:pPr algn="ctr"/>
            <a:r>
              <a:rPr lang="en-US" sz="2000" dirty="0" smtClean="0">
                <a:solidFill>
                  <a:srgbClr val="5D4034"/>
                </a:solidFill>
                <a:latin typeface="Arial Narrow" pitchFamily="34" charset="0"/>
              </a:rPr>
              <a:t>Early Childhood Education Center</a:t>
            </a:r>
          </a:p>
          <a:p>
            <a:pPr algn="ctr"/>
            <a:r>
              <a:rPr lang="en-US" sz="2000" dirty="0" smtClean="0">
                <a:solidFill>
                  <a:srgbClr val="5D4034"/>
                </a:solidFill>
                <a:latin typeface="Arial Narrow" pitchFamily="34" charset="0"/>
              </a:rPr>
              <a:t>Candy Robosky</a:t>
            </a:r>
          </a:p>
          <a:p>
            <a:pPr algn="ctr"/>
            <a:r>
              <a:rPr lang="en-US" sz="2000" dirty="0" smtClean="0">
                <a:solidFill>
                  <a:srgbClr val="5D4034"/>
                </a:solidFill>
                <a:latin typeface="Arial Narrow" pitchFamily="34" charset="0"/>
              </a:rPr>
              <a:t>Special Education Educator at Washington Intermediate School</a:t>
            </a:r>
          </a:p>
          <a:p>
            <a:pPr algn="ctr"/>
            <a:r>
              <a:rPr lang="en-US" sz="2000" dirty="0" smtClean="0">
                <a:solidFill>
                  <a:srgbClr val="5D4034"/>
                </a:solidFill>
                <a:latin typeface="Arial Narrow" pitchFamily="34" charset="0"/>
              </a:rPr>
              <a:t>Sherrie Pardieck, David McMullen, &amp; Dean Cant</a:t>
            </a:r>
            <a:r>
              <a:rPr lang="en-US" sz="2000" dirty="0" smtClean="0">
                <a:solidFill>
                  <a:srgbClr val="5D4034"/>
                </a:solidFill>
                <a:latin typeface="Calibri"/>
                <a:cs typeface="Calibri"/>
              </a:rPr>
              <a:t>ú</a:t>
            </a:r>
            <a:endParaRPr lang="en-US" sz="2000" dirty="0" smtClean="0">
              <a:solidFill>
                <a:srgbClr val="5D4034"/>
              </a:solidFill>
              <a:latin typeface="Arial Narrow" pitchFamily="34" charset="0"/>
            </a:endParaRPr>
          </a:p>
          <a:p>
            <a:pPr algn="ctr"/>
            <a:r>
              <a:rPr lang="en-US" sz="2000" dirty="0" smtClean="0">
                <a:solidFill>
                  <a:srgbClr val="5D4034"/>
                </a:solidFill>
                <a:latin typeface="Arial Narrow" pitchFamily="34" charset="0"/>
              </a:rPr>
              <a:t>Teacher Education</a:t>
            </a:r>
          </a:p>
          <a:p>
            <a:pPr algn="ctr"/>
            <a:r>
              <a:rPr lang="en-US" sz="2000" dirty="0" smtClean="0">
                <a:solidFill>
                  <a:srgbClr val="5D4034"/>
                </a:solidFill>
                <a:latin typeface="Arial Narrow" pitchFamily="34" charset="0"/>
              </a:rPr>
              <a:t>Bradley University</a:t>
            </a:r>
          </a:p>
        </p:txBody>
      </p:sp>
      <p:sp>
        <p:nvSpPr>
          <p:cNvPr id="3238" name="Rectangle 166"/>
          <p:cNvSpPr>
            <a:spLocks noChangeArrowheads="1"/>
          </p:cNvSpPr>
          <p:nvPr/>
        </p:nvSpPr>
        <p:spPr bwMode="auto">
          <a:xfrm>
            <a:off x="5438775" y="1933575"/>
            <a:ext cx="2732088" cy="2392363"/>
          </a:xfrm>
          <a:prstGeom prst="rect">
            <a:avLst/>
          </a:prstGeom>
          <a:noFill/>
          <a:ln w="9525">
            <a:noFill/>
            <a:miter lim="800000"/>
            <a:headEnd/>
            <a:tailEnd/>
          </a:ln>
          <a:effectLst/>
        </p:spPr>
        <p:txBody>
          <a:bodyPr wrap="none" anchor="ctr"/>
          <a:lstStyle/>
          <a:p>
            <a:endParaRPr lang="en-US" dirty="0"/>
          </a:p>
        </p:txBody>
      </p:sp>
      <p:sp>
        <p:nvSpPr>
          <p:cNvPr id="3241" name="Rectangle 169" descr="Parchment"/>
          <p:cNvSpPr>
            <a:spLocks noChangeArrowheads="1"/>
          </p:cNvSpPr>
          <p:nvPr/>
        </p:nvSpPr>
        <p:spPr bwMode="auto">
          <a:xfrm>
            <a:off x="1049338" y="654050"/>
            <a:ext cx="7086600" cy="904875"/>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nchor="ctr"/>
          <a:lstStyle/>
          <a:p>
            <a:pPr algn="ctr" eaLnBrk="1" hangingPunct="1"/>
            <a:r>
              <a:rPr lang="en-US" sz="4400" dirty="0" smtClean="0">
                <a:solidFill>
                  <a:srgbClr val="5D4034"/>
                </a:solidFill>
                <a:latin typeface="Arial Narrow" pitchFamily="34" charset="0"/>
              </a:rPr>
              <a:t>Curators </a:t>
            </a:r>
          </a:p>
        </p:txBody>
      </p:sp>
      <p:sp>
        <p:nvSpPr>
          <p:cNvPr id="3246" name="Text Box 174"/>
          <p:cNvSpPr txBox="1">
            <a:spLocks noChangeArrowheads="1"/>
          </p:cNvSpPr>
          <p:nvPr/>
        </p:nvSpPr>
        <p:spPr bwMode="auto">
          <a:xfrm>
            <a:off x="1033809" y="5115207"/>
            <a:ext cx="5257800" cy="1338828"/>
          </a:xfrm>
          <a:prstGeom prst="rect">
            <a:avLst/>
          </a:prstGeom>
          <a:noFill/>
          <a:ln w="9525">
            <a:noFill/>
            <a:miter lim="800000"/>
            <a:headEnd/>
            <a:tailEnd/>
          </a:ln>
          <a:effectLst/>
        </p:spPr>
        <p:txBody>
          <a:bodyPr wrap="square">
            <a:spAutoFit/>
          </a:bodyPr>
          <a:lstStyle/>
          <a:p>
            <a:r>
              <a:rPr lang="en-US" sz="1100" b="1" dirty="0" smtClean="0">
                <a:latin typeface="Arial Narrow" pitchFamily="34" charset="0"/>
              </a:rPr>
              <a:t>Resources</a:t>
            </a:r>
          </a:p>
          <a:p>
            <a:endParaRPr lang="en-US" sz="1100" b="1" dirty="0" smtClean="0">
              <a:latin typeface="Arial Narrow" pitchFamily="34" charset="0"/>
            </a:endParaRPr>
          </a:p>
          <a:p>
            <a:r>
              <a:rPr lang="en-US" sz="1000" dirty="0" smtClean="0">
                <a:solidFill>
                  <a:srgbClr val="5D4034"/>
                </a:solidFill>
                <a:latin typeface="Arial Narrow" pitchFamily="34" charset="0"/>
              </a:rPr>
              <a:t>Note</a:t>
            </a:r>
            <a:r>
              <a:rPr lang="en-US" sz="1000" dirty="0">
                <a:solidFill>
                  <a:srgbClr val="5D4034"/>
                </a:solidFill>
                <a:latin typeface="Arial Narrow" pitchFamily="34" charset="0"/>
              </a:rPr>
              <a:t>: Virtual museums were first introduced by educators at </a:t>
            </a:r>
            <a:r>
              <a:rPr lang="en-US" sz="1000" u="sng" dirty="0">
                <a:solidFill>
                  <a:srgbClr val="5D4034"/>
                </a:solidFill>
                <a:latin typeface="Arial Narrow" pitchFamily="34" charset="0"/>
                <a:hlinkClick r:id="rId3"/>
              </a:rPr>
              <a:t>Keith Valley Middle School</a:t>
            </a:r>
            <a:r>
              <a:rPr lang="en-US" sz="1000" dirty="0">
                <a:solidFill>
                  <a:srgbClr val="5D4034"/>
                </a:solidFill>
                <a:latin typeface="Arial Narrow" pitchFamily="34" charset="0"/>
              </a:rPr>
              <a:t> in Horsham, Pennsylvania. This template was designed by </a:t>
            </a:r>
            <a:r>
              <a:rPr lang="en-US" sz="1000" u="sng" dirty="0">
                <a:solidFill>
                  <a:srgbClr val="5D4034"/>
                </a:solidFill>
                <a:latin typeface="Arial Narrow" pitchFamily="34" charset="0"/>
                <a:hlinkClick r:id="rId4"/>
              </a:rPr>
              <a:t>Dr. Christy Keeler</a:t>
            </a:r>
            <a:r>
              <a:rPr lang="en-US" sz="1000" dirty="0">
                <a:solidFill>
                  <a:srgbClr val="5D4034"/>
                </a:solidFill>
                <a:latin typeface="Arial Narrow" pitchFamily="34" charset="0"/>
              </a:rPr>
              <a:t>. View the </a:t>
            </a:r>
            <a:r>
              <a:rPr lang="en-US" sz="1000" dirty="0">
                <a:solidFill>
                  <a:srgbClr val="5D4034"/>
                </a:solidFill>
                <a:latin typeface="Arial Narrow" pitchFamily="34" charset="0"/>
                <a:hlinkClick r:id="rId5"/>
              </a:rPr>
              <a:t>Educational Virtual Museums</a:t>
            </a:r>
            <a:r>
              <a:rPr lang="en-US" sz="1000" dirty="0">
                <a:solidFill>
                  <a:srgbClr val="5D4034"/>
                </a:solidFill>
                <a:latin typeface="Arial Narrow" pitchFamily="34" charset="0"/>
              </a:rPr>
              <a:t> website for more information on this instructional technique</a:t>
            </a:r>
            <a:r>
              <a:rPr lang="en-US" sz="1000" dirty="0" smtClean="0">
                <a:solidFill>
                  <a:srgbClr val="5D4034"/>
                </a:solidFill>
                <a:latin typeface="Arial Narrow" pitchFamily="34" charset="0"/>
              </a:rPr>
              <a:t>.</a:t>
            </a:r>
          </a:p>
          <a:p>
            <a:endParaRPr lang="en-US" sz="1000" dirty="0" smtClean="0">
              <a:solidFill>
                <a:srgbClr val="5D4034"/>
              </a:solidFill>
              <a:latin typeface="Arial Narrow" pitchFamily="34" charset="0"/>
            </a:endParaRPr>
          </a:p>
          <a:p>
            <a:endParaRPr lang="en-US" sz="1000" dirty="0" smtClean="0">
              <a:solidFill>
                <a:srgbClr val="5D4034"/>
              </a:solidFill>
              <a:latin typeface="Arial Narrow" pitchFamily="34" charset="0"/>
            </a:endParaRPr>
          </a:p>
          <a:p>
            <a:endParaRPr lang="en-US" sz="900" dirty="0">
              <a:solidFill>
                <a:srgbClr val="5D4034"/>
              </a:solidFill>
              <a:latin typeface="Arial Narrow" pitchFamily="34" charset="0"/>
            </a:endParaRPr>
          </a:p>
        </p:txBody>
      </p:sp>
      <p:sp>
        <p:nvSpPr>
          <p:cNvPr id="3248" name="Line 176"/>
          <p:cNvSpPr>
            <a:spLocks noChangeShapeType="1"/>
          </p:cNvSpPr>
          <p:nvPr/>
        </p:nvSpPr>
        <p:spPr bwMode="auto">
          <a:xfrm>
            <a:off x="6867525" y="545306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240" name="Text Box 168" descr="Parchment">
            <a:hlinkClick r:id="rId6" action="ppaction://hlinksldjump"/>
          </p:cNvPr>
          <p:cNvSpPr txBox="1">
            <a:spLocks noChangeArrowheads="1"/>
          </p:cNvSpPr>
          <p:nvPr/>
        </p:nvSpPr>
        <p:spPr bwMode="auto">
          <a:xfrm>
            <a:off x="6326188" y="5011738"/>
            <a:ext cx="1081087"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Entry</a:t>
            </a:r>
          </a:p>
        </p:txBody>
      </p:sp>
      <p:sp>
        <p:nvSpPr>
          <p:cNvPr id="3249" name="Line 177"/>
          <p:cNvSpPr>
            <a:spLocks noChangeShapeType="1"/>
          </p:cNvSpPr>
          <p:nvPr/>
        </p:nvSpPr>
        <p:spPr bwMode="auto">
          <a:xfrm>
            <a:off x="6732588" y="6046788"/>
            <a:ext cx="268287" cy="0"/>
          </a:xfrm>
          <a:prstGeom prst="line">
            <a:avLst/>
          </a:prstGeom>
          <a:noFill/>
          <a:ln w="76200">
            <a:solidFill>
              <a:srgbClr val="643E33"/>
            </a:solidFill>
            <a:round/>
            <a:headEnd/>
            <a:tailEnd/>
          </a:ln>
          <a:effectLst/>
        </p:spPr>
        <p:txBody>
          <a:bodyPr wrap="none" anchor="ctr"/>
          <a:lstStyle/>
          <a:p>
            <a:endParaRPr lang="en-US" dirty="0"/>
          </a:p>
        </p:txBody>
      </p:sp>
      <p:sp>
        <p:nvSpPr>
          <p:cNvPr id="13" name="Rectangle 12"/>
          <p:cNvSpPr/>
          <p:nvPr/>
        </p:nvSpPr>
        <p:spPr>
          <a:xfrm>
            <a:off x="1039942" y="5977933"/>
            <a:ext cx="4572000" cy="246221"/>
          </a:xfrm>
          <a:prstGeom prst="rect">
            <a:avLst/>
          </a:prstGeom>
        </p:spPr>
        <p:txBody>
          <a:bodyPr>
            <a:spAutoFit/>
          </a:bodyPr>
          <a:lstStyle/>
          <a:p>
            <a:r>
              <a:rPr lang="en-US" sz="1000" dirty="0" smtClean="0">
                <a:latin typeface="Arial Narrow" pitchFamily="34" charset="0"/>
              </a:rPr>
              <a:t>Library of Congress American Memory (1994).  [On-line].  Available  </a:t>
            </a:r>
            <a:r>
              <a:rPr lang="en-US" sz="1000" u="sng" dirty="0" smtClean="0">
                <a:latin typeface="Arial Narrow" pitchFamily="34" charset="0"/>
                <a:hlinkClick r:id="rId7"/>
              </a:rPr>
              <a:t>www.loc.gov</a:t>
            </a:r>
            <a:r>
              <a:rPr lang="en-US" sz="1000" dirty="0" smtClean="0">
                <a:latin typeface="Arial Narrow" pitchFamily="34" charset="0"/>
              </a:rPr>
              <a:t> </a:t>
            </a:r>
            <a:endParaRPr lang="en-US" sz="1000" dirty="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5610"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5604" name="Text Box 4" descr="Parchment"/>
          <p:cNvSpPr txBox="1">
            <a:spLocks noChangeArrowheads="1"/>
          </p:cNvSpPr>
          <p:nvPr/>
        </p:nvSpPr>
        <p:spPr bwMode="auto">
          <a:xfrm>
            <a:off x="715319" y="1330859"/>
            <a:ext cx="4138613" cy="4108817"/>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endParaRPr lang="en-US" sz="900" dirty="0" smtClean="0">
              <a:solidFill>
                <a:srgbClr val="5D4034"/>
              </a:solidFill>
              <a:latin typeface="Arial Narrow" pitchFamily="34" charset="0"/>
            </a:endParaRPr>
          </a:p>
          <a:p>
            <a:endParaRPr lang="en-US" sz="1800" dirty="0" smtClean="0"/>
          </a:p>
          <a:p>
            <a:r>
              <a:rPr lang="en-US" sz="1600" dirty="0" smtClean="0">
                <a:latin typeface="Arial Narrow" pitchFamily="34" charset="0"/>
              </a:rPr>
              <a:t>On November 19, 1863, Abraham  Lincoln delivered the </a:t>
            </a:r>
            <a:r>
              <a:rPr lang="en-US" sz="1600" smtClean="0">
                <a:latin typeface="Arial Narrow" pitchFamily="34" charset="0"/>
              </a:rPr>
              <a:t>Gettysburg Address </a:t>
            </a:r>
            <a:r>
              <a:rPr lang="en-US" sz="1600" dirty="0" smtClean="0">
                <a:latin typeface="Arial Narrow" pitchFamily="34" charset="0"/>
              </a:rPr>
              <a:t>in Gettysburg, Pennsylvania. Lincoln had been invited to give a "few appropriate remarks" during a ceremony to dedicate a cemetery for Union soldiers killed at the Battle of Gettysburg. Despite its brevity and the fact that it earned little attention at the time, the Gettysburg Address is considered one of Lincoln's greatest speeches.</a:t>
            </a:r>
          </a:p>
          <a:p>
            <a:endParaRPr lang="en-US" sz="1800" dirty="0" smtClean="0">
              <a:latin typeface="Arial Narrow" pitchFamily="34" charset="0"/>
            </a:endParaRPr>
          </a:p>
          <a:p>
            <a:r>
              <a:rPr lang="en-US" sz="1100" dirty="0" smtClean="0">
                <a:latin typeface="Arial Narrow" pitchFamily="34" charset="0"/>
              </a:rPr>
              <a:t>Alfred Whital Stern (1881-1960) of Chicago presented his outstanding collection of Lincolniana to the Library of Congress in 1953. Begun by Mr. Stern in the 1920s, the collection documents the life of Abraham Lincoln (1809-1865) both through writings by and about Lincoln as well as a large body of publications concerning the issues of the times including slavery, the Civil War, Reconstruction, and related topics.</a:t>
            </a:r>
          </a:p>
          <a:p>
            <a:endParaRPr lang="en-US" sz="1100" dirty="0" smtClean="0">
              <a:latin typeface="Arial Narrow" pitchFamily="34" charset="0"/>
            </a:endParaRPr>
          </a:p>
          <a:p>
            <a:endParaRPr lang="en-US" sz="1100" dirty="0">
              <a:solidFill>
                <a:srgbClr val="5D4034"/>
              </a:solidFill>
              <a:latin typeface="Arial Narrow" pitchFamily="34" charset="0"/>
            </a:endParaRPr>
          </a:p>
        </p:txBody>
      </p:sp>
      <p:sp>
        <p:nvSpPr>
          <p:cNvPr id="25605"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5606"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5607" name="Text Box 7" descr="Parchment">
            <a:hlinkClick r:id="rId3" action="ppaction://hlinksldjump"/>
          </p:cNvPr>
          <p:cNvSpPr txBox="1">
            <a:spLocks noChangeArrowheads="1"/>
          </p:cNvSpPr>
          <p:nvPr/>
        </p:nvSpPr>
        <p:spPr bwMode="auto">
          <a:xfrm>
            <a:off x="6467475" y="5124450"/>
            <a:ext cx="1081088" cy="523220"/>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smtClean="0">
                <a:solidFill>
                  <a:srgbClr val="5D4034"/>
                </a:solidFill>
                <a:latin typeface="Arial Narrow" pitchFamily="34" charset="0"/>
              </a:rPr>
              <a:t>Return to </a:t>
            </a:r>
            <a:r>
              <a:rPr lang="en-US" sz="1400" dirty="0">
                <a:solidFill>
                  <a:srgbClr val="5D4034"/>
                </a:solidFill>
                <a:latin typeface="Arial Narrow" pitchFamily="34" charset="0"/>
                <a:hlinkClick r:id="rId3" action="ppaction://hlinksldjump"/>
              </a:rPr>
              <a:t>Exhibit</a:t>
            </a:r>
            <a:endParaRPr lang="en-US" sz="1400" dirty="0">
              <a:solidFill>
                <a:srgbClr val="5D4034"/>
              </a:solidFill>
              <a:latin typeface="Arial Narrow" pitchFamily="34" charset="0"/>
            </a:endParaRPr>
          </a:p>
        </p:txBody>
      </p:sp>
      <p:sp>
        <p:nvSpPr>
          <p:cNvPr id="25608"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sz="4000" dirty="0" smtClean="0">
                <a:solidFill>
                  <a:srgbClr val="5D4034"/>
                </a:solidFill>
                <a:latin typeface="Arial Narrow" pitchFamily="34" charset="0"/>
              </a:rPr>
              <a:t>Gettysburg Address</a:t>
            </a:r>
            <a:endParaRPr lang="en-US" dirty="0">
              <a:solidFill>
                <a:srgbClr val="5D4034"/>
              </a:solidFill>
              <a:latin typeface="Arial Narrow" pitchFamily="34" charset="0"/>
            </a:endParaRPr>
          </a:p>
        </p:txBody>
      </p:sp>
      <p:pic>
        <p:nvPicPr>
          <p:cNvPr id="10" name="Picture 2"/>
          <p:cNvPicPr>
            <a:picLocks noGrp="1" noChangeAspect="1" noChangeArrowheads="1"/>
          </p:cNvPicPr>
          <p:nvPr>
            <p:ph idx="1"/>
          </p:nvPr>
        </p:nvPicPr>
        <p:blipFill>
          <a:blip r:embed="rId4" cstate="print"/>
          <a:srcRect/>
          <a:stretch>
            <a:fillRect/>
          </a:stretch>
        </p:blipFill>
        <p:spPr bwMode="auto">
          <a:xfrm>
            <a:off x="5404919" y="1403288"/>
            <a:ext cx="3186820" cy="2915216"/>
          </a:xfrm>
          <a:prstGeom prst="rect">
            <a:avLst/>
          </a:prstGeom>
          <a:noFill/>
          <a:ln w="9525">
            <a:noFill/>
            <a:miter lim="800000"/>
            <a:headEnd/>
            <a:tailEnd/>
          </a:ln>
        </p:spPr>
      </p:pic>
      <p:sp>
        <p:nvSpPr>
          <p:cNvPr id="12" name="Rectangle 11"/>
          <p:cNvSpPr/>
          <p:nvPr/>
        </p:nvSpPr>
        <p:spPr>
          <a:xfrm>
            <a:off x="4958080" y="4520926"/>
            <a:ext cx="4185920" cy="461665"/>
          </a:xfrm>
          <a:prstGeom prst="rect">
            <a:avLst/>
          </a:prstGeom>
        </p:spPr>
        <p:txBody>
          <a:bodyPr wrap="square">
            <a:spAutoFit/>
          </a:bodyPr>
          <a:lstStyle/>
          <a:p>
            <a:r>
              <a:rPr lang="en-US" sz="1200" dirty="0" smtClean="0">
                <a:latin typeface="Arial Narrow" pitchFamily="34" charset="0"/>
                <a:hlinkClick r:id="rId5"/>
              </a:rPr>
              <a:t>Lincoln's address at the dedication of the Gettysburg National Cemetery, November 19, 1863</a:t>
            </a:r>
            <a:r>
              <a:rPr lang="en-US" sz="1200" dirty="0" smtClean="0">
                <a:latin typeface="Arial Narrow" pitchFamily="34" charset="0"/>
              </a:rPr>
              <a:t> </a:t>
            </a:r>
            <a:endParaRPr lang="en-US" sz="900" dirty="0" smtClean="0">
              <a:latin typeface="Arial Narrow" pitchFamily="34" charset="0"/>
            </a:endParaRPr>
          </a:p>
        </p:txBody>
      </p:sp>
      <p:sp>
        <p:nvSpPr>
          <p:cNvPr id="11" name="Rectangle 10"/>
          <p:cNvSpPr/>
          <p:nvPr/>
        </p:nvSpPr>
        <p:spPr>
          <a:xfrm>
            <a:off x="660400" y="5621050"/>
            <a:ext cx="4572000" cy="677108"/>
          </a:xfrm>
          <a:prstGeom prst="rect">
            <a:avLst/>
          </a:prstGeom>
        </p:spPr>
        <p:txBody>
          <a:bodyPr>
            <a:spAutoFit/>
          </a:bodyPr>
          <a:lstStyle/>
          <a:p>
            <a:r>
              <a:rPr lang="en-US" dirty="0" smtClean="0">
                <a:latin typeface="Arial Narrow" pitchFamily="34" charset="0"/>
              </a:rPr>
              <a:t>[</a:t>
            </a:r>
            <a:r>
              <a:rPr lang="en-US" sz="1400" dirty="0" smtClean="0">
                <a:latin typeface="Arial Narrow" pitchFamily="34" charset="0"/>
              </a:rPr>
              <a:t>no date recorded].  </a:t>
            </a:r>
            <a:r>
              <a:rPr lang="en-US" sz="1400" dirty="0" smtClean="0">
                <a:latin typeface="Arial Narrow" pitchFamily="34" charset="0"/>
                <a:hlinkClick r:id="rId6"/>
              </a:rPr>
              <a:t>Prints &amp; Photographs Division</a:t>
            </a:r>
            <a:r>
              <a:rPr lang="en-US" sz="1400" dirty="0" smtClean="0">
                <a:latin typeface="Arial Narrow" pitchFamily="34" charset="0"/>
              </a:rPr>
              <a:t>.</a:t>
            </a:r>
            <a:br>
              <a:rPr lang="en-US" sz="1400" dirty="0" smtClean="0">
                <a:latin typeface="Arial Narrow" pitchFamily="34" charset="0"/>
              </a:rPr>
            </a:br>
            <a:r>
              <a:rPr lang="en-US" sz="1400" dirty="0" smtClean="0">
                <a:latin typeface="Arial Narrow" pitchFamily="34" charset="0"/>
              </a:rPr>
              <a:t>Reproduction Number LC-DIG-ppmsca-19926 </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6634"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6627" name="Text Box 3"/>
          <p:cNvSpPr txBox="1">
            <a:spLocks noChangeArrowheads="1"/>
          </p:cNvSpPr>
          <p:nvPr/>
        </p:nvSpPr>
        <p:spPr bwMode="auto">
          <a:xfrm>
            <a:off x="5303521" y="4575175"/>
            <a:ext cx="3469958" cy="692497"/>
          </a:xfrm>
          <a:prstGeom prst="rect">
            <a:avLst/>
          </a:prstGeom>
          <a:noFill/>
          <a:ln w="9525">
            <a:noFill/>
            <a:miter lim="800000"/>
            <a:headEnd/>
            <a:tailEnd/>
          </a:ln>
          <a:effectLst/>
        </p:spPr>
        <p:txBody>
          <a:bodyPr wrap="square">
            <a:spAutoFit/>
          </a:bodyPr>
          <a:lstStyle/>
          <a:p>
            <a:pPr algn="ctr">
              <a:spcBef>
                <a:spcPct val="50000"/>
              </a:spcBef>
            </a:pPr>
            <a:r>
              <a:rPr lang="en-US" sz="1200" dirty="0" smtClean="0">
                <a:latin typeface="Arial Narrow" pitchFamily="34" charset="0"/>
                <a:hlinkClick r:id="rId2"/>
              </a:rPr>
              <a:t>http://www.loc.gov/rr/program/bib/ourdocs/Gettysburg.html</a:t>
            </a:r>
            <a:r>
              <a:rPr lang="en-US" sz="1200" dirty="0" smtClean="0">
                <a:latin typeface="Arial Narrow" pitchFamily="34" charset="0"/>
              </a:rPr>
              <a:t> </a:t>
            </a:r>
          </a:p>
          <a:p>
            <a:pPr algn="ctr">
              <a:spcBef>
                <a:spcPct val="50000"/>
              </a:spcBef>
            </a:pPr>
            <a:endParaRPr lang="en-US" sz="1800" dirty="0">
              <a:solidFill>
                <a:srgbClr val="5D4034"/>
              </a:solidFill>
              <a:latin typeface="Arial Narrow" pitchFamily="34" charset="0"/>
            </a:endParaRPr>
          </a:p>
        </p:txBody>
      </p:sp>
      <p:sp>
        <p:nvSpPr>
          <p:cNvPr id="26628" name="Text Box 4" descr="Parchment"/>
          <p:cNvSpPr txBox="1">
            <a:spLocks noChangeArrowheads="1"/>
          </p:cNvSpPr>
          <p:nvPr/>
        </p:nvSpPr>
        <p:spPr bwMode="auto">
          <a:xfrm>
            <a:off x="733425" y="1390650"/>
            <a:ext cx="4138613" cy="3170099"/>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2000" dirty="0" smtClean="0">
              <a:solidFill>
                <a:srgbClr val="FF0000"/>
              </a:solidFill>
            </a:endParaRPr>
          </a:p>
          <a:p>
            <a:endParaRPr lang="en-US" sz="2000" dirty="0" smtClean="0">
              <a:solidFill>
                <a:srgbClr val="FF0000"/>
              </a:solidFill>
            </a:endParaRPr>
          </a:p>
          <a:p>
            <a:r>
              <a:rPr lang="en-US" sz="2000" dirty="0" smtClean="0">
                <a:latin typeface="Arial Narrow" pitchFamily="34" charset="0"/>
              </a:rPr>
              <a:t>CROWDS GATHER AT GETTTYSBURG, NOVEMBER 19,1863</a:t>
            </a: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a:solidFill>
                <a:srgbClr val="FF0000"/>
              </a:solidFill>
            </a:endParaRPr>
          </a:p>
        </p:txBody>
      </p:sp>
      <p:sp>
        <p:nvSpPr>
          <p:cNvPr id="26629"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6630" name="Rectangle 6"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6631" name="Text Box 7" descr="Parchment">
            <a:hlinkClick r:id="rId4" action="ppaction://hlinksldjump"/>
          </p:cNvPr>
          <p:cNvSpPr txBox="1">
            <a:spLocks noChangeArrowheads="1"/>
          </p:cNvSpPr>
          <p:nvPr/>
        </p:nvSpPr>
        <p:spPr bwMode="auto">
          <a:xfrm>
            <a:off x="6467475" y="5124450"/>
            <a:ext cx="1081088" cy="523220"/>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hlinkClick r:id="rId4" action="ppaction://hlinksldjump"/>
              </a:rPr>
              <a:t>Return</a:t>
            </a:r>
            <a:r>
              <a:rPr lang="en-US" sz="1400" dirty="0">
                <a:solidFill>
                  <a:srgbClr val="5D4034"/>
                </a:solidFill>
                <a:latin typeface="Arial Narrow" pitchFamily="34" charset="0"/>
              </a:rPr>
              <a:t> to Exhibit</a:t>
            </a:r>
          </a:p>
        </p:txBody>
      </p:sp>
      <p:sp>
        <p:nvSpPr>
          <p:cNvPr id="26632" name="Rectangle 8" descr="Parchment"/>
          <p:cNvSpPr>
            <a:spLocks noGrp="1" noChangeArrowheads="1"/>
          </p:cNvSpPr>
          <p:nvPr>
            <p:ph type="title"/>
          </p:nvPr>
        </p:nvSpPr>
        <p:spPr>
          <a:xfrm>
            <a:off x="742479" y="254000"/>
            <a:ext cx="7905750" cy="914400"/>
          </a:xfrm>
          <a:blipFill dpi="0" rotWithShape="0">
            <a:blip r:embed="rId3" cstate="print"/>
            <a:srcRect/>
            <a:tile tx="0" ty="0" sx="100000" sy="100000" flip="none" algn="tl"/>
          </a:blipFill>
          <a:ln w="76200">
            <a:solidFill>
              <a:srgbClr val="643E33"/>
            </a:solidFill>
          </a:ln>
        </p:spPr>
        <p:txBody>
          <a:bodyPr/>
          <a:lstStyle/>
          <a:p>
            <a:r>
              <a:rPr lang="en-US" sz="4000" dirty="0" smtClean="0">
                <a:solidFill>
                  <a:schemeClr val="tx1"/>
                </a:solidFill>
                <a:latin typeface="Arial Narrow" pitchFamily="34" charset="0"/>
                <a:cs typeface="Arial" pitchFamily="34" charset="0"/>
              </a:rPr>
              <a:t>Gettysburg</a:t>
            </a:r>
            <a:endParaRPr lang="en-US" sz="4000" dirty="0">
              <a:solidFill>
                <a:schemeClr val="tx1"/>
              </a:solidFill>
              <a:latin typeface="Arial Narrow" pitchFamily="34" charset="0"/>
              <a:cs typeface="Arial" pitchFamily="34" charset="0"/>
            </a:endParaRPr>
          </a:p>
        </p:txBody>
      </p:sp>
      <p:pic>
        <p:nvPicPr>
          <p:cNvPr id="11" name="Picture 2"/>
          <p:cNvPicPr>
            <a:picLocks noChangeAspect="1" noChangeArrowheads="1"/>
          </p:cNvPicPr>
          <p:nvPr/>
        </p:nvPicPr>
        <p:blipFill>
          <a:blip r:embed="rId5" cstate="print"/>
          <a:srcRect/>
          <a:stretch>
            <a:fillRect/>
          </a:stretch>
        </p:blipFill>
        <p:spPr bwMode="auto">
          <a:xfrm>
            <a:off x="5424132" y="1440608"/>
            <a:ext cx="3168713" cy="2879002"/>
          </a:xfrm>
          <a:prstGeom prst="rect">
            <a:avLst/>
          </a:prstGeom>
          <a:noFill/>
          <a:ln w="9525">
            <a:noFill/>
            <a:miter lim="800000"/>
            <a:headEnd/>
            <a:tailEnd/>
          </a:ln>
        </p:spPr>
      </p:pic>
      <p:sp>
        <p:nvSpPr>
          <p:cNvPr id="12" name="Rectangle 11"/>
          <p:cNvSpPr/>
          <p:nvPr/>
        </p:nvSpPr>
        <p:spPr>
          <a:xfrm>
            <a:off x="883920" y="3667760"/>
            <a:ext cx="3850640" cy="630942"/>
          </a:xfrm>
          <a:prstGeom prst="rect">
            <a:avLst/>
          </a:prstGeom>
        </p:spPr>
        <p:txBody>
          <a:bodyPr wrap="square">
            <a:spAutoFit/>
          </a:bodyPr>
          <a:lstStyle/>
          <a:p>
            <a:pPr algn="ctr">
              <a:spcBef>
                <a:spcPct val="50000"/>
              </a:spcBef>
            </a:pPr>
            <a:r>
              <a:rPr lang="en-US" sz="1400" b="1" dirty="0" smtClean="0">
                <a:latin typeface="Arial Narrow" pitchFamily="34" charset="0"/>
              </a:rPr>
              <a:t>Listen to the Gettysburg Address</a:t>
            </a:r>
            <a:r>
              <a:rPr lang="en-US" sz="1400" dirty="0" smtClean="0">
                <a:latin typeface="Arial Narrow" pitchFamily="34" charset="0"/>
              </a:rPr>
              <a:t>:</a:t>
            </a:r>
          </a:p>
          <a:p>
            <a:pPr algn="ctr">
              <a:spcBef>
                <a:spcPct val="50000"/>
              </a:spcBef>
            </a:pPr>
            <a:r>
              <a:rPr lang="en-US" sz="1400" u="sng" dirty="0" smtClean="0">
                <a:hlinkClick r:id="rId6"/>
              </a:rPr>
              <a:t>http://memory.loc.gov/mbrs/berl/136012.mp3</a:t>
            </a:r>
            <a:r>
              <a:rPr lang="en-US" sz="1400" u="sng" dirty="0" smtClean="0"/>
              <a:t> </a:t>
            </a:r>
            <a:r>
              <a:rPr lang="en-US" sz="1400" dirty="0" smtClean="0">
                <a:solidFill>
                  <a:srgbClr val="5D4034"/>
                </a:solidFill>
                <a:latin typeface="Arial Narrow" pitchFamily="34" charset="0"/>
              </a:rPr>
              <a:t> </a:t>
            </a:r>
            <a:endParaRPr lang="en-US" sz="1400" dirty="0">
              <a:solidFill>
                <a:srgbClr val="5D4034"/>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7658"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7651" name="Text Box 3"/>
          <p:cNvSpPr txBox="1">
            <a:spLocks noChangeArrowheads="1"/>
          </p:cNvSpPr>
          <p:nvPr/>
        </p:nvSpPr>
        <p:spPr bwMode="auto">
          <a:xfrm>
            <a:off x="747615" y="5314385"/>
            <a:ext cx="5460145" cy="1107996"/>
          </a:xfrm>
          <a:prstGeom prst="rect">
            <a:avLst/>
          </a:prstGeom>
          <a:noFill/>
          <a:ln w="9525">
            <a:noFill/>
            <a:miter lim="800000"/>
            <a:headEnd/>
            <a:tailEnd/>
          </a:ln>
          <a:effectLst/>
        </p:spPr>
        <p:txBody>
          <a:bodyPr wrap="square">
            <a:spAutoFit/>
          </a:bodyPr>
          <a:lstStyle/>
          <a:p>
            <a:r>
              <a:rPr lang="en-US" sz="1100" dirty="0" smtClean="0">
                <a:latin typeface="Arial Narrow" pitchFamily="34" charset="0"/>
              </a:rPr>
              <a:t>Title: The battle of Gettysburg </a:t>
            </a:r>
          </a:p>
          <a:p>
            <a:r>
              <a:rPr lang="en-US" sz="1100" dirty="0" smtClean="0">
                <a:latin typeface="Arial Narrow" pitchFamily="34" charset="0"/>
              </a:rPr>
              <a:t>Creator(s): Forbs, Edwin, 1839-1895, artist </a:t>
            </a:r>
          </a:p>
          <a:p>
            <a:r>
              <a:rPr lang="en-US" sz="1100" dirty="0" smtClean="0">
                <a:latin typeface="Arial Narrow" pitchFamily="34" charset="0"/>
              </a:rPr>
              <a:t>Date Created/Published: 1863 July 4.</a:t>
            </a:r>
          </a:p>
          <a:p>
            <a:r>
              <a:rPr lang="en-US" sz="1100" dirty="0" smtClean="0">
                <a:latin typeface="Arial Narrow" pitchFamily="34" charset="0"/>
              </a:rPr>
              <a:t>Medium: 1 drawing.</a:t>
            </a:r>
          </a:p>
          <a:p>
            <a:r>
              <a:rPr lang="en-US" sz="1100" dirty="0" smtClean="0">
                <a:latin typeface="Arial Narrow" pitchFamily="34" charset="0"/>
              </a:rPr>
              <a:t>Reproduction Number: LC-DIG-ppmsca-20552 Call Number: DRWG/US - Forbes, no. 77 (A size) [P&amp;P]</a:t>
            </a:r>
          </a:p>
          <a:p>
            <a:r>
              <a:rPr lang="en-US" sz="1100" dirty="0" smtClean="0">
                <a:latin typeface="Arial Narrow" pitchFamily="34" charset="0"/>
              </a:rPr>
              <a:t>Repository: Library of Congress Prints and Photographs Division Washington, D.C. 20540 USA</a:t>
            </a:r>
          </a:p>
        </p:txBody>
      </p:sp>
      <p:sp>
        <p:nvSpPr>
          <p:cNvPr id="27652" name="Text Box 4" descr="Parchment"/>
          <p:cNvSpPr txBox="1">
            <a:spLocks noChangeArrowheads="1"/>
          </p:cNvSpPr>
          <p:nvPr/>
        </p:nvSpPr>
        <p:spPr bwMode="auto">
          <a:xfrm>
            <a:off x="760586" y="1444972"/>
            <a:ext cx="4138613" cy="3770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endParaRPr lang="en-US" sz="900" dirty="0">
              <a:solidFill>
                <a:srgbClr val="5D4034"/>
              </a:solidFill>
              <a:latin typeface="Arial Narrow" pitchFamily="34" charset="0"/>
            </a:endParaRPr>
          </a:p>
          <a:p>
            <a:endParaRPr lang="en-US" sz="1800" dirty="0" smtClean="0"/>
          </a:p>
          <a:p>
            <a:pPr>
              <a:buFont typeface="Arial" pitchFamily="34" charset="0"/>
              <a:buChar char="•"/>
            </a:pPr>
            <a:r>
              <a:rPr lang="en-US" sz="1800" dirty="0" smtClean="0"/>
              <a:t>     </a:t>
            </a:r>
            <a:r>
              <a:rPr lang="en-US" sz="1600" dirty="0" smtClean="0">
                <a:latin typeface="Arial Narrow" pitchFamily="34" charset="0"/>
              </a:rPr>
              <a:t>The Edward Everett spoke for 2 hours</a:t>
            </a:r>
          </a:p>
          <a:p>
            <a:r>
              <a:rPr lang="en-US" sz="1600" dirty="0" smtClean="0">
                <a:latin typeface="Arial Narrow" pitchFamily="34" charset="0"/>
              </a:rPr>
              <a:t>       prior to Lincoln’s speech. Lincoln’s </a:t>
            </a:r>
          </a:p>
          <a:p>
            <a:r>
              <a:rPr lang="en-US" sz="1600" dirty="0" smtClean="0">
                <a:latin typeface="Arial Narrow" pitchFamily="34" charset="0"/>
              </a:rPr>
              <a:t>       speech took 2 minutes. </a:t>
            </a:r>
          </a:p>
          <a:p>
            <a:endParaRPr lang="en-US" sz="1600" dirty="0" smtClean="0">
              <a:latin typeface="Arial Narrow" pitchFamily="34" charset="0"/>
            </a:endParaRPr>
          </a:p>
          <a:p>
            <a:pPr>
              <a:buFont typeface="Arial" pitchFamily="34" charset="0"/>
              <a:buChar char="•"/>
            </a:pPr>
            <a:r>
              <a:rPr lang="en-US" sz="1600" dirty="0" smtClean="0">
                <a:latin typeface="Arial Narrow" pitchFamily="34" charset="0"/>
              </a:rPr>
              <a:t>      The speech was given on November</a:t>
            </a:r>
          </a:p>
          <a:p>
            <a:r>
              <a:rPr lang="en-US" sz="1600" dirty="0" smtClean="0">
                <a:latin typeface="Arial Narrow" pitchFamily="34" charset="0"/>
              </a:rPr>
              <a:t>       19, 1863, three months after the epic </a:t>
            </a:r>
          </a:p>
          <a:p>
            <a:r>
              <a:rPr lang="en-US" sz="1600" dirty="0" smtClean="0">
                <a:latin typeface="Arial Narrow" pitchFamily="34" charset="0"/>
              </a:rPr>
              <a:t>       battle. </a:t>
            </a:r>
          </a:p>
          <a:p>
            <a:endParaRPr lang="en-US" sz="1600" dirty="0" smtClean="0">
              <a:latin typeface="Arial Narrow" pitchFamily="34" charset="0"/>
            </a:endParaRPr>
          </a:p>
          <a:p>
            <a:pPr>
              <a:buFont typeface="Arial" pitchFamily="34" charset="0"/>
              <a:buChar char="•"/>
            </a:pPr>
            <a:r>
              <a:rPr lang="en-US" sz="1600" dirty="0" smtClean="0">
                <a:latin typeface="Arial Narrow" pitchFamily="34" charset="0"/>
              </a:rPr>
              <a:t>      Today, the Battle of Gettysburg is a </a:t>
            </a:r>
          </a:p>
          <a:p>
            <a:r>
              <a:rPr lang="en-US" sz="1600" dirty="0" smtClean="0">
                <a:latin typeface="Arial Narrow" pitchFamily="34" charset="0"/>
              </a:rPr>
              <a:t>       National Cemetery with both Union </a:t>
            </a:r>
          </a:p>
          <a:p>
            <a:r>
              <a:rPr lang="en-US" sz="1600" dirty="0" smtClean="0">
                <a:latin typeface="Arial Narrow" pitchFamily="34" charset="0"/>
              </a:rPr>
              <a:t>       and Confederate soldiers laying in </a:t>
            </a:r>
          </a:p>
          <a:p>
            <a:r>
              <a:rPr lang="en-US" sz="1600" dirty="0" smtClean="0">
                <a:latin typeface="Arial Narrow" pitchFamily="34" charset="0"/>
              </a:rPr>
              <a:t>       rest. </a:t>
            </a:r>
            <a:endParaRPr lang="en-US" sz="16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27653"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7654"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7655"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7656"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Fun Facts</a:t>
            </a:r>
            <a:endParaRPr lang="en-US" dirty="0">
              <a:solidFill>
                <a:srgbClr val="5D4034"/>
              </a:solidFill>
              <a:latin typeface="Arial Narrow" pitchFamily="34" charset="0"/>
            </a:endParaRPr>
          </a:p>
        </p:txBody>
      </p:sp>
      <p:pic>
        <p:nvPicPr>
          <p:cNvPr id="9218" name="Picture 2" descr="b&amp;w film copy neg."/>
          <p:cNvPicPr>
            <a:picLocks noChangeAspect="1" noChangeArrowheads="1"/>
          </p:cNvPicPr>
          <p:nvPr/>
        </p:nvPicPr>
        <p:blipFill>
          <a:blip r:embed="rId4" cstate="print"/>
          <a:srcRect/>
          <a:stretch>
            <a:fillRect/>
          </a:stretch>
        </p:blipFill>
        <p:spPr bwMode="auto">
          <a:xfrm>
            <a:off x="5395865" y="1421394"/>
            <a:ext cx="3223034" cy="2879002"/>
          </a:xfrm>
          <a:prstGeom prst="rect">
            <a:avLst/>
          </a:prstGeom>
          <a:noFill/>
        </p:spPr>
      </p:pic>
      <p:sp>
        <p:nvSpPr>
          <p:cNvPr id="11" name="Rectangle 10"/>
          <p:cNvSpPr/>
          <p:nvPr/>
        </p:nvSpPr>
        <p:spPr>
          <a:xfrm>
            <a:off x="5436607" y="4525431"/>
            <a:ext cx="3064598" cy="276999"/>
          </a:xfrm>
          <a:prstGeom prst="rect">
            <a:avLst/>
          </a:prstGeom>
        </p:spPr>
        <p:txBody>
          <a:bodyPr wrap="square">
            <a:spAutoFit/>
          </a:bodyPr>
          <a:lstStyle/>
          <a:p>
            <a:r>
              <a:rPr lang="en-US" sz="1200" dirty="0" smtClean="0">
                <a:latin typeface="Arial Narrow" pitchFamily="34" charset="0"/>
                <a:hlinkClick r:id="rId5"/>
              </a:rPr>
              <a:t>http://www.loc.gov/pictures/item/2004661438</a:t>
            </a:r>
            <a:r>
              <a:rPr lang="en-US" sz="1200" dirty="0" smtClean="0">
                <a:hlinkClick r:id="rId5"/>
              </a:rPr>
              <a:t>/</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dirty="0">
                <a:solidFill>
                  <a:srgbClr val="5D4034"/>
                </a:solidFill>
                <a:latin typeface="Arial Narrow" pitchFamily="34" charset="0"/>
              </a:rPr>
              <a:t>Room 5</a:t>
            </a:r>
          </a:p>
        </p:txBody>
      </p:sp>
      <p:sp>
        <p:nvSpPr>
          <p:cNvPr id="29699" name="Rectangle 1027" descr="Recycled paper"/>
          <p:cNvSpPr>
            <a:spLocks noChangeArrowheads="1"/>
          </p:cNvSpPr>
          <p:nvPr/>
        </p:nvSpPr>
        <p:spPr bwMode="auto">
          <a:xfrm>
            <a:off x="0" y="0"/>
            <a:ext cx="9144000" cy="13716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29700" name="Rectangle 1028" descr="Oak">
            <a:hlinkClick r:id="rId3" action="ppaction://hlinksldjump"/>
          </p:cNvPr>
          <p:cNvSpPr>
            <a:spLocks noChangeArrowheads="1"/>
          </p:cNvSpPr>
          <p:nvPr/>
        </p:nvSpPr>
        <p:spPr bwMode="auto">
          <a:xfrm>
            <a:off x="0" y="3581400"/>
            <a:ext cx="9144000" cy="3276600"/>
          </a:xfrm>
          <a:prstGeom prst="rect">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29701" name="Freeform 1029" descr="Stationery"/>
          <p:cNvSpPr>
            <a:spLocks/>
          </p:cNvSpPr>
          <p:nvPr/>
        </p:nvSpPr>
        <p:spPr bwMode="auto">
          <a:xfrm>
            <a:off x="2590800" y="990600"/>
            <a:ext cx="3962400" cy="2743200"/>
          </a:xfrm>
          <a:custGeom>
            <a:avLst/>
            <a:gdLst/>
            <a:ahLst/>
            <a:cxnLst>
              <a:cxn ang="0">
                <a:pos x="0" y="0"/>
              </a:cxn>
              <a:cxn ang="0">
                <a:pos x="2496" y="0"/>
              </a:cxn>
              <a:cxn ang="0">
                <a:pos x="2496" y="1728"/>
              </a:cxn>
              <a:cxn ang="0">
                <a:pos x="0" y="1728"/>
              </a:cxn>
              <a:cxn ang="0">
                <a:pos x="0" y="0"/>
              </a:cxn>
            </a:cxnLst>
            <a:rect l="0" t="0" r="r" b="b"/>
            <a:pathLst>
              <a:path w="2496" h="1728">
                <a:moveTo>
                  <a:pt x="0" y="0"/>
                </a:moveTo>
                <a:lnTo>
                  <a:pt x="2496" y="0"/>
                </a:lnTo>
                <a:lnTo>
                  <a:pt x="2496" y="1728"/>
                </a:lnTo>
                <a:lnTo>
                  <a:pt x="0" y="1728"/>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29702" name="Freeform 1030" descr="Stationery"/>
          <p:cNvSpPr>
            <a:spLocks/>
          </p:cNvSpPr>
          <p:nvPr/>
        </p:nvSpPr>
        <p:spPr bwMode="auto">
          <a:xfrm>
            <a:off x="0" y="190500"/>
            <a:ext cx="2590800" cy="6438900"/>
          </a:xfrm>
          <a:custGeom>
            <a:avLst/>
            <a:gdLst/>
            <a:ahLst/>
            <a:cxnLst>
              <a:cxn ang="0">
                <a:pos x="0" y="0"/>
              </a:cxn>
              <a:cxn ang="0">
                <a:pos x="1631" y="503"/>
              </a:cxn>
              <a:cxn ang="0">
                <a:pos x="1632" y="2232"/>
              </a:cxn>
              <a:cxn ang="0">
                <a:pos x="0" y="4056"/>
              </a:cxn>
              <a:cxn ang="0">
                <a:pos x="0" y="0"/>
              </a:cxn>
            </a:cxnLst>
            <a:rect l="0" t="0" r="r" b="b"/>
            <a:pathLst>
              <a:path w="1632" h="4056">
                <a:moveTo>
                  <a:pt x="0" y="0"/>
                </a:moveTo>
                <a:lnTo>
                  <a:pt x="1631" y="503"/>
                </a:lnTo>
                <a:lnTo>
                  <a:pt x="1632" y="2232"/>
                </a:lnTo>
                <a:lnTo>
                  <a:pt x="0" y="4056"/>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29703" name="Freeform 1031" descr="Stationery"/>
          <p:cNvSpPr>
            <a:spLocks/>
          </p:cNvSpPr>
          <p:nvPr/>
        </p:nvSpPr>
        <p:spPr bwMode="auto">
          <a:xfrm>
            <a:off x="6551613" y="228600"/>
            <a:ext cx="2592387" cy="6438900"/>
          </a:xfrm>
          <a:custGeom>
            <a:avLst/>
            <a:gdLst/>
            <a:ahLst/>
            <a:cxnLst>
              <a:cxn ang="0">
                <a:pos x="1633" y="0"/>
              </a:cxn>
              <a:cxn ang="0">
                <a:pos x="0" y="479"/>
              </a:cxn>
              <a:cxn ang="0">
                <a:pos x="0" y="2208"/>
              </a:cxn>
              <a:cxn ang="0">
                <a:pos x="1633" y="4056"/>
              </a:cxn>
              <a:cxn ang="0">
                <a:pos x="1633" y="0"/>
              </a:cxn>
            </a:cxnLst>
            <a:rect l="0" t="0" r="r" b="b"/>
            <a:pathLst>
              <a:path w="1633" h="4056">
                <a:moveTo>
                  <a:pt x="1633" y="0"/>
                </a:moveTo>
                <a:lnTo>
                  <a:pt x="0" y="479"/>
                </a:lnTo>
                <a:lnTo>
                  <a:pt x="0" y="2208"/>
                </a:lnTo>
                <a:lnTo>
                  <a:pt x="1633" y="4056"/>
                </a:lnTo>
                <a:lnTo>
                  <a:pt x="1633"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29704" name="AutoShape 1032" descr="Parchment">
            <a:hlinkClick r:id="rId3" action="ppaction://hlinksldjump"/>
          </p:cNvPr>
          <p:cNvSpPr>
            <a:spLocks noChangeArrowheads="1"/>
          </p:cNvSpPr>
          <p:nvPr/>
        </p:nvSpPr>
        <p:spPr bwMode="auto">
          <a:xfrm>
            <a:off x="4002088" y="5832475"/>
            <a:ext cx="1449387" cy="865188"/>
          </a:xfrm>
          <a:prstGeom prst="downArrow">
            <a:avLst>
              <a:gd name="adj1" fmla="val 50000"/>
              <a:gd name="adj2" fmla="val 25000"/>
            </a:avLst>
          </a:prstGeom>
          <a:blipFill dpi="0" rotWithShape="0">
            <a:blip r:embed="rId6" cstate="print"/>
            <a:srcRect/>
            <a:tile tx="0" ty="0" sx="100000" sy="100000" flip="none" algn="tl"/>
          </a:blipFill>
          <a:ln w="38100">
            <a:solidFill>
              <a:srgbClr val="643E33"/>
            </a:solidFill>
            <a:miter lim="800000"/>
            <a:headEnd/>
            <a:tailEnd/>
          </a:ln>
          <a:effectLst/>
        </p:spPr>
        <p:txBody>
          <a:bodyPr wrap="none" anchor="ctr"/>
          <a:lstStyle/>
          <a:p>
            <a:pPr algn="ctr">
              <a:lnSpc>
                <a:spcPct val="80000"/>
              </a:lnSpc>
            </a:pPr>
            <a:r>
              <a:rPr lang="en-US" sz="1400" dirty="0">
                <a:solidFill>
                  <a:srgbClr val="5D4034"/>
                </a:solidFill>
                <a:latin typeface="Arial Narrow" pitchFamily="34" charset="0"/>
              </a:rPr>
              <a:t>Return </a:t>
            </a:r>
          </a:p>
          <a:p>
            <a:pPr algn="ctr">
              <a:lnSpc>
                <a:spcPct val="80000"/>
              </a:lnSpc>
            </a:pPr>
            <a:r>
              <a:rPr lang="en-US" sz="1400" dirty="0">
                <a:solidFill>
                  <a:srgbClr val="5D4034"/>
                </a:solidFill>
                <a:latin typeface="Arial Narrow" pitchFamily="34" charset="0"/>
              </a:rPr>
              <a:t>to </a:t>
            </a:r>
          </a:p>
          <a:p>
            <a:pPr algn="ctr">
              <a:lnSpc>
                <a:spcPct val="80000"/>
              </a:lnSpc>
            </a:pPr>
            <a:r>
              <a:rPr lang="en-US" sz="1400" dirty="0">
                <a:solidFill>
                  <a:srgbClr val="5D4034"/>
                </a:solidFill>
                <a:latin typeface="Arial Narrow" pitchFamily="34" charset="0"/>
              </a:rPr>
              <a:t>Entry</a:t>
            </a:r>
          </a:p>
        </p:txBody>
      </p:sp>
      <p:sp>
        <p:nvSpPr>
          <p:cNvPr id="29705" name="AutoShape 1033" descr="Parchment">
            <a:hlinkClick r:id="rId7" action="ppaction://hlinksldjump"/>
          </p:cNvPr>
          <p:cNvSpPr>
            <a:spLocks noChangeArrowheads="1"/>
          </p:cNvSpPr>
          <p:nvPr/>
        </p:nvSpPr>
        <p:spPr bwMode="auto">
          <a:xfrm rot="-5400000">
            <a:off x="45244" y="1415257"/>
            <a:ext cx="2630487" cy="1619250"/>
          </a:xfrm>
          <a:custGeom>
            <a:avLst/>
            <a:gdLst>
              <a:gd name="G0" fmla="+- 4275 0 0"/>
              <a:gd name="G1" fmla="+- 21600 0 4275"/>
              <a:gd name="G2" fmla="*/ 4275 1 2"/>
              <a:gd name="G3" fmla="+- 21600 0 G2"/>
              <a:gd name="G4" fmla="+/ 4275 21600 2"/>
              <a:gd name="G5" fmla="+/ G1 0 2"/>
              <a:gd name="G6" fmla="*/ 21600 21600 4275"/>
              <a:gd name="G7" fmla="*/ G6 1 2"/>
              <a:gd name="G8" fmla="+- 21600 0 G7"/>
              <a:gd name="G9" fmla="*/ 21600 1 2"/>
              <a:gd name="G10" fmla="+- 4275 0 G9"/>
              <a:gd name="G11" fmla="?: G10 G8 0"/>
              <a:gd name="G12" fmla="?: G10 G7 21600"/>
              <a:gd name="T0" fmla="*/ 19462 w 21600"/>
              <a:gd name="T1" fmla="*/ 10800 h 21600"/>
              <a:gd name="T2" fmla="*/ 10800 w 21600"/>
              <a:gd name="T3" fmla="*/ 21600 h 21600"/>
              <a:gd name="T4" fmla="*/ 2138 w 21600"/>
              <a:gd name="T5" fmla="*/ 10800 h 21600"/>
              <a:gd name="T6" fmla="*/ 10800 w 21600"/>
              <a:gd name="T7" fmla="*/ 0 h 21600"/>
              <a:gd name="T8" fmla="*/ 3938 w 21600"/>
              <a:gd name="T9" fmla="*/ 3938 h 21600"/>
              <a:gd name="T10" fmla="*/ 17662 w 21600"/>
              <a:gd name="T11" fmla="*/ 17662 h 21600"/>
            </a:gdLst>
            <a:ahLst/>
            <a:cxnLst>
              <a:cxn ang="0">
                <a:pos x="T0" y="T1"/>
              </a:cxn>
              <a:cxn ang="0">
                <a:pos x="T2" y="T3"/>
              </a:cxn>
              <a:cxn ang="0">
                <a:pos x="T4" y="T5"/>
              </a:cxn>
              <a:cxn ang="0">
                <a:pos x="T6" y="T7"/>
              </a:cxn>
            </a:cxnLst>
            <a:rect l="T8" t="T9" r="T10" b="T11"/>
            <a:pathLst>
              <a:path w="21600" h="21600">
                <a:moveTo>
                  <a:pt x="0" y="0"/>
                </a:moveTo>
                <a:lnTo>
                  <a:pt x="4275" y="21600"/>
                </a:lnTo>
                <a:lnTo>
                  <a:pt x="17325" y="21600"/>
                </a:lnTo>
                <a:lnTo>
                  <a:pt x="21600" y="0"/>
                </a:lnTo>
                <a:close/>
              </a:path>
            </a:pathLst>
          </a:custGeom>
          <a:blipFill dpi="0" rotWithShape="0">
            <a:blip r:embed="rId6" cstate="print"/>
            <a:srcRect/>
            <a:tile tx="0" ty="0" sx="100000" sy="100000" flip="none" algn="tl"/>
          </a:blipFill>
          <a:ln w="76200">
            <a:solidFill>
              <a:srgbClr val="643E33"/>
            </a:solidFill>
            <a:miter lim="800000"/>
            <a:headEnd/>
            <a:tailEnd/>
          </a:ln>
          <a:effectLst/>
        </p:spPr>
        <p:txBody>
          <a:bodyPr vert="eaVert"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17</a:t>
            </a:r>
          </a:p>
        </p:txBody>
      </p:sp>
      <p:sp>
        <p:nvSpPr>
          <p:cNvPr id="29706" name="AutoShape 1034" descr="Parchment">
            <a:hlinkClick r:id="rId8" action="ppaction://hlinksldjump"/>
          </p:cNvPr>
          <p:cNvSpPr>
            <a:spLocks noChangeArrowheads="1"/>
          </p:cNvSpPr>
          <p:nvPr/>
        </p:nvSpPr>
        <p:spPr bwMode="auto">
          <a:xfrm rot="5400000" flipH="1">
            <a:off x="6215856" y="1653382"/>
            <a:ext cx="3001963" cy="1574800"/>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blipFill dpi="0" rotWithShape="0">
            <a:blip r:embed="rId6" cstate="print"/>
            <a:srcRect/>
            <a:tile tx="0" ty="0" sx="100000" sy="100000" flip="none" algn="tl"/>
          </a:blipFill>
          <a:ln w="76200">
            <a:solidFill>
              <a:srgbClr val="643E33"/>
            </a:solidFill>
            <a:miter lim="800000"/>
            <a:headEnd/>
            <a:tailEnd/>
          </a:ln>
          <a:effectLst/>
        </p:spPr>
        <p:txBody>
          <a:bodyPr rot="10800000" vert="eaVert"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20</a:t>
            </a:r>
          </a:p>
        </p:txBody>
      </p:sp>
      <p:sp>
        <p:nvSpPr>
          <p:cNvPr id="29707" name="Rectangle 1035" descr="Parchment">
            <a:hlinkClick r:id="rId9" action="ppaction://hlinksldjump"/>
          </p:cNvPr>
          <p:cNvSpPr>
            <a:spLocks noChangeArrowheads="1"/>
          </p:cNvSpPr>
          <p:nvPr/>
        </p:nvSpPr>
        <p:spPr bwMode="auto">
          <a:xfrm>
            <a:off x="2922588" y="1336675"/>
            <a:ext cx="1752600" cy="1316038"/>
          </a:xfrm>
          <a:prstGeom prst="rect">
            <a:avLst/>
          </a:prstGeom>
          <a:blipFill dpi="0" rotWithShape="0">
            <a:blip r:embed="rId6"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18</a:t>
            </a:r>
          </a:p>
        </p:txBody>
      </p:sp>
      <p:sp>
        <p:nvSpPr>
          <p:cNvPr id="29708" name="Rectangle 1036"/>
          <p:cNvSpPr>
            <a:spLocks noChangeArrowheads="1"/>
          </p:cNvSpPr>
          <p:nvPr/>
        </p:nvSpPr>
        <p:spPr bwMode="auto">
          <a:xfrm>
            <a:off x="3146425" y="0"/>
            <a:ext cx="114300" cy="246063"/>
          </a:xfrm>
          <a:prstGeom prst="rect">
            <a:avLst/>
          </a:prstGeom>
          <a:solidFill>
            <a:srgbClr val="643E33"/>
          </a:solidFill>
          <a:ln w="9525">
            <a:noFill/>
            <a:miter lim="800000"/>
            <a:headEnd/>
            <a:tailEnd/>
          </a:ln>
          <a:effectLst/>
        </p:spPr>
        <p:txBody>
          <a:bodyPr wrap="none" anchor="ctr"/>
          <a:lstStyle/>
          <a:p>
            <a:endParaRPr lang="en-US" dirty="0"/>
          </a:p>
        </p:txBody>
      </p:sp>
      <p:sp>
        <p:nvSpPr>
          <p:cNvPr id="29709" name="Rectangle 1037"/>
          <p:cNvSpPr>
            <a:spLocks noChangeArrowheads="1"/>
          </p:cNvSpPr>
          <p:nvPr/>
        </p:nvSpPr>
        <p:spPr bwMode="auto">
          <a:xfrm>
            <a:off x="5969000"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29710" name="Rectangle 1038" descr="Parchment"/>
          <p:cNvSpPr>
            <a:spLocks noChangeArrowheads="1"/>
          </p:cNvSpPr>
          <p:nvPr/>
        </p:nvSpPr>
        <p:spPr bwMode="auto">
          <a:xfrm>
            <a:off x="2667000" y="228600"/>
            <a:ext cx="3810000" cy="522288"/>
          </a:xfrm>
          <a:prstGeom prst="rect">
            <a:avLst/>
          </a:prstGeom>
          <a:blipFill dpi="0" rotWithShape="1">
            <a:blip r:embed="rId6" cstate="print"/>
            <a:srcRect/>
            <a:tile tx="0" ty="0" sx="100000" sy="100000" flip="none" algn="tl"/>
          </a:blipFill>
          <a:ln w="57150">
            <a:solidFill>
              <a:srgbClr val="643E33"/>
            </a:solidFill>
            <a:miter lim="800000"/>
            <a:headEnd/>
            <a:tailEnd/>
          </a:ln>
          <a:effectLst/>
        </p:spPr>
        <p:txBody>
          <a:bodyPr wrap="none" anchor="ctr"/>
          <a:lstStyle/>
          <a:p>
            <a:pPr algn="ctr" eaLnBrk="1" hangingPunct="1"/>
            <a:r>
              <a:rPr lang="en-US" dirty="0" smtClean="0">
                <a:solidFill>
                  <a:srgbClr val="5D4034"/>
                </a:solidFill>
                <a:latin typeface="Arial Narrow" pitchFamily="34" charset="0"/>
              </a:rPr>
              <a:t>Assassination</a:t>
            </a:r>
            <a:r>
              <a:rPr lang="en-US" dirty="0" smtClean="0">
                <a:solidFill>
                  <a:srgbClr val="5D4034"/>
                </a:solidFill>
                <a:effectLst>
                  <a:outerShdw blurRad="38100" dist="38100" dir="2700000" algn="tl">
                    <a:srgbClr val="000000"/>
                  </a:outerShdw>
                </a:effectLst>
                <a:latin typeface="Arial Narrow" pitchFamily="34" charset="0"/>
              </a:rPr>
              <a:t> </a:t>
            </a:r>
            <a:r>
              <a:rPr lang="en-US" dirty="0" smtClean="0">
                <a:solidFill>
                  <a:srgbClr val="5D4034"/>
                </a:solidFill>
                <a:latin typeface="Arial Narrow" pitchFamily="34" charset="0"/>
              </a:rPr>
              <a:t>of the President</a:t>
            </a:r>
          </a:p>
        </p:txBody>
      </p:sp>
      <p:sp>
        <p:nvSpPr>
          <p:cNvPr id="29711" name="Rectangle 1039" descr="Parchment">
            <a:hlinkClick r:id="rId10" action="ppaction://hlinksldjump"/>
          </p:cNvPr>
          <p:cNvSpPr>
            <a:spLocks noChangeArrowheads="1"/>
          </p:cNvSpPr>
          <p:nvPr/>
        </p:nvSpPr>
        <p:spPr bwMode="auto">
          <a:xfrm>
            <a:off x="4922838" y="2044700"/>
            <a:ext cx="1404937" cy="1123950"/>
          </a:xfrm>
          <a:prstGeom prst="rect">
            <a:avLst/>
          </a:prstGeom>
          <a:blipFill dpi="0" rotWithShape="0">
            <a:blip r:embed="rId6"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19</a:t>
            </a:r>
          </a:p>
        </p:txBody>
      </p:sp>
      <p:pic>
        <p:nvPicPr>
          <p:cNvPr id="29715" name="Picture 1043" descr="den038"/>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236788" y="4635500"/>
            <a:ext cx="1250950" cy="1727200"/>
          </a:xfrm>
          <a:prstGeom prst="rect">
            <a:avLst/>
          </a:prstGeom>
          <a:noFill/>
          <a:ln w="9525">
            <a:noFill/>
            <a:miter lim="800000"/>
            <a:headEnd/>
            <a:tailEnd/>
          </a:ln>
        </p:spPr>
      </p:pic>
      <p:sp>
        <p:nvSpPr>
          <p:cNvPr id="29716" name="Rectangle 1044" descr="Parchment">
            <a:hlinkClick r:id="rId12" action="ppaction://hlinksldjump"/>
          </p:cNvPr>
          <p:cNvSpPr>
            <a:spLocks noChangeArrowheads="1"/>
          </p:cNvSpPr>
          <p:nvPr/>
        </p:nvSpPr>
        <p:spPr bwMode="auto">
          <a:xfrm>
            <a:off x="2649538" y="4291013"/>
            <a:ext cx="381000" cy="488950"/>
          </a:xfrm>
          <a:prstGeom prst="rect">
            <a:avLst/>
          </a:prstGeom>
          <a:blipFill dpi="0" rotWithShape="0">
            <a:blip r:embed="rId6" cstate="print"/>
            <a:srcRect/>
            <a:tile tx="0" ty="0" sx="100000" sy="100000" flip="none" algn="tl"/>
          </a:blip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FFCC"/>
            </a:extrusionClr>
          </a:sp3d>
        </p:spPr>
        <p:txBody>
          <a:bodyPr wrap="none" anchor="ctr">
            <a:flatTx/>
          </a:bodyPr>
          <a:lstStyle/>
          <a:p>
            <a:pPr algn="ctr"/>
            <a:r>
              <a:rPr lang="en-US" sz="1000" dirty="0">
                <a:solidFill>
                  <a:srgbClr val="5D4034"/>
                </a:solidFill>
                <a:latin typeface="Arial Narrow" pitchFamily="34" charset="0"/>
              </a:rPr>
              <a:t>Artifact </a:t>
            </a:r>
          </a:p>
          <a:p>
            <a:pPr algn="ctr"/>
            <a:r>
              <a:rPr lang="en-US" sz="1000" dirty="0">
                <a:solidFill>
                  <a:srgbClr val="5D4034"/>
                </a:solidFill>
                <a:latin typeface="Arial Narrow" pitchFamily="34" charset="0"/>
              </a:rPr>
              <a:t>21</a:t>
            </a:r>
          </a:p>
        </p:txBody>
      </p:sp>
      <p:pic>
        <p:nvPicPr>
          <p:cNvPr id="18" name="Picture 2" descr="Balcony.gif"/>
          <p:cNvPicPr>
            <a:picLocks noChangeAspect="1"/>
          </p:cNvPicPr>
          <p:nvPr/>
        </p:nvPicPr>
        <p:blipFill>
          <a:blip r:embed="rId13" cstate="print"/>
          <a:srcRect/>
          <a:stretch>
            <a:fillRect/>
          </a:stretch>
        </p:blipFill>
        <p:spPr bwMode="auto">
          <a:xfrm>
            <a:off x="142623" y="832919"/>
            <a:ext cx="2392347" cy="2897108"/>
          </a:xfrm>
          <a:prstGeom prst="rect">
            <a:avLst/>
          </a:prstGeom>
          <a:noFill/>
          <a:ln w="9525">
            <a:noFill/>
            <a:miter lim="800000"/>
            <a:headEnd/>
            <a:tailEnd/>
          </a:ln>
        </p:spPr>
      </p:pic>
      <p:pic>
        <p:nvPicPr>
          <p:cNvPr id="19" name="Picture 1" descr="B &amp; W balcony.gif">
            <a:hlinkClick r:id="rId8" action="ppaction://hlinksldjump"/>
          </p:cNvPr>
          <p:cNvPicPr>
            <a:picLocks noChangeAspect="1"/>
          </p:cNvPicPr>
          <p:nvPr/>
        </p:nvPicPr>
        <p:blipFill>
          <a:blip r:embed="rId14" cstate="print"/>
          <a:srcRect/>
          <a:stretch>
            <a:fillRect/>
          </a:stretch>
        </p:blipFill>
        <p:spPr bwMode="auto">
          <a:xfrm>
            <a:off x="6826314" y="814812"/>
            <a:ext cx="2046082" cy="3358836"/>
          </a:xfrm>
          <a:prstGeom prst="rect">
            <a:avLst/>
          </a:prstGeom>
          <a:noFill/>
          <a:ln w="9525">
            <a:noFill/>
            <a:miter lim="800000"/>
            <a:headEnd/>
            <a:tailEnd/>
          </a:ln>
        </p:spPr>
      </p:pic>
      <p:pic>
        <p:nvPicPr>
          <p:cNvPr id="25602" name="Picture 2" descr="http://memory.loc.gov/ammem/collections/stern-lincoln/images/items/item-17.jpg">
            <a:hlinkClick r:id="rId12" action="ppaction://hlinksldjump"/>
          </p:cNvPr>
          <p:cNvPicPr>
            <a:picLocks noChangeAspect="1" noChangeArrowheads="1"/>
          </p:cNvPicPr>
          <p:nvPr/>
        </p:nvPicPr>
        <p:blipFill>
          <a:blip r:embed="rId15" cstate="print"/>
          <a:srcRect/>
          <a:stretch>
            <a:fillRect/>
          </a:stretch>
        </p:blipFill>
        <p:spPr bwMode="auto">
          <a:xfrm>
            <a:off x="2052320" y="4206240"/>
            <a:ext cx="1666240" cy="808091"/>
          </a:xfrm>
          <a:prstGeom prst="rect">
            <a:avLst/>
          </a:prstGeom>
          <a:noFill/>
        </p:spPr>
      </p:pic>
      <p:pic>
        <p:nvPicPr>
          <p:cNvPr id="21" name="Picture 1" descr="Funeral procession.jpg">
            <a:hlinkClick r:id="rId9" action="ppaction://hlinksldjump"/>
          </p:cNvPr>
          <p:cNvPicPr>
            <a:picLocks noChangeAspect="1"/>
          </p:cNvPicPr>
          <p:nvPr/>
        </p:nvPicPr>
        <p:blipFill>
          <a:blip r:embed="rId16" cstate="print"/>
          <a:srcRect/>
          <a:stretch>
            <a:fillRect/>
          </a:stretch>
        </p:blipFill>
        <p:spPr bwMode="auto">
          <a:xfrm>
            <a:off x="2884615" y="1095469"/>
            <a:ext cx="1913722" cy="2281474"/>
          </a:xfrm>
          <a:prstGeom prst="rect">
            <a:avLst/>
          </a:prstGeom>
          <a:noFill/>
          <a:ln w="9525">
            <a:noFill/>
            <a:miter lim="800000"/>
            <a:headEnd/>
            <a:tailEnd/>
          </a:ln>
        </p:spPr>
      </p:pic>
      <p:pic>
        <p:nvPicPr>
          <p:cNvPr id="23" name="Picture 4" descr="New York Times.gif">
            <a:hlinkClick r:id="rId10" action="ppaction://hlinksldjump"/>
          </p:cNvPr>
          <p:cNvPicPr>
            <a:picLocks noChangeAspect="1"/>
          </p:cNvPicPr>
          <p:nvPr/>
        </p:nvPicPr>
        <p:blipFill>
          <a:blip r:embed="rId17" cstate="print"/>
          <a:srcRect/>
          <a:stretch>
            <a:fillRect/>
          </a:stretch>
        </p:blipFill>
        <p:spPr bwMode="auto">
          <a:xfrm>
            <a:off x="4830983" y="1773931"/>
            <a:ext cx="158865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0723"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0725" name="Text Box 5" descr="Parchment"/>
          <p:cNvSpPr txBox="1">
            <a:spLocks noChangeArrowheads="1"/>
          </p:cNvSpPr>
          <p:nvPr/>
        </p:nvSpPr>
        <p:spPr bwMode="auto">
          <a:xfrm>
            <a:off x="733425" y="1390650"/>
            <a:ext cx="4138613" cy="3970318"/>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2800" b="1" dirty="0" smtClean="0">
              <a:latin typeface="Calibri" pitchFamily="34" charset="0"/>
            </a:endParaRPr>
          </a:p>
          <a:p>
            <a:r>
              <a:rPr lang="en-US" sz="2800" dirty="0" smtClean="0">
                <a:latin typeface="Arial Narrow" pitchFamily="34" charset="0"/>
              </a:rPr>
              <a:t>Assassination of President Abraham Lincoln.</a:t>
            </a:r>
          </a:p>
          <a:p>
            <a:r>
              <a:rPr lang="en-US" sz="2800" dirty="0" smtClean="0">
                <a:latin typeface="Arial Narrow" pitchFamily="34" charset="0"/>
              </a:rPr>
              <a:t>[n. p., 1865?]  </a:t>
            </a:r>
          </a:p>
          <a:p>
            <a:endParaRPr lang="en-US" sz="2800" dirty="0" smtClean="0">
              <a:latin typeface="Arial Narrow" pitchFamily="34" charset="0"/>
            </a:endParaRPr>
          </a:p>
          <a:p>
            <a:r>
              <a:rPr lang="en-US" sz="2800" dirty="0" smtClean="0">
                <a:latin typeface="Arial Narrow" pitchFamily="34" charset="0"/>
              </a:rPr>
              <a:t>Stern Collection,Rare Book and Special Collections Division.</a:t>
            </a:r>
          </a:p>
          <a:p>
            <a:endParaRPr lang="en-US" sz="2800" dirty="0">
              <a:latin typeface="Calibri" pitchFamily="34" charset="0"/>
            </a:endParaRPr>
          </a:p>
        </p:txBody>
      </p:sp>
      <p:sp>
        <p:nvSpPr>
          <p:cNvPr id="30726"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0727" name="Rectangle 7"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0728" name="Text Box 8"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30729"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Assassination of President Lincoln</a:t>
            </a:r>
            <a:endParaRPr lang="en-US" dirty="0">
              <a:solidFill>
                <a:srgbClr val="5D4034"/>
              </a:solidFill>
              <a:latin typeface="Arial Narrow" pitchFamily="34" charset="0"/>
            </a:endParaRPr>
          </a:p>
        </p:txBody>
      </p:sp>
      <p:pic>
        <p:nvPicPr>
          <p:cNvPr id="10" name="Picture 2" descr="Balcony.gif"/>
          <p:cNvPicPr>
            <a:picLocks noChangeAspect="1"/>
          </p:cNvPicPr>
          <p:nvPr/>
        </p:nvPicPr>
        <p:blipFill>
          <a:blip r:embed="rId4" cstate="print"/>
          <a:srcRect/>
          <a:stretch>
            <a:fillRect/>
          </a:stretch>
        </p:blipFill>
        <p:spPr bwMode="auto">
          <a:xfrm>
            <a:off x="5386811" y="1417891"/>
            <a:ext cx="3286408" cy="2918720"/>
          </a:xfrm>
          <a:prstGeom prst="rect">
            <a:avLst/>
          </a:prstGeom>
          <a:noFill/>
          <a:ln w="9525">
            <a:noFill/>
            <a:miter lim="800000"/>
            <a:headEnd/>
            <a:tailEnd/>
          </a:ln>
        </p:spPr>
      </p:pic>
      <p:sp>
        <p:nvSpPr>
          <p:cNvPr id="11" name="Rectangle 10"/>
          <p:cNvSpPr/>
          <p:nvPr/>
        </p:nvSpPr>
        <p:spPr>
          <a:xfrm>
            <a:off x="4947920" y="4535716"/>
            <a:ext cx="4572000" cy="461665"/>
          </a:xfrm>
          <a:prstGeom prst="rect">
            <a:avLst/>
          </a:prstGeom>
        </p:spPr>
        <p:txBody>
          <a:bodyPr>
            <a:spAutoFit/>
          </a:bodyPr>
          <a:lstStyle/>
          <a:p>
            <a:r>
              <a:rPr lang="en-US" sz="1200" dirty="0" smtClean="0">
                <a:hlinkClick r:id="rId5"/>
              </a:rPr>
              <a:t>http://memory.loc.gov/cgi-bin/query/h?ammem/scsmbib:@field(DOCID+@lit(scsm000354))</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1747"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1748" name="Text Box 4"/>
          <p:cNvSpPr txBox="1">
            <a:spLocks noChangeArrowheads="1"/>
          </p:cNvSpPr>
          <p:nvPr/>
        </p:nvSpPr>
        <p:spPr bwMode="auto">
          <a:xfrm>
            <a:off x="4934374" y="4399984"/>
            <a:ext cx="4209626" cy="369332"/>
          </a:xfrm>
          <a:prstGeom prst="rect">
            <a:avLst/>
          </a:prstGeom>
          <a:noFill/>
          <a:ln w="9525">
            <a:noFill/>
            <a:miter lim="800000"/>
            <a:headEnd/>
            <a:tailEnd/>
          </a:ln>
          <a:effectLst/>
        </p:spPr>
        <p:txBody>
          <a:bodyPr wrap="square">
            <a:spAutoFit/>
          </a:bodyPr>
          <a:lstStyle/>
          <a:p>
            <a:pPr algn="ctr">
              <a:spcBef>
                <a:spcPct val="50000"/>
              </a:spcBef>
            </a:pPr>
            <a:endParaRPr lang="en-US" sz="1800" dirty="0">
              <a:solidFill>
                <a:srgbClr val="5D4034"/>
              </a:solidFill>
              <a:latin typeface="Arial Narrow" pitchFamily="34" charset="0"/>
            </a:endParaRPr>
          </a:p>
        </p:txBody>
      </p:sp>
      <p:sp>
        <p:nvSpPr>
          <p:cNvPr id="31749" name="Text Box 5" descr="Parchment"/>
          <p:cNvSpPr txBox="1">
            <a:spLocks noChangeArrowheads="1"/>
          </p:cNvSpPr>
          <p:nvPr/>
        </p:nvSpPr>
        <p:spPr bwMode="auto">
          <a:xfrm>
            <a:off x="805852" y="1439500"/>
            <a:ext cx="4255035" cy="4001095"/>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pPr>
              <a:spcBef>
                <a:spcPct val="50000"/>
              </a:spcBef>
            </a:pPr>
            <a:endParaRPr lang="en-US" sz="1400" i="1" dirty="0" smtClean="0">
              <a:latin typeface="Calibri" pitchFamily="34" charset="0"/>
            </a:endParaRPr>
          </a:p>
          <a:p>
            <a:pPr>
              <a:spcBef>
                <a:spcPct val="50000"/>
              </a:spcBef>
            </a:pPr>
            <a:r>
              <a:rPr lang="en-US" sz="1800" dirty="0" smtClean="0">
                <a:latin typeface="Arial Narrow" pitchFamily="34" charset="0"/>
              </a:rPr>
              <a:t>President Lincoln's funeral was in Chicago on May 1, 1865. Illinoians mourned the loss of one of their own because Chicago hosted the political convention of 1860 that nominated him for the Republican ticket.  The viewing of the President lasted all night and throughout the following day.</a:t>
            </a:r>
          </a:p>
          <a:p>
            <a:pPr>
              <a:spcBef>
                <a:spcPct val="50000"/>
              </a:spcBef>
            </a:pPr>
            <a:endParaRPr lang="en-US" sz="1400" dirty="0" smtClean="0">
              <a:latin typeface="Arial Narrow" pitchFamily="34" charset="0"/>
            </a:endParaRPr>
          </a:p>
          <a:p>
            <a:pPr>
              <a:spcBef>
                <a:spcPct val="50000"/>
              </a:spcBef>
            </a:pPr>
            <a:r>
              <a:rPr lang="en-US" sz="1400" b="1" dirty="0" smtClean="0">
                <a:latin typeface="Arial Narrow" pitchFamily="34" charset="0"/>
              </a:rPr>
              <a:t>Reception of the Remains of President Lincoln</a:t>
            </a:r>
            <a:r>
              <a:rPr lang="en-US" sz="1400" i="1" dirty="0" smtClean="0">
                <a:latin typeface="Arial Narrow" pitchFamily="34" charset="0"/>
              </a:rPr>
              <a:t>. </a:t>
            </a:r>
            <a:r>
              <a:rPr lang="en-US" sz="1400" dirty="0" smtClean="0">
                <a:latin typeface="Arial Narrow" pitchFamily="34" charset="0"/>
              </a:rPr>
              <a:t>Order of Procession, May 1, 1865. Silk banner. On loan from the Union Pacific Railroad Historical Collection, Council Bluffs, Iowa (233) Digital ID # al0233</a:t>
            </a:r>
          </a:p>
          <a:p>
            <a:pPr>
              <a:spcBef>
                <a:spcPct val="50000"/>
              </a:spcBef>
            </a:pPr>
            <a:endParaRPr lang="en-US" sz="1400" dirty="0" smtClean="0">
              <a:latin typeface="Calibri" pitchFamily="34" charset="0"/>
            </a:endParaRPr>
          </a:p>
        </p:txBody>
      </p:sp>
      <p:sp>
        <p:nvSpPr>
          <p:cNvPr id="31750"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1751" name="Rectangle 7"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1752" name="Text Box 8"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31753"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Reception of Remains</a:t>
            </a:r>
            <a:endParaRPr lang="en-US" dirty="0">
              <a:solidFill>
                <a:srgbClr val="5D4034"/>
              </a:solidFill>
              <a:latin typeface="Arial Narrow" pitchFamily="34" charset="0"/>
            </a:endParaRPr>
          </a:p>
        </p:txBody>
      </p:sp>
      <p:pic>
        <p:nvPicPr>
          <p:cNvPr id="10" name="Picture 1" descr="Funeral procession.jpg"/>
          <p:cNvPicPr>
            <a:picLocks noChangeAspect="1"/>
          </p:cNvPicPr>
          <p:nvPr/>
        </p:nvPicPr>
        <p:blipFill>
          <a:blip r:embed="rId4" cstate="print"/>
          <a:srcRect/>
          <a:stretch>
            <a:fillRect/>
          </a:stretch>
        </p:blipFill>
        <p:spPr bwMode="auto">
          <a:xfrm>
            <a:off x="5404919" y="1412341"/>
            <a:ext cx="3204927" cy="2915215"/>
          </a:xfrm>
          <a:prstGeom prst="rect">
            <a:avLst/>
          </a:prstGeom>
          <a:noFill/>
          <a:ln w="9525">
            <a:noFill/>
            <a:miter lim="800000"/>
            <a:headEnd/>
            <a:tailEnd/>
          </a:ln>
        </p:spPr>
      </p:pic>
      <p:sp>
        <p:nvSpPr>
          <p:cNvPr id="12" name="Rectangle 11"/>
          <p:cNvSpPr/>
          <p:nvPr/>
        </p:nvSpPr>
        <p:spPr>
          <a:xfrm>
            <a:off x="5301856" y="4507325"/>
            <a:ext cx="3602182" cy="338554"/>
          </a:xfrm>
          <a:prstGeom prst="rect">
            <a:avLst/>
          </a:prstGeom>
        </p:spPr>
        <p:txBody>
          <a:bodyPr wrap="square">
            <a:spAutoFit/>
          </a:bodyPr>
          <a:lstStyle/>
          <a:p>
            <a:r>
              <a:rPr lang="en-US" sz="1600" dirty="0" smtClean="0">
                <a:latin typeface="Arial Narrow" pitchFamily="34" charset="0"/>
                <a:hlinkClick r:id="rId5"/>
              </a:rPr>
              <a:t>http://www.loc.gov/pictures/item/2005688778/</a:t>
            </a:r>
            <a:r>
              <a:rPr lang="en-US" sz="1600" dirty="0" smtClean="0">
                <a:latin typeface="Arial Narrow" pitchFamily="34" charset="0"/>
              </a:rPr>
              <a:t>  </a:t>
            </a:r>
            <a:endParaRPr lang="en-US" sz="1600" dirty="0">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2771"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2773" name="Text Box 5" descr="Parchment"/>
          <p:cNvSpPr txBox="1">
            <a:spLocks noChangeArrowheads="1"/>
          </p:cNvSpPr>
          <p:nvPr/>
        </p:nvSpPr>
        <p:spPr bwMode="auto">
          <a:xfrm>
            <a:off x="733425" y="1390650"/>
            <a:ext cx="4138613" cy="3831818"/>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800" b="1" dirty="0" smtClean="0">
              <a:latin typeface="Calibri" pitchFamily="34" charset="0"/>
            </a:endParaRPr>
          </a:p>
          <a:p>
            <a:r>
              <a:rPr lang="en-US" sz="1800" b="1" dirty="0" smtClean="0">
                <a:latin typeface="Arial Narrow" pitchFamily="34" charset="0"/>
              </a:rPr>
              <a:t>Title:</a:t>
            </a:r>
          </a:p>
          <a:p>
            <a:r>
              <a:rPr lang="en-US" sz="1800" b="1" i="1" dirty="0" smtClean="0">
                <a:latin typeface="Arial Narrow" pitchFamily="34" charset="0"/>
              </a:rPr>
              <a:t>New York Times</a:t>
            </a:r>
            <a:r>
              <a:rPr lang="en-US" sz="1800" b="1" dirty="0" smtClean="0">
                <a:latin typeface="Arial Narrow" pitchFamily="34" charset="0"/>
              </a:rPr>
              <a:t>, [newspaper]. </a:t>
            </a:r>
          </a:p>
          <a:p>
            <a:r>
              <a:rPr lang="en-US" sz="1800" b="1" dirty="0" smtClean="0">
                <a:latin typeface="Arial Narrow" pitchFamily="34" charset="0"/>
              </a:rPr>
              <a:t>April 18, 1865.</a:t>
            </a:r>
          </a:p>
          <a:p>
            <a:endParaRPr lang="en-US" sz="1800" b="1" dirty="0" smtClean="0">
              <a:latin typeface="Arial Narrow" pitchFamily="34" charset="0"/>
            </a:endParaRPr>
          </a:p>
          <a:p>
            <a:r>
              <a:rPr lang="en-US" sz="1800" b="1" dirty="0" smtClean="0">
                <a:latin typeface="Arial Narrow" pitchFamily="34" charset="0"/>
              </a:rPr>
              <a:t>Created/Published </a:t>
            </a:r>
            <a:r>
              <a:rPr lang="en-US" sz="1800" dirty="0" smtClean="0">
                <a:latin typeface="Arial Narrow" pitchFamily="34" charset="0"/>
              </a:rPr>
              <a:t>April 18, 1865 New York City, New York.</a:t>
            </a:r>
          </a:p>
          <a:p>
            <a:endParaRPr lang="en-US" sz="1800" b="1" dirty="0" smtClean="0">
              <a:latin typeface="Arial Narrow" pitchFamily="34" charset="0"/>
            </a:endParaRPr>
          </a:p>
          <a:p>
            <a:r>
              <a:rPr lang="en-US" sz="1800" dirty="0" smtClean="0">
                <a:latin typeface="Arial Narrow" pitchFamily="34" charset="0"/>
              </a:rPr>
              <a:t>The New York Times Notes Black mourning border employed.</a:t>
            </a: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32774"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2775" name="Rectangle 7"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2776" name="Text Box 8"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32777"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sz="4000" dirty="0" smtClean="0">
                <a:solidFill>
                  <a:srgbClr val="5D4034"/>
                </a:solidFill>
                <a:latin typeface="Arial Narrow" pitchFamily="34" charset="0"/>
              </a:rPr>
              <a:t>Assassination</a:t>
            </a:r>
            <a:endParaRPr lang="en-US" dirty="0">
              <a:solidFill>
                <a:srgbClr val="5D4034"/>
              </a:solidFill>
              <a:latin typeface="Arial Narrow" pitchFamily="34" charset="0"/>
            </a:endParaRPr>
          </a:p>
        </p:txBody>
      </p:sp>
      <p:pic>
        <p:nvPicPr>
          <p:cNvPr id="10" name="Picture 4" descr="New York Times.gif"/>
          <p:cNvPicPr>
            <a:picLocks noChangeAspect="1"/>
          </p:cNvPicPr>
          <p:nvPr/>
        </p:nvPicPr>
        <p:blipFill>
          <a:blip r:embed="rId4" cstate="print"/>
          <a:srcRect/>
          <a:stretch>
            <a:fillRect/>
          </a:stretch>
        </p:blipFill>
        <p:spPr bwMode="auto">
          <a:xfrm>
            <a:off x="5359196" y="1321806"/>
            <a:ext cx="3368344" cy="3051017"/>
          </a:xfrm>
          <a:prstGeom prst="rect">
            <a:avLst/>
          </a:prstGeom>
          <a:noFill/>
          <a:ln w="9525">
            <a:noFill/>
            <a:miter lim="800000"/>
            <a:headEnd/>
            <a:tailEnd/>
          </a:ln>
        </p:spPr>
      </p:pic>
      <p:sp>
        <p:nvSpPr>
          <p:cNvPr id="11" name="Rectangle 10"/>
          <p:cNvSpPr/>
          <p:nvPr/>
        </p:nvSpPr>
        <p:spPr>
          <a:xfrm>
            <a:off x="355600" y="5734596"/>
            <a:ext cx="6106160" cy="276999"/>
          </a:xfrm>
          <a:prstGeom prst="rect">
            <a:avLst/>
          </a:prstGeom>
        </p:spPr>
        <p:txBody>
          <a:bodyPr wrap="square">
            <a:spAutoFit/>
          </a:bodyPr>
          <a:lstStyle/>
          <a:p>
            <a:r>
              <a:rPr lang="en-US" sz="1200" dirty="0" smtClean="0">
                <a:hlinkClick r:id="rId5"/>
              </a:rPr>
              <a:t>http://memory.loc.gov/cgi-bin/query/h?ammem/scsmbib:@field(DOCID+@lit(scsm001307))</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3795"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3797" name="Text Box 5" descr="Parchment"/>
          <p:cNvSpPr txBox="1">
            <a:spLocks noChangeArrowheads="1"/>
          </p:cNvSpPr>
          <p:nvPr/>
        </p:nvSpPr>
        <p:spPr bwMode="auto">
          <a:xfrm>
            <a:off x="763905" y="1431290"/>
            <a:ext cx="4138613" cy="3831818"/>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800" b="1" dirty="0" smtClean="0">
              <a:latin typeface="Calibri" pitchFamily="34" charset="0"/>
            </a:endParaRPr>
          </a:p>
          <a:p>
            <a:endParaRPr lang="en-US" sz="1800" b="1" dirty="0" smtClean="0">
              <a:latin typeface="Calibri" pitchFamily="34" charset="0"/>
            </a:endParaRPr>
          </a:p>
          <a:p>
            <a:r>
              <a:rPr lang="en-US" sz="1800" b="1" dirty="0" smtClean="0">
                <a:latin typeface="Arial Narrow" pitchFamily="34" charset="0"/>
              </a:rPr>
              <a:t>The Martyr of liberty...[n. p., n. d.]</a:t>
            </a:r>
          </a:p>
          <a:p>
            <a:endParaRPr lang="en-US" sz="1800" b="1" dirty="0" smtClean="0">
              <a:latin typeface="Arial Narrow" pitchFamily="34" charset="0"/>
            </a:endParaRPr>
          </a:p>
          <a:p>
            <a:r>
              <a:rPr lang="en-US" sz="1800" dirty="0" smtClean="0">
                <a:latin typeface="Arial Narrow" pitchFamily="34" charset="0"/>
              </a:rPr>
              <a:t>Stern Collection,Rare Book and Special Collections Division.</a:t>
            </a:r>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33798"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3799" name="Rectangle 7"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3800" name="Text Box 8"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33801"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Martyr of Liberty</a:t>
            </a:r>
            <a:endParaRPr lang="en-US" dirty="0">
              <a:solidFill>
                <a:srgbClr val="5D4034"/>
              </a:solidFill>
              <a:latin typeface="Arial Narrow" pitchFamily="34" charset="0"/>
            </a:endParaRPr>
          </a:p>
        </p:txBody>
      </p:sp>
      <p:pic>
        <p:nvPicPr>
          <p:cNvPr id="10" name="Picture 1" descr="B &amp; W balcony.gif"/>
          <p:cNvPicPr>
            <a:picLocks noChangeAspect="1"/>
          </p:cNvPicPr>
          <p:nvPr/>
        </p:nvPicPr>
        <p:blipFill>
          <a:blip r:embed="rId4" cstate="print"/>
          <a:srcRect/>
          <a:stretch>
            <a:fillRect/>
          </a:stretch>
        </p:blipFill>
        <p:spPr bwMode="auto">
          <a:xfrm>
            <a:off x="5386812" y="1412340"/>
            <a:ext cx="3232087" cy="2924269"/>
          </a:xfrm>
          <a:prstGeom prst="rect">
            <a:avLst/>
          </a:prstGeom>
          <a:noFill/>
          <a:ln w="9525">
            <a:noFill/>
            <a:miter lim="800000"/>
            <a:headEnd/>
            <a:tailEnd/>
          </a:ln>
        </p:spPr>
      </p:pic>
      <p:sp>
        <p:nvSpPr>
          <p:cNvPr id="13" name="Rectangle 12"/>
          <p:cNvSpPr/>
          <p:nvPr/>
        </p:nvSpPr>
        <p:spPr>
          <a:xfrm>
            <a:off x="802640" y="5511076"/>
            <a:ext cx="4572000" cy="707886"/>
          </a:xfrm>
          <a:prstGeom prst="rect">
            <a:avLst/>
          </a:prstGeom>
        </p:spPr>
        <p:txBody>
          <a:bodyPr>
            <a:spAutoFit/>
          </a:bodyPr>
          <a:lstStyle/>
          <a:p>
            <a:r>
              <a:rPr lang="en-US" sz="1600" dirty="0" smtClean="0">
                <a:hlinkClick r:id="rId5"/>
              </a:rPr>
              <a:t>http://hdl.loc.gov/loc.rbc/lprbscsm.scsm0408</a:t>
            </a:r>
            <a:r>
              <a:rPr lang="en-US" sz="1600" dirty="0" smtClean="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4819"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4820" name="Text Box 4"/>
          <p:cNvSpPr txBox="1">
            <a:spLocks noChangeArrowheads="1"/>
          </p:cNvSpPr>
          <p:nvPr/>
        </p:nvSpPr>
        <p:spPr bwMode="auto">
          <a:xfrm>
            <a:off x="5332413" y="4575175"/>
            <a:ext cx="3349625" cy="276999"/>
          </a:xfrm>
          <a:prstGeom prst="rect">
            <a:avLst/>
          </a:prstGeom>
          <a:noFill/>
          <a:ln w="9525">
            <a:noFill/>
            <a:miter lim="800000"/>
            <a:headEnd/>
            <a:tailEnd/>
          </a:ln>
          <a:effectLst/>
        </p:spPr>
        <p:txBody>
          <a:bodyPr>
            <a:spAutoFit/>
          </a:bodyPr>
          <a:lstStyle/>
          <a:p>
            <a:pPr algn="ctr">
              <a:spcBef>
                <a:spcPct val="50000"/>
              </a:spcBef>
            </a:pPr>
            <a:r>
              <a:rPr lang="en-US" sz="1200" dirty="0" smtClean="0">
                <a:solidFill>
                  <a:srgbClr val="5D4034"/>
                </a:solidFill>
                <a:latin typeface="Arial Narrow" pitchFamily="34" charset="0"/>
                <a:hlinkClick r:id="rId2"/>
              </a:rPr>
              <a:t>http://memory.loc.gov/ammem/collections/stern-lincoln/</a:t>
            </a:r>
            <a:r>
              <a:rPr lang="en-US" sz="1200" dirty="0" smtClean="0">
                <a:solidFill>
                  <a:srgbClr val="5D4034"/>
                </a:solidFill>
                <a:latin typeface="Arial Narrow" pitchFamily="34" charset="0"/>
              </a:rPr>
              <a:t> </a:t>
            </a:r>
            <a:endParaRPr lang="en-US" sz="1200" dirty="0">
              <a:solidFill>
                <a:srgbClr val="5D4034"/>
              </a:solidFill>
              <a:latin typeface="Arial Narrow" pitchFamily="34" charset="0"/>
            </a:endParaRPr>
          </a:p>
        </p:txBody>
      </p:sp>
      <p:sp>
        <p:nvSpPr>
          <p:cNvPr id="34821" name="Text Box 5" descr="Parchment"/>
          <p:cNvSpPr txBox="1">
            <a:spLocks noChangeArrowheads="1"/>
          </p:cNvSpPr>
          <p:nvPr/>
        </p:nvSpPr>
        <p:spPr bwMode="auto">
          <a:xfrm>
            <a:off x="733425" y="1390650"/>
            <a:ext cx="4138613" cy="4062651"/>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r>
              <a:rPr lang="en-US" sz="2000" dirty="0" smtClean="0">
                <a:latin typeface="Arial Narrow" pitchFamily="34" charset="0"/>
              </a:rPr>
              <a:t>Contents of President Lincoln’s pockets on the night he was assassinated.</a:t>
            </a:r>
          </a:p>
          <a:p>
            <a:endParaRPr lang="en-US" sz="2000" dirty="0" smtClean="0">
              <a:latin typeface="Arial Narrow" pitchFamily="34" charset="0"/>
            </a:endParaRPr>
          </a:p>
          <a:p>
            <a:r>
              <a:rPr lang="en-US" sz="1800" dirty="0" smtClean="0">
                <a:latin typeface="Arial Narrow" pitchFamily="34" charset="0"/>
              </a:rPr>
              <a:t>Alfred Whital Stern (1881-1960) of Chicago presented his outstanding collection of Lincolniana to the Library of Congress in 1953. </a:t>
            </a:r>
          </a:p>
          <a:p>
            <a:endParaRPr lang="en-US" sz="1800" dirty="0" smtClean="0">
              <a:latin typeface="Arial Narrow" pitchFamily="34" charset="0"/>
            </a:endParaRPr>
          </a:p>
          <a:p>
            <a:r>
              <a:rPr lang="en-US" sz="1800" dirty="0" smtClean="0">
                <a:latin typeface="Arial Narrow" pitchFamily="34" charset="0"/>
              </a:rPr>
              <a:t>Begun by Mr. Stern in the 1920s, the collection documents the life of Abraham Lincoln (1809-1865) both through writings by and about Lincoln as well as a large body of publications concerning the issues of the times including slavery, the Civil War, Reconstruction, and related topics. </a:t>
            </a:r>
            <a:endParaRPr lang="en-US" sz="1800" dirty="0">
              <a:solidFill>
                <a:srgbClr val="5D4034"/>
              </a:solidFill>
              <a:latin typeface="Arial Narrow" pitchFamily="34" charset="0"/>
            </a:endParaRPr>
          </a:p>
        </p:txBody>
      </p:sp>
      <p:sp>
        <p:nvSpPr>
          <p:cNvPr id="34822"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4823" name="Rectangle 7"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4824" name="Text Box 8" descr="Parchment">
            <a:hlinkClick r:id="rId4" action="ppaction://hlinksldjump"/>
          </p:cNvPr>
          <p:cNvSpPr txBox="1">
            <a:spLocks noChangeArrowheads="1"/>
          </p:cNvSpPr>
          <p:nvPr/>
        </p:nvSpPr>
        <p:spPr bwMode="auto">
          <a:xfrm>
            <a:off x="6467475" y="5124450"/>
            <a:ext cx="1081088" cy="555625"/>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34825" name="Rectangle 9"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sz="3200" dirty="0" smtClean="0">
                <a:latin typeface="Arial Narrow" pitchFamily="34" charset="0"/>
              </a:rPr>
              <a:t>President Lincoln’s Pockets</a:t>
            </a:r>
            <a:endParaRPr lang="en-US" sz="3200" dirty="0">
              <a:solidFill>
                <a:srgbClr val="5D4034"/>
              </a:solidFill>
              <a:latin typeface="Arial Narrow" pitchFamily="34" charset="0"/>
            </a:endParaRPr>
          </a:p>
        </p:txBody>
      </p:sp>
      <p:pic>
        <p:nvPicPr>
          <p:cNvPr id="4098" name="Picture 2" descr="http://memory.loc.gov/ammem/collections/stern-lincoln/images/items/item-17.jpg"/>
          <p:cNvPicPr>
            <a:picLocks noChangeAspect="1" noChangeArrowheads="1"/>
          </p:cNvPicPr>
          <p:nvPr/>
        </p:nvPicPr>
        <p:blipFill>
          <a:blip r:embed="rId5" cstate="print"/>
          <a:srcRect/>
          <a:stretch>
            <a:fillRect/>
          </a:stretch>
        </p:blipFill>
        <p:spPr bwMode="auto">
          <a:xfrm>
            <a:off x="5415281" y="1430446"/>
            <a:ext cx="3176458" cy="286723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6867"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6868" name="Text Box 4"/>
          <p:cNvSpPr txBox="1">
            <a:spLocks noChangeArrowheads="1"/>
          </p:cNvSpPr>
          <p:nvPr/>
        </p:nvSpPr>
        <p:spPr bwMode="auto">
          <a:xfrm>
            <a:off x="5332413" y="4483735"/>
            <a:ext cx="3689667" cy="553998"/>
          </a:xfrm>
          <a:prstGeom prst="rect">
            <a:avLst/>
          </a:prstGeom>
          <a:noFill/>
          <a:ln w="9525">
            <a:noFill/>
            <a:miter lim="800000"/>
            <a:headEnd/>
            <a:tailEnd/>
          </a:ln>
          <a:effectLst/>
        </p:spPr>
        <p:txBody>
          <a:bodyPr wrap="square">
            <a:spAutoFit/>
          </a:bodyPr>
          <a:lstStyle/>
          <a:p>
            <a:r>
              <a:rPr lang="en-US" sz="1000" b="1" dirty="0" smtClean="0">
                <a:latin typeface="Arial Narrow" pitchFamily="34" charset="0"/>
              </a:rPr>
              <a:t>Abraham Lincoln, head-and-shoulders portrait Pittsfield, Illinois, </a:t>
            </a:r>
          </a:p>
          <a:p>
            <a:r>
              <a:rPr lang="en-US" sz="1000" dirty="0" smtClean="0">
                <a:latin typeface="Arial Narrow" pitchFamily="34" charset="0"/>
              </a:rPr>
              <a:t>two weeks before the final Lincoln-Douglas debate.  </a:t>
            </a:r>
          </a:p>
          <a:p>
            <a:r>
              <a:rPr lang="en-US" sz="1000" dirty="0" smtClean="0">
                <a:latin typeface="Arial Narrow" pitchFamily="34" charset="0"/>
              </a:rPr>
              <a:t>October 1, 1858  Photograph </a:t>
            </a:r>
            <a:endParaRPr lang="en-US" sz="1800" dirty="0">
              <a:solidFill>
                <a:srgbClr val="5D4034"/>
              </a:solidFill>
              <a:latin typeface="Arial Narrow" pitchFamily="34" charset="0"/>
            </a:endParaRPr>
          </a:p>
        </p:txBody>
      </p:sp>
      <p:sp>
        <p:nvSpPr>
          <p:cNvPr id="36869" name="Text Box 5" descr="Parchment"/>
          <p:cNvSpPr txBox="1">
            <a:spLocks noChangeArrowheads="1"/>
          </p:cNvSpPr>
          <p:nvPr/>
        </p:nvSpPr>
        <p:spPr bwMode="auto">
          <a:xfrm>
            <a:off x="733425" y="1390650"/>
            <a:ext cx="4138613" cy="4521238"/>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smtClean="0">
              <a:solidFill>
                <a:srgbClr val="5D4034"/>
              </a:solidFill>
              <a:latin typeface="Arial Narrow" pitchFamily="34" charset="0"/>
            </a:endParaRPr>
          </a:p>
          <a:p>
            <a:pPr eaLnBrk="1" hangingPunct="1">
              <a:lnSpc>
                <a:spcPct val="80000"/>
              </a:lnSpc>
              <a:buFontTx/>
              <a:buNone/>
            </a:pPr>
            <a:r>
              <a:rPr lang="en-US" sz="1800" b="1" dirty="0" smtClean="0">
                <a:latin typeface="Arial Narrow" pitchFamily="34" charset="0"/>
              </a:rPr>
              <a:t>Teaching with Primary Sources (TPS) </a:t>
            </a:r>
            <a:r>
              <a:rPr lang="en-US" sz="1600" dirty="0" smtClean="0">
                <a:latin typeface="Arial Narrow" pitchFamily="34" charset="0"/>
              </a:rPr>
              <a:t>evolved out of a federally funded initiative through the Federation of Illinois Independent Colleges and Universities. The project’s objective was to aid educators’ and preservice teachers with the use of the Library of Congress digital primary sources and tools to enhance the teaching and learning process.</a:t>
            </a:r>
            <a:endParaRPr lang="en-US" sz="1600" b="1" dirty="0" smtClean="0">
              <a:latin typeface="Arial Narrow" pitchFamily="34" charset="0"/>
            </a:endParaRPr>
          </a:p>
          <a:p>
            <a:pPr eaLnBrk="1" hangingPunct="1">
              <a:lnSpc>
                <a:spcPct val="80000"/>
              </a:lnSpc>
              <a:buFontTx/>
              <a:buNone/>
            </a:pPr>
            <a:endParaRPr lang="en-US" sz="1800" b="1" dirty="0" smtClean="0">
              <a:latin typeface="Arial Narrow" pitchFamily="34" charset="0"/>
            </a:endParaRPr>
          </a:p>
          <a:p>
            <a:pPr eaLnBrk="1" hangingPunct="1">
              <a:lnSpc>
                <a:spcPct val="80000"/>
              </a:lnSpc>
              <a:buFontTx/>
              <a:buNone/>
            </a:pPr>
            <a:r>
              <a:rPr lang="en-US" sz="1800" b="1" dirty="0" smtClean="0">
                <a:latin typeface="Arial Narrow" pitchFamily="34" charset="0"/>
              </a:rPr>
              <a:t>Primary sources are original:</a:t>
            </a:r>
          </a:p>
          <a:p>
            <a:pPr eaLnBrk="1" hangingPunct="1">
              <a:lnSpc>
                <a:spcPct val="80000"/>
              </a:lnSpc>
              <a:buFontTx/>
              <a:buNone/>
            </a:pPr>
            <a:endParaRPr lang="en-US" sz="1600" b="1" dirty="0" smtClean="0">
              <a:latin typeface="Arial Narrow" pitchFamily="34" charset="0"/>
            </a:endParaRPr>
          </a:p>
          <a:p>
            <a:pPr eaLnBrk="1" hangingPunct="1">
              <a:lnSpc>
                <a:spcPct val="80000"/>
              </a:lnSpc>
              <a:buFontTx/>
              <a:buNone/>
            </a:pPr>
            <a:r>
              <a:rPr lang="en-US" sz="1600" dirty="0" smtClean="0">
                <a:latin typeface="Arial Narrow" pitchFamily="34" charset="0"/>
              </a:rPr>
              <a:t>documents	                  posters</a:t>
            </a:r>
          </a:p>
          <a:p>
            <a:pPr eaLnBrk="1" hangingPunct="1">
              <a:lnSpc>
                <a:spcPct val="80000"/>
              </a:lnSpc>
              <a:buFontTx/>
              <a:buNone/>
            </a:pPr>
            <a:r>
              <a:rPr lang="en-US" sz="1600" dirty="0" smtClean="0">
                <a:latin typeface="Arial Narrow" pitchFamily="34" charset="0"/>
              </a:rPr>
              <a:t>objects	                  audio recordings</a:t>
            </a:r>
          </a:p>
          <a:p>
            <a:pPr eaLnBrk="1" hangingPunct="1">
              <a:lnSpc>
                <a:spcPct val="80000"/>
              </a:lnSpc>
              <a:buFontTx/>
              <a:buNone/>
            </a:pPr>
            <a:r>
              <a:rPr lang="en-US" sz="1600" dirty="0" smtClean="0">
                <a:latin typeface="Arial Narrow" pitchFamily="34" charset="0"/>
              </a:rPr>
              <a:t>films	                  prints and photographs</a:t>
            </a:r>
          </a:p>
          <a:p>
            <a:pPr eaLnBrk="1" hangingPunct="1">
              <a:lnSpc>
                <a:spcPct val="80000"/>
              </a:lnSpc>
              <a:buFontTx/>
              <a:buNone/>
            </a:pPr>
            <a:r>
              <a:rPr lang="en-US" sz="1600" dirty="0" smtClean="0">
                <a:latin typeface="Arial Narrow" pitchFamily="34" charset="0"/>
              </a:rPr>
              <a:t>interviews	                  music</a:t>
            </a:r>
          </a:p>
          <a:p>
            <a:pPr eaLnBrk="1" hangingPunct="1">
              <a:lnSpc>
                <a:spcPct val="80000"/>
              </a:lnSpc>
              <a:buFontTx/>
              <a:buNone/>
            </a:pPr>
            <a:r>
              <a:rPr lang="en-US" sz="1600" dirty="0" smtClean="0">
                <a:latin typeface="Arial Narrow" pitchFamily="34" charset="0"/>
              </a:rPr>
              <a:t>maps	                  journals	</a:t>
            </a:r>
          </a:p>
          <a:p>
            <a:pPr eaLnBrk="1" hangingPunct="1">
              <a:lnSpc>
                <a:spcPct val="80000"/>
              </a:lnSpc>
              <a:buFontTx/>
              <a:buNone/>
            </a:pPr>
            <a:endParaRPr lang="en-US" sz="1600" dirty="0" smtClean="0">
              <a:latin typeface="Arial Narrow" pitchFamily="34" charset="0"/>
            </a:endParaRPr>
          </a:p>
          <a:p>
            <a:pPr eaLnBrk="1" hangingPunct="1">
              <a:lnSpc>
                <a:spcPct val="80000"/>
              </a:lnSpc>
              <a:buFontTx/>
              <a:buNone/>
            </a:pPr>
            <a:r>
              <a:rPr lang="en-US" sz="1600" b="1" dirty="0" smtClean="0">
                <a:latin typeface="Arial Narrow" pitchFamily="34" charset="0"/>
              </a:rPr>
              <a:t>Library of Congress            </a:t>
            </a:r>
            <a:r>
              <a:rPr lang="en-US" sz="1600" dirty="0" smtClean="0">
                <a:latin typeface="Arial Narrow" pitchFamily="34" charset="0"/>
                <a:hlinkClick r:id="rId3"/>
              </a:rPr>
              <a:t>www.loc.gov</a:t>
            </a:r>
            <a:r>
              <a:rPr lang="en-US" sz="1600" dirty="0" smtClean="0">
                <a:latin typeface="Arial Narrow" pitchFamily="34" charset="0"/>
              </a:rPr>
              <a:t> </a:t>
            </a:r>
          </a:p>
          <a:p>
            <a:pPr eaLnBrk="1" hangingPunct="1">
              <a:lnSpc>
                <a:spcPct val="80000"/>
              </a:lnSpc>
              <a:buFontTx/>
              <a:buNone/>
            </a:pPr>
            <a:r>
              <a:rPr lang="en-US" sz="1600" b="1" dirty="0" smtClean="0">
                <a:latin typeface="Arial Narrow" pitchFamily="34" charset="0"/>
              </a:rPr>
              <a:t>National-Louis University   </a:t>
            </a:r>
            <a:r>
              <a:rPr lang="en-US" sz="1600" dirty="0" smtClean="0">
                <a:latin typeface="Arial Narrow" pitchFamily="34" charset="0"/>
                <a:hlinkClick r:id="rId4"/>
              </a:rPr>
              <a:t>http://tps.nl.edu/</a:t>
            </a:r>
            <a:r>
              <a:rPr lang="en-US" sz="1600" dirty="0" smtClean="0">
                <a:latin typeface="Arial Narrow" pitchFamily="34" charset="0"/>
              </a:rPr>
              <a:t> </a:t>
            </a:r>
          </a:p>
          <a:p>
            <a:pPr eaLnBrk="1" hangingPunct="1">
              <a:lnSpc>
                <a:spcPct val="80000"/>
              </a:lnSpc>
              <a:buFontTx/>
              <a:buNone/>
            </a:pPr>
            <a:r>
              <a:rPr lang="en-US" sz="1600" b="1" dirty="0" smtClean="0">
                <a:latin typeface="Arial Narrow" pitchFamily="34" charset="0"/>
              </a:rPr>
              <a:t>Bradley TPS </a:t>
            </a:r>
            <a:r>
              <a:rPr lang="en-US" sz="1600" dirty="0" smtClean="0">
                <a:latin typeface="Arial Narrow" pitchFamily="34" charset="0"/>
                <a:hlinkClick r:id="rId5"/>
              </a:rPr>
              <a:t>http://hilltop.bradley.edu/~mcmullen/TPS/</a:t>
            </a:r>
            <a:r>
              <a:rPr lang="en-US" sz="1600" dirty="0" smtClean="0">
                <a:latin typeface="Arial Narrow" pitchFamily="34" charset="0"/>
              </a:rPr>
              <a:t>  </a:t>
            </a:r>
          </a:p>
          <a:p>
            <a:endParaRPr lang="en-US" sz="1800" dirty="0">
              <a:solidFill>
                <a:srgbClr val="5D4034"/>
              </a:solidFill>
              <a:latin typeface="Arial Narrow" pitchFamily="34" charset="0"/>
            </a:endParaRPr>
          </a:p>
        </p:txBody>
      </p:sp>
      <p:sp>
        <p:nvSpPr>
          <p:cNvPr id="36870"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6871" name="Rectangle 7" descr="Parchment"/>
          <p:cNvSpPr>
            <a:spLocks noChangeArrowheads="1"/>
          </p:cNvSpPr>
          <p:nvPr/>
        </p:nvSpPr>
        <p:spPr bwMode="auto">
          <a:xfrm>
            <a:off x="5386705" y="138874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36872" name="Text Box 8" descr="Parchment">
            <a:hlinkClick r:id="rId6"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Entrance</a:t>
            </a:r>
          </a:p>
        </p:txBody>
      </p:sp>
      <p:sp>
        <p:nvSpPr>
          <p:cNvPr id="36873"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sz="4000" dirty="0" smtClean="0">
                <a:solidFill>
                  <a:srgbClr val="5D4034"/>
                </a:solidFill>
                <a:latin typeface="Arial Narrow" pitchFamily="34" charset="0"/>
              </a:rPr>
              <a:t>Teaching with Primary Sources</a:t>
            </a:r>
            <a:endParaRPr lang="en-US" dirty="0">
              <a:solidFill>
                <a:srgbClr val="5D4034"/>
              </a:solidFill>
              <a:latin typeface="Arial Narrow" pitchFamily="34" charset="0"/>
            </a:endParaRPr>
          </a:p>
        </p:txBody>
      </p:sp>
      <p:pic>
        <p:nvPicPr>
          <p:cNvPr id="10" name="Picture 4" descr="[Abraham Lincoln, head-and-shoulders portrait, facing slightly left, taken in Pittsfield, Illinois, two weeks before the final Lincoln-Douglas debate in Lincoln's unsuccessful bid for the Senate, October 1, 1858]"/>
          <p:cNvPicPr>
            <a:picLocks noChangeAspect="1" noChangeArrowheads="1"/>
          </p:cNvPicPr>
          <p:nvPr/>
        </p:nvPicPr>
        <p:blipFill>
          <a:blip r:embed="rId7" cstate="print"/>
          <a:srcRect l="18677" t="17500" r="9727" b="10001"/>
          <a:stretch>
            <a:fillRect/>
          </a:stretch>
        </p:blipFill>
        <p:spPr bwMode="auto">
          <a:xfrm>
            <a:off x="5953760" y="1828800"/>
            <a:ext cx="2143760" cy="2428240"/>
          </a:xfrm>
          <a:prstGeom prst="rect">
            <a:avLst/>
          </a:prstGeom>
          <a:noFill/>
          <a:ln w="9525">
            <a:noFill/>
            <a:miter lim="800000"/>
            <a:headEnd/>
            <a:tailEnd/>
          </a:ln>
        </p:spPr>
      </p:pic>
      <p:sp>
        <p:nvSpPr>
          <p:cNvPr id="11" name="TextBox 10"/>
          <p:cNvSpPr txBox="1"/>
          <p:nvPr/>
        </p:nvSpPr>
        <p:spPr>
          <a:xfrm>
            <a:off x="6014720" y="1473200"/>
            <a:ext cx="2031325" cy="307777"/>
          </a:xfrm>
          <a:prstGeom prst="rect">
            <a:avLst/>
          </a:prstGeom>
          <a:noFill/>
        </p:spPr>
        <p:txBody>
          <a:bodyPr wrap="none" rtlCol="0">
            <a:spAutoFit/>
          </a:bodyPr>
          <a:lstStyle/>
          <a:p>
            <a:r>
              <a:rPr lang="en-US" sz="1400" dirty="0" smtClean="0">
                <a:latin typeface="Arial Narrow" pitchFamily="34" charset="0"/>
              </a:rPr>
              <a:t>Sample of a primary source:</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Room 1</a:t>
            </a:r>
          </a:p>
        </p:txBody>
      </p:sp>
      <p:sp>
        <p:nvSpPr>
          <p:cNvPr id="6148" name="Rectangle 4" descr="Recycled paper"/>
          <p:cNvSpPr>
            <a:spLocks noChangeArrowheads="1"/>
          </p:cNvSpPr>
          <p:nvPr/>
        </p:nvSpPr>
        <p:spPr bwMode="auto">
          <a:xfrm>
            <a:off x="0" y="0"/>
            <a:ext cx="9144000" cy="13716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6149" name="Rectangle 5" descr="Oak">
            <a:hlinkClick r:id="rId3" action="ppaction://hlinksldjump"/>
          </p:cNvPr>
          <p:cNvSpPr>
            <a:spLocks noChangeArrowheads="1"/>
          </p:cNvSpPr>
          <p:nvPr/>
        </p:nvSpPr>
        <p:spPr bwMode="auto">
          <a:xfrm>
            <a:off x="0" y="3581400"/>
            <a:ext cx="9144000" cy="3276600"/>
          </a:xfrm>
          <a:prstGeom prst="rect">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6150" name="Freeform 6" descr="Stationery"/>
          <p:cNvSpPr>
            <a:spLocks/>
          </p:cNvSpPr>
          <p:nvPr/>
        </p:nvSpPr>
        <p:spPr bwMode="auto">
          <a:xfrm>
            <a:off x="2590800" y="990600"/>
            <a:ext cx="3962400" cy="2743200"/>
          </a:xfrm>
          <a:custGeom>
            <a:avLst/>
            <a:gdLst/>
            <a:ahLst/>
            <a:cxnLst>
              <a:cxn ang="0">
                <a:pos x="0" y="0"/>
              </a:cxn>
              <a:cxn ang="0">
                <a:pos x="2496" y="0"/>
              </a:cxn>
              <a:cxn ang="0">
                <a:pos x="2496" y="1728"/>
              </a:cxn>
              <a:cxn ang="0">
                <a:pos x="0" y="1728"/>
              </a:cxn>
              <a:cxn ang="0">
                <a:pos x="0" y="0"/>
              </a:cxn>
            </a:cxnLst>
            <a:rect l="0" t="0" r="r" b="b"/>
            <a:pathLst>
              <a:path w="2496" h="1728">
                <a:moveTo>
                  <a:pt x="0" y="0"/>
                </a:moveTo>
                <a:lnTo>
                  <a:pt x="2496" y="0"/>
                </a:lnTo>
                <a:lnTo>
                  <a:pt x="2496" y="1728"/>
                </a:lnTo>
                <a:lnTo>
                  <a:pt x="0" y="1728"/>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6151" name="Freeform 7" descr="Stationery"/>
          <p:cNvSpPr>
            <a:spLocks/>
          </p:cNvSpPr>
          <p:nvPr/>
        </p:nvSpPr>
        <p:spPr bwMode="auto">
          <a:xfrm>
            <a:off x="0" y="190500"/>
            <a:ext cx="2590800" cy="6438900"/>
          </a:xfrm>
          <a:custGeom>
            <a:avLst/>
            <a:gdLst/>
            <a:ahLst/>
            <a:cxnLst>
              <a:cxn ang="0">
                <a:pos x="0" y="0"/>
              </a:cxn>
              <a:cxn ang="0">
                <a:pos x="1631" y="503"/>
              </a:cxn>
              <a:cxn ang="0">
                <a:pos x="1632" y="2232"/>
              </a:cxn>
              <a:cxn ang="0">
                <a:pos x="0" y="4056"/>
              </a:cxn>
              <a:cxn ang="0">
                <a:pos x="0" y="0"/>
              </a:cxn>
            </a:cxnLst>
            <a:rect l="0" t="0" r="r" b="b"/>
            <a:pathLst>
              <a:path w="1632" h="4056">
                <a:moveTo>
                  <a:pt x="0" y="0"/>
                </a:moveTo>
                <a:lnTo>
                  <a:pt x="1631" y="503"/>
                </a:lnTo>
                <a:lnTo>
                  <a:pt x="1632" y="2232"/>
                </a:lnTo>
                <a:lnTo>
                  <a:pt x="0" y="4056"/>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6152" name="Freeform 8" descr="Stationery"/>
          <p:cNvSpPr>
            <a:spLocks/>
          </p:cNvSpPr>
          <p:nvPr/>
        </p:nvSpPr>
        <p:spPr bwMode="auto">
          <a:xfrm>
            <a:off x="6551613" y="255760"/>
            <a:ext cx="2592387" cy="6438900"/>
          </a:xfrm>
          <a:custGeom>
            <a:avLst/>
            <a:gdLst/>
            <a:ahLst/>
            <a:cxnLst>
              <a:cxn ang="0">
                <a:pos x="1633" y="0"/>
              </a:cxn>
              <a:cxn ang="0">
                <a:pos x="0" y="479"/>
              </a:cxn>
              <a:cxn ang="0">
                <a:pos x="0" y="2208"/>
              </a:cxn>
              <a:cxn ang="0">
                <a:pos x="1633" y="4056"/>
              </a:cxn>
              <a:cxn ang="0">
                <a:pos x="1633" y="0"/>
              </a:cxn>
            </a:cxnLst>
            <a:rect l="0" t="0" r="r" b="b"/>
            <a:pathLst>
              <a:path w="1633" h="4056">
                <a:moveTo>
                  <a:pt x="1633" y="0"/>
                </a:moveTo>
                <a:lnTo>
                  <a:pt x="0" y="479"/>
                </a:lnTo>
                <a:lnTo>
                  <a:pt x="0" y="2208"/>
                </a:lnTo>
                <a:lnTo>
                  <a:pt x="1633" y="4056"/>
                </a:lnTo>
                <a:lnTo>
                  <a:pt x="1633"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6156" name="AutoShape 12" descr="Parchment">
            <a:hlinkClick r:id="rId6" action="ppaction://hlinksldjump"/>
          </p:cNvPr>
          <p:cNvSpPr>
            <a:spLocks noChangeArrowheads="1"/>
          </p:cNvSpPr>
          <p:nvPr/>
        </p:nvSpPr>
        <p:spPr bwMode="auto">
          <a:xfrm>
            <a:off x="4002088" y="5832475"/>
            <a:ext cx="1449387" cy="865188"/>
          </a:xfrm>
          <a:prstGeom prst="downArrow">
            <a:avLst>
              <a:gd name="adj1" fmla="val 50000"/>
              <a:gd name="adj2" fmla="val 25000"/>
            </a:avLst>
          </a:prstGeom>
          <a:blipFill dpi="0" rotWithShape="0">
            <a:blip r:embed="rId7" cstate="print"/>
            <a:srcRect/>
            <a:tile tx="0" ty="0" sx="100000" sy="100000" flip="none" algn="tl"/>
          </a:blipFill>
          <a:ln w="38100">
            <a:solidFill>
              <a:srgbClr val="643E33"/>
            </a:solidFill>
            <a:miter lim="800000"/>
            <a:headEnd/>
            <a:tailEnd/>
          </a:ln>
          <a:effectLst/>
        </p:spPr>
        <p:txBody>
          <a:bodyPr wrap="none" anchor="ctr"/>
          <a:lstStyle/>
          <a:p>
            <a:pPr algn="ctr">
              <a:lnSpc>
                <a:spcPct val="80000"/>
              </a:lnSpc>
            </a:pPr>
            <a:r>
              <a:rPr lang="en-US" sz="1400" dirty="0">
                <a:solidFill>
                  <a:srgbClr val="5D4034"/>
                </a:solidFill>
                <a:latin typeface="Arial Narrow" pitchFamily="34" charset="0"/>
              </a:rPr>
              <a:t>Return </a:t>
            </a:r>
          </a:p>
          <a:p>
            <a:pPr algn="ctr">
              <a:lnSpc>
                <a:spcPct val="80000"/>
              </a:lnSpc>
            </a:pPr>
            <a:r>
              <a:rPr lang="en-US" sz="1400" dirty="0">
                <a:solidFill>
                  <a:srgbClr val="5D4034"/>
                </a:solidFill>
                <a:latin typeface="Arial Narrow" pitchFamily="34" charset="0"/>
              </a:rPr>
              <a:t>to </a:t>
            </a:r>
          </a:p>
          <a:p>
            <a:pPr algn="ctr">
              <a:lnSpc>
                <a:spcPct val="80000"/>
              </a:lnSpc>
            </a:pPr>
            <a:r>
              <a:rPr lang="en-US" sz="1400" dirty="0">
                <a:solidFill>
                  <a:srgbClr val="5D4034"/>
                </a:solidFill>
                <a:latin typeface="Arial Narrow" pitchFamily="34" charset="0"/>
              </a:rPr>
              <a:t>Entry</a:t>
            </a:r>
          </a:p>
        </p:txBody>
      </p:sp>
      <p:sp>
        <p:nvSpPr>
          <p:cNvPr id="6157" name="AutoShape 13" descr="Parchment">
            <a:hlinkClick r:id="rId8" action="ppaction://hlinksldjump"/>
          </p:cNvPr>
          <p:cNvSpPr>
            <a:spLocks noChangeArrowheads="1"/>
          </p:cNvSpPr>
          <p:nvPr/>
        </p:nvSpPr>
        <p:spPr bwMode="auto">
          <a:xfrm rot="-5400000">
            <a:off x="45244" y="1415257"/>
            <a:ext cx="2630487" cy="1619250"/>
          </a:xfrm>
          <a:custGeom>
            <a:avLst/>
            <a:gdLst>
              <a:gd name="G0" fmla="+- 4275 0 0"/>
              <a:gd name="G1" fmla="+- 21600 0 4275"/>
              <a:gd name="G2" fmla="*/ 4275 1 2"/>
              <a:gd name="G3" fmla="+- 21600 0 G2"/>
              <a:gd name="G4" fmla="+/ 4275 21600 2"/>
              <a:gd name="G5" fmla="+/ G1 0 2"/>
              <a:gd name="G6" fmla="*/ 21600 21600 4275"/>
              <a:gd name="G7" fmla="*/ G6 1 2"/>
              <a:gd name="G8" fmla="+- 21600 0 G7"/>
              <a:gd name="G9" fmla="*/ 21600 1 2"/>
              <a:gd name="G10" fmla="+- 4275 0 G9"/>
              <a:gd name="G11" fmla="?: G10 G8 0"/>
              <a:gd name="G12" fmla="?: G10 G7 21600"/>
              <a:gd name="T0" fmla="*/ 19462 w 21600"/>
              <a:gd name="T1" fmla="*/ 10800 h 21600"/>
              <a:gd name="T2" fmla="*/ 10800 w 21600"/>
              <a:gd name="T3" fmla="*/ 21600 h 21600"/>
              <a:gd name="T4" fmla="*/ 2138 w 21600"/>
              <a:gd name="T5" fmla="*/ 10800 h 21600"/>
              <a:gd name="T6" fmla="*/ 10800 w 21600"/>
              <a:gd name="T7" fmla="*/ 0 h 21600"/>
              <a:gd name="T8" fmla="*/ 3938 w 21600"/>
              <a:gd name="T9" fmla="*/ 3938 h 21600"/>
              <a:gd name="T10" fmla="*/ 17662 w 21600"/>
              <a:gd name="T11" fmla="*/ 17662 h 21600"/>
            </a:gdLst>
            <a:ahLst/>
            <a:cxnLst>
              <a:cxn ang="0">
                <a:pos x="T0" y="T1"/>
              </a:cxn>
              <a:cxn ang="0">
                <a:pos x="T2" y="T3"/>
              </a:cxn>
              <a:cxn ang="0">
                <a:pos x="T4" y="T5"/>
              </a:cxn>
              <a:cxn ang="0">
                <a:pos x="T6" y="T7"/>
              </a:cxn>
            </a:cxnLst>
            <a:rect l="T8" t="T9" r="T10" b="T11"/>
            <a:pathLst>
              <a:path w="21600" h="21600">
                <a:moveTo>
                  <a:pt x="0" y="0"/>
                </a:moveTo>
                <a:lnTo>
                  <a:pt x="4275" y="21600"/>
                </a:lnTo>
                <a:lnTo>
                  <a:pt x="17325"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vert="eaVert"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1</a:t>
            </a:r>
          </a:p>
        </p:txBody>
      </p:sp>
      <p:sp>
        <p:nvSpPr>
          <p:cNvPr id="6160" name="AutoShape 16" descr="Parchment">
            <a:hlinkClick r:id="rId9" action="ppaction://hlinksldjump"/>
          </p:cNvPr>
          <p:cNvSpPr>
            <a:spLocks noChangeArrowheads="1"/>
          </p:cNvSpPr>
          <p:nvPr/>
        </p:nvSpPr>
        <p:spPr bwMode="auto">
          <a:xfrm rot="5400000" flipH="1">
            <a:off x="6215856" y="1653382"/>
            <a:ext cx="3001963" cy="1574800"/>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rot="10800000" vert="eaVert"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4</a:t>
            </a:r>
          </a:p>
        </p:txBody>
      </p:sp>
      <p:sp>
        <p:nvSpPr>
          <p:cNvPr id="6161" name="Rectangle 17" descr="Parchment">
            <a:hlinkClick r:id="rId3" action="ppaction://hlinksldjump"/>
          </p:cNvPr>
          <p:cNvSpPr>
            <a:spLocks noChangeArrowheads="1"/>
          </p:cNvSpPr>
          <p:nvPr/>
        </p:nvSpPr>
        <p:spPr bwMode="auto">
          <a:xfrm>
            <a:off x="2922588" y="1336675"/>
            <a:ext cx="1752600" cy="1316038"/>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2</a:t>
            </a:r>
          </a:p>
        </p:txBody>
      </p:sp>
      <p:sp>
        <p:nvSpPr>
          <p:cNvPr id="6165" name="Rectangle 21" descr="Brown marble"/>
          <p:cNvSpPr>
            <a:spLocks noChangeArrowheads="1"/>
          </p:cNvSpPr>
          <p:nvPr/>
        </p:nvSpPr>
        <p:spPr bwMode="auto">
          <a:xfrm>
            <a:off x="3146425" y="0"/>
            <a:ext cx="114300" cy="246063"/>
          </a:xfrm>
          <a:prstGeom prst="rect">
            <a:avLst/>
          </a:prstGeom>
          <a:blipFill dpi="0" rotWithShape="0">
            <a:blip r:embed="rId10" cstate="print"/>
            <a:srcRect/>
            <a:tile tx="0" ty="0" sx="100000" sy="100000" flip="none" algn="tl"/>
          </a:blipFill>
          <a:ln w="9525">
            <a:noFill/>
            <a:miter lim="800000"/>
            <a:headEnd/>
            <a:tailEnd/>
          </a:ln>
          <a:effectLst/>
        </p:spPr>
        <p:txBody>
          <a:bodyPr wrap="none" anchor="ctr"/>
          <a:lstStyle/>
          <a:p>
            <a:endParaRPr lang="en-US" dirty="0"/>
          </a:p>
        </p:txBody>
      </p:sp>
      <p:sp>
        <p:nvSpPr>
          <p:cNvPr id="6166" name="Rectangle 22" descr="Brown marble"/>
          <p:cNvSpPr>
            <a:spLocks noChangeArrowheads="1"/>
          </p:cNvSpPr>
          <p:nvPr/>
        </p:nvSpPr>
        <p:spPr bwMode="auto">
          <a:xfrm>
            <a:off x="5969000" y="0"/>
            <a:ext cx="114300" cy="246063"/>
          </a:xfrm>
          <a:prstGeom prst="rect">
            <a:avLst/>
          </a:prstGeom>
          <a:blipFill dpi="0" rotWithShape="0">
            <a:blip r:embed="rId10" cstate="print"/>
            <a:srcRect/>
            <a:tile tx="0" ty="0" sx="100000" sy="100000" flip="none" algn="tl"/>
          </a:blipFill>
          <a:ln w="9525">
            <a:noFill/>
            <a:miter lim="800000"/>
            <a:headEnd/>
            <a:tailEnd/>
          </a:ln>
          <a:effectLst/>
        </p:spPr>
        <p:txBody>
          <a:bodyPr wrap="none" anchor="ctr"/>
          <a:lstStyle/>
          <a:p>
            <a:endParaRPr lang="en-US" dirty="0"/>
          </a:p>
        </p:txBody>
      </p:sp>
      <p:sp>
        <p:nvSpPr>
          <p:cNvPr id="6167" name="Rectangle 23" descr="Parchment"/>
          <p:cNvSpPr>
            <a:spLocks noChangeArrowheads="1"/>
          </p:cNvSpPr>
          <p:nvPr/>
        </p:nvSpPr>
        <p:spPr bwMode="auto">
          <a:xfrm>
            <a:off x="2666999" y="228600"/>
            <a:ext cx="4023511" cy="522288"/>
          </a:xfrm>
          <a:prstGeom prst="rect">
            <a:avLst/>
          </a:prstGeom>
          <a:blipFill dpi="0" rotWithShape="1">
            <a:blip r:embed="rId7" cstate="print"/>
            <a:srcRect/>
            <a:tile tx="0" ty="0" sx="100000" sy="100000" flip="none" algn="tl"/>
          </a:blipFill>
          <a:ln w="57150">
            <a:solidFill>
              <a:srgbClr val="643E33"/>
            </a:solidFill>
            <a:miter lim="800000"/>
            <a:headEnd/>
            <a:tailEnd/>
          </a:ln>
          <a:effectLst/>
        </p:spPr>
        <p:txBody>
          <a:bodyPr wrap="none" anchor="ctr"/>
          <a:lstStyle/>
          <a:p>
            <a:pPr algn="ctr" eaLnBrk="1" hangingPunct="1"/>
            <a:r>
              <a:rPr lang="en-US" sz="2800" dirty="0" smtClean="0">
                <a:solidFill>
                  <a:srgbClr val="5D4034"/>
                </a:solidFill>
                <a:effectLst>
                  <a:outerShdw blurRad="38100" dist="38100" dir="2700000" algn="tl">
                    <a:srgbClr val="000000"/>
                  </a:outerShdw>
                </a:effectLst>
                <a:latin typeface="Arial Narrow" pitchFamily="34" charset="0"/>
              </a:rPr>
              <a:t>Lincoln/Douglas Debates</a:t>
            </a:r>
            <a:endParaRPr lang="en-US" sz="2800" dirty="0">
              <a:solidFill>
                <a:srgbClr val="5D4034"/>
              </a:solidFill>
              <a:effectLst>
                <a:outerShdw blurRad="38100" dist="38100" dir="2700000" algn="tl">
                  <a:srgbClr val="000000"/>
                </a:outerShdw>
              </a:effectLst>
              <a:latin typeface="Arial Narrow" pitchFamily="34" charset="0"/>
            </a:endParaRPr>
          </a:p>
        </p:txBody>
      </p:sp>
      <p:sp>
        <p:nvSpPr>
          <p:cNvPr id="6169" name="Rectangle 25" descr="Parchment">
            <a:hlinkClick r:id="rId11" action="ppaction://hlinksldjump"/>
          </p:cNvPr>
          <p:cNvSpPr>
            <a:spLocks noChangeArrowheads="1"/>
          </p:cNvSpPr>
          <p:nvPr/>
        </p:nvSpPr>
        <p:spPr bwMode="auto">
          <a:xfrm>
            <a:off x="4922838" y="2044700"/>
            <a:ext cx="1404937" cy="1123950"/>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5D4034"/>
                </a:solidFill>
                <a:latin typeface="Arial Narrow" pitchFamily="34" charset="0"/>
              </a:rPr>
              <a:t>Artifact </a:t>
            </a:r>
          </a:p>
          <a:p>
            <a:pPr algn="ctr"/>
            <a:r>
              <a:rPr lang="en-US" dirty="0">
                <a:solidFill>
                  <a:srgbClr val="5D4034"/>
                </a:solidFill>
                <a:latin typeface="Arial Narrow" pitchFamily="34" charset="0"/>
              </a:rPr>
              <a:t>3</a:t>
            </a:r>
          </a:p>
        </p:txBody>
      </p:sp>
      <p:pic>
        <p:nvPicPr>
          <p:cNvPr id="29697" name="Picture 1">
            <a:hlinkClick r:id="rId3" action="ppaction://hlinksldjump"/>
          </p:cNvPr>
          <p:cNvPicPr>
            <a:picLocks noChangeAspect="1" noChangeArrowheads="1"/>
          </p:cNvPicPr>
          <p:nvPr/>
        </p:nvPicPr>
        <p:blipFill>
          <a:blip r:embed="rId12" cstate="print"/>
          <a:srcRect/>
          <a:stretch>
            <a:fillRect/>
          </a:stretch>
        </p:blipFill>
        <p:spPr bwMode="auto">
          <a:xfrm>
            <a:off x="2960484" y="1367073"/>
            <a:ext cx="1674891" cy="1294645"/>
          </a:xfrm>
          <a:prstGeom prst="rect">
            <a:avLst/>
          </a:prstGeom>
          <a:noFill/>
          <a:ln w="9525">
            <a:noFill/>
            <a:miter lim="800000"/>
            <a:headEnd/>
            <a:tailEnd/>
          </a:ln>
        </p:spPr>
      </p:pic>
      <p:pic>
        <p:nvPicPr>
          <p:cNvPr id="17" name="Picture 2" descr="Image 1 of 1, Series 1. General Correspondence. 1833-1916.">
            <a:hlinkClick r:id="rId8" action="ppaction://hlinksldjump"/>
          </p:cNvPr>
          <p:cNvPicPr>
            <a:picLocks noChangeAspect="1" noChangeArrowheads="1"/>
          </p:cNvPicPr>
          <p:nvPr/>
        </p:nvPicPr>
        <p:blipFill>
          <a:blip r:embed="rId13" cstate="print"/>
          <a:srcRect/>
          <a:stretch>
            <a:fillRect/>
          </a:stretch>
        </p:blipFill>
        <p:spPr bwMode="auto">
          <a:xfrm>
            <a:off x="289711" y="715223"/>
            <a:ext cx="2027976" cy="3078178"/>
          </a:xfrm>
          <a:prstGeom prst="rect">
            <a:avLst/>
          </a:prstGeom>
          <a:noFill/>
        </p:spPr>
      </p:pic>
      <p:pic>
        <p:nvPicPr>
          <p:cNvPr id="29699" name="Picture 3" descr="[Lincoln &amp; Douglas in a presidential footrace]. No. 1, 1860">
            <a:hlinkClick r:id="rId9" action="ppaction://hlinksldjump"/>
          </p:cNvPr>
          <p:cNvPicPr>
            <a:picLocks noChangeAspect="1" noChangeArrowheads="1"/>
          </p:cNvPicPr>
          <p:nvPr/>
        </p:nvPicPr>
        <p:blipFill>
          <a:blip r:embed="rId14" cstate="print"/>
          <a:srcRect/>
          <a:stretch>
            <a:fillRect/>
          </a:stretch>
        </p:blipFill>
        <p:spPr bwMode="auto">
          <a:xfrm>
            <a:off x="6636190" y="869133"/>
            <a:ext cx="2308634" cy="3105338"/>
          </a:xfrm>
          <a:prstGeom prst="rect">
            <a:avLst/>
          </a:prstGeom>
          <a:noFill/>
        </p:spPr>
      </p:pic>
      <p:pic>
        <p:nvPicPr>
          <p:cNvPr id="29701" name="Picture 5" descr="Mr. Lincoln. Residence and horse. In Springfield, Illinois, as they appeared on his return at the close of the campaign with Senator Douglas">
            <a:hlinkClick r:id="rId11" action="ppaction://hlinksldjump"/>
          </p:cNvPr>
          <p:cNvPicPr>
            <a:picLocks noChangeAspect="1" noChangeArrowheads="1"/>
          </p:cNvPicPr>
          <p:nvPr/>
        </p:nvPicPr>
        <p:blipFill>
          <a:blip r:embed="rId15" cstate="print"/>
          <a:srcRect/>
          <a:stretch>
            <a:fillRect/>
          </a:stretch>
        </p:blipFill>
        <p:spPr bwMode="auto">
          <a:xfrm>
            <a:off x="4771176" y="1692998"/>
            <a:ext cx="1711106" cy="20139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35843" name="Line 3"/>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35845" name="Text Box 5" descr="Parchment"/>
          <p:cNvSpPr txBox="1">
            <a:spLocks noChangeArrowheads="1"/>
          </p:cNvSpPr>
          <p:nvPr/>
        </p:nvSpPr>
        <p:spPr bwMode="auto">
          <a:xfrm>
            <a:off x="760586" y="1390650"/>
            <a:ext cx="4138613" cy="5178341"/>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endParaRPr lang="en-US" sz="1000" dirty="0" smtClean="0">
              <a:solidFill>
                <a:srgbClr val="5D4034"/>
              </a:solidFill>
              <a:latin typeface="Arial Narrow" pitchFamily="34" charset="0"/>
            </a:endParaRPr>
          </a:p>
          <a:p>
            <a:pPr algn="ctr"/>
            <a:r>
              <a:rPr lang="en-US" sz="1000" b="1" dirty="0" smtClean="0">
                <a:latin typeface="Arial Narrow" pitchFamily="34" charset="0"/>
              </a:rPr>
              <a:t>Campaign Song for Abraham Lincoln</a:t>
            </a:r>
          </a:p>
          <a:p>
            <a:pPr algn="ctr"/>
            <a:endParaRPr lang="en-US" sz="1000" b="1" dirty="0" smtClean="0">
              <a:latin typeface="Arial Narrow" pitchFamily="34" charset="0"/>
            </a:endParaRPr>
          </a:p>
          <a:p>
            <a:r>
              <a:rPr lang="en-US" sz="1000" dirty="0" smtClean="0">
                <a:latin typeface="Arial Narrow" pitchFamily="34" charset="0"/>
              </a:rPr>
              <a:t>The ball is now open'd, the conflict at hand, </a:t>
            </a:r>
            <a:br>
              <a:rPr lang="en-US" sz="1000" dirty="0" smtClean="0">
                <a:latin typeface="Arial Narrow" pitchFamily="34" charset="0"/>
              </a:rPr>
            </a:br>
            <a:r>
              <a:rPr lang="en-US" sz="1000" dirty="0" smtClean="0">
                <a:latin typeface="Arial Narrow" pitchFamily="34" charset="0"/>
              </a:rPr>
              <a:t>We'll gird on our armor to save our fair land, </a:t>
            </a:r>
            <a:br>
              <a:rPr lang="en-US" sz="1000" dirty="0" smtClean="0">
                <a:latin typeface="Arial Narrow" pitchFamily="34" charset="0"/>
              </a:rPr>
            </a:br>
            <a:r>
              <a:rPr lang="en-US" sz="1000" dirty="0" smtClean="0">
                <a:latin typeface="Arial Narrow" pitchFamily="34" charset="0"/>
              </a:rPr>
              <a:t>Press hard the proud foe and stand firm for the right, </a:t>
            </a:r>
            <a:br>
              <a:rPr lang="en-US" sz="1000" dirty="0" smtClean="0">
                <a:latin typeface="Arial Narrow" pitchFamily="34" charset="0"/>
              </a:rPr>
            </a:br>
            <a:r>
              <a:rPr lang="en-US" sz="1000" dirty="0" smtClean="0">
                <a:latin typeface="Arial Narrow" pitchFamily="34" charset="0"/>
              </a:rPr>
              <a:t>And vict'ry will favor your band in the fight; </a:t>
            </a:r>
            <a:br>
              <a:rPr lang="en-US" sz="1000" dirty="0" smtClean="0">
                <a:latin typeface="Arial Narrow" pitchFamily="34" charset="0"/>
              </a:rPr>
            </a:br>
            <a:r>
              <a:rPr lang="en-US" sz="1000" dirty="0" smtClean="0">
                <a:latin typeface="Arial Narrow" pitchFamily="34" charset="0"/>
              </a:rPr>
              <a:t>Their chieftain must die let us strike, he will fall, </a:t>
            </a:r>
            <a:br>
              <a:rPr lang="en-US" sz="1000" dirty="0" smtClean="0">
                <a:latin typeface="Arial Narrow" pitchFamily="34" charset="0"/>
              </a:rPr>
            </a:br>
            <a:r>
              <a:rPr lang="en-US" sz="1000" dirty="0" smtClean="0">
                <a:latin typeface="Arial Narrow" pitchFamily="34" charset="0"/>
              </a:rPr>
              <a:t>He'll die from the blows of the rail splitters maul, </a:t>
            </a:r>
            <a:br>
              <a:rPr lang="en-US" sz="1000" dirty="0" smtClean="0">
                <a:latin typeface="Arial Narrow" pitchFamily="34" charset="0"/>
              </a:rPr>
            </a:br>
            <a:r>
              <a:rPr lang="en-US" sz="1000" dirty="0" smtClean="0">
                <a:latin typeface="Arial Narrow" pitchFamily="34" charset="0"/>
              </a:rPr>
              <a:t>To arms, boys! to arms and to battle we'll rush! </a:t>
            </a:r>
            <a:br>
              <a:rPr lang="en-US" sz="1000" dirty="0" smtClean="0">
                <a:latin typeface="Arial Narrow" pitchFamily="34" charset="0"/>
              </a:rPr>
            </a:br>
            <a:r>
              <a:rPr lang="en-US" sz="1000" dirty="0" smtClean="0">
                <a:latin typeface="Arial Narrow" pitchFamily="34" charset="0"/>
              </a:rPr>
              <a:t>Now charge thro' their ranks and the traitors we'll crush.</a:t>
            </a:r>
          </a:p>
          <a:p>
            <a:r>
              <a:rPr lang="en-US" sz="1000" b="1" dirty="0" smtClean="0">
                <a:latin typeface="Arial Narrow" pitchFamily="34" charset="0"/>
              </a:rPr>
              <a:t>Chorus: </a:t>
            </a:r>
            <a:r>
              <a:rPr lang="en-US" sz="1000" dirty="0" smtClean="0">
                <a:latin typeface="Arial Narrow" pitchFamily="34" charset="0"/>
              </a:rPr>
              <a:t/>
            </a:r>
            <a:br>
              <a:rPr lang="en-US" sz="1000" dirty="0" smtClean="0">
                <a:latin typeface="Arial Narrow" pitchFamily="34" charset="0"/>
              </a:rPr>
            </a:br>
            <a:r>
              <a:rPr lang="en-US" sz="1000" dirty="0" smtClean="0">
                <a:latin typeface="Arial Narrow" pitchFamily="34" charset="0"/>
              </a:rPr>
              <a:t>Come all ye true hearted, let this be your cry: </a:t>
            </a:r>
            <a:br>
              <a:rPr lang="en-US" sz="1000" dirty="0" smtClean="0">
                <a:latin typeface="Arial Narrow" pitchFamily="34" charset="0"/>
              </a:rPr>
            </a:br>
            <a:r>
              <a:rPr lang="en-US" sz="1000" dirty="0" smtClean="0">
                <a:latin typeface="Arial Narrow" pitchFamily="34" charset="0"/>
              </a:rPr>
              <a:t>Our chieftain must conquer, the traitor shall die! </a:t>
            </a:r>
            <a:br>
              <a:rPr lang="en-US" sz="1000" dirty="0" smtClean="0">
                <a:latin typeface="Arial Narrow" pitchFamily="34" charset="0"/>
              </a:rPr>
            </a:br>
            <a:r>
              <a:rPr lang="en-US" sz="1000" dirty="0" smtClean="0">
                <a:latin typeface="Arial Narrow" pitchFamily="34" charset="0"/>
              </a:rPr>
              <a:t>'Neath freedom's proud banner we'll march to the field, </a:t>
            </a:r>
            <a:br>
              <a:rPr lang="en-US" sz="1000" dirty="0" smtClean="0">
                <a:latin typeface="Arial Narrow" pitchFamily="34" charset="0"/>
              </a:rPr>
            </a:br>
            <a:r>
              <a:rPr lang="en-US" sz="1000" dirty="0" smtClean="0">
                <a:latin typeface="Arial Narrow" pitchFamily="34" charset="0"/>
              </a:rPr>
              <a:t>Now press them with vigor, the traitors shall yield.</a:t>
            </a:r>
          </a:p>
          <a:p>
            <a:r>
              <a:rPr lang="en-US" sz="1000" dirty="0" smtClean="0">
                <a:latin typeface="Arial Narrow" pitchFamily="34" charset="0"/>
              </a:rPr>
              <a:t>Our banner's unfurled, let us heed the loud call, </a:t>
            </a:r>
            <a:br>
              <a:rPr lang="en-US" sz="1000" dirty="0" smtClean="0">
                <a:latin typeface="Arial Narrow" pitchFamily="34" charset="0"/>
              </a:rPr>
            </a:br>
            <a:r>
              <a:rPr lang="en-US" sz="1000" dirty="0" smtClean="0">
                <a:latin typeface="Arial Narrow" pitchFamily="34" charset="0"/>
              </a:rPr>
              <a:t>We'll march to the battle the foeman must fall, </a:t>
            </a:r>
            <a:br>
              <a:rPr lang="en-US" sz="1000" dirty="0" smtClean="0">
                <a:latin typeface="Arial Narrow" pitchFamily="34" charset="0"/>
              </a:rPr>
            </a:br>
            <a:r>
              <a:rPr lang="en-US" sz="1000" dirty="0" smtClean="0">
                <a:latin typeface="Arial Narrow" pitchFamily="34" charset="0"/>
              </a:rPr>
              <a:t>We'll join in the struggle, with hearts firm and true, </a:t>
            </a:r>
            <a:br>
              <a:rPr lang="en-US" sz="1000" dirty="0" smtClean="0">
                <a:latin typeface="Arial Narrow" pitchFamily="34" charset="0"/>
              </a:rPr>
            </a:br>
            <a:r>
              <a:rPr lang="en-US" sz="1000" dirty="0" smtClean="0">
                <a:latin typeface="Arial Narrow" pitchFamily="34" charset="0"/>
              </a:rPr>
              <a:t>We'll stand by our chief, and the red, white and blue; </a:t>
            </a:r>
            <a:br>
              <a:rPr lang="en-US" sz="1000" dirty="0" smtClean="0">
                <a:latin typeface="Arial Narrow" pitchFamily="34" charset="0"/>
              </a:rPr>
            </a:br>
            <a:r>
              <a:rPr lang="en-US" sz="1000" dirty="0" smtClean="0">
                <a:latin typeface="Arial Narrow" pitchFamily="34" charset="0"/>
              </a:rPr>
              <a:t>Then hasten brave boys, from the east and the west, </a:t>
            </a:r>
            <a:br>
              <a:rPr lang="en-US" sz="1000" dirty="0" smtClean="0">
                <a:latin typeface="Arial Narrow" pitchFamily="34" charset="0"/>
              </a:rPr>
            </a:br>
            <a:r>
              <a:rPr lang="en-US" sz="1000" dirty="0" smtClean="0">
                <a:latin typeface="Arial Narrow" pitchFamily="34" charset="0"/>
              </a:rPr>
              <a:t>We'll fight for our chief and the land we love best, </a:t>
            </a:r>
            <a:br>
              <a:rPr lang="en-US" sz="1000" dirty="0" smtClean="0">
                <a:latin typeface="Arial Narrow" pitchFamily="34" charset="0"/>
              </a:rPr>
            </a:br>
            <a:r>
              <a:rPr lang="en-US" sz="1000" dirty="0" smtClean="0">
                <a:latin typeface="Arial Narrow" pitchFamily="34" charset="0"/>
              </a:rPr>
              <a:t>We'll take up the sword for our nations bright star, </a:t>
            </a:r>
            <a:br>
              <a:rPr lang="en-US" sz="1000" dirty="0" smtClean="0">
                <a:latin typeface="Arial Narrow" pitchFamily="34" charset="0"/>
              </a:rPr>
            </a:br>
            <a:r>
              <a:rPr lang="en-US" sz="1000" dirty="0" smtClean="0">
                <a:latin typeface="Arial Narrow" pitchFamily="34" charset="0"/>
              </a:rPr>
              <a:t>Come fight 'neath our banner from near from far.</a:t>
            </a:r>
          </a:p>
          <a:p>
            <a:r>
              <a:rPr lang="en-US" sz="1000" dirty="0" smtClean="0">
                <a:latin typeface="Arial Narrow" pitchFamily="34" charset="0"/>
              </a:rPr>
              <a:t>We've taken the field and their chief must be slain, </a:t>
            </a:r>
            <a:br>
              <a:rPr lang="en-US" sz="1000" dirty="0" smtClean="0">
                <a:latin typeface="Arial Narrow" pitchFamily="34" charset="0"/>
              </a:rPr>
            </a:br>
            <a:r>
              <a:rPr lang="en-US" sz="1000" dirty="0" smtClean="0">
                <a:latin typeface="Arial Narrow" pitchFamily="34" charset="0"/>
              </a:rPr>
              <a:t>We'll rally our forces our rights to maintain, </a:t>
            </a:r>
            <a:br>
              <a:rPr lang="en-US" sz="1000" dirty="0" smtClean="0">
                <a:latin typeface="Arial Narrow" pitchFamily="34" charset="0"/>
              </a:rPr>
            </a:br>
            <a:r>
              <a:rPr lang="en-US" sz="1000" dirty="0" smtClean="0">
                <a:latin typeface="Arial Narrow" pitchFamily="34" charset="0"/>
              </a:rPr>
              <a:t>Come up to the work then, the strife will be long, </a:t>
            </a:r>
            <a:br>
              <a:rPr lang="en-US" sz="1000" dirty="0" smtClean="0">
                <a:latin typeface="Arial Narrow" pitchFamily="34" charset="0"/>
              </a:rPr>
            </a:br>
            <a:r>
              <a:rPr lang="en-US" sz="1000" dirty="0" smtClean="0">
                <a:latin typeface="Arial Narrow" pitchFamily="34" charset="0"/>
              </a:rPr>
              <a:t>Our cohorts shall crush the vile traitors tho' strong; </a:t>
            </a:r>
            <a:br>
              <a:rPr lang="en-US" sz="1000" dirty="0" smtClean="0">
                <a:latin typeface="Arial Narrow" pitchFamily="34" charset="0"/>
              </a:rPr>
            </a:br>
            <a:r>
              <a:rPr lang="en-US" sz="1000" dirty="0" smtClean="0">
                <a:latin typeface="Arial Narrow" pitchFamily="34" charset="0"/>
              </a:rPr>
              <a:t>The clarion is sounding the shrill note of war, </a:t>
            </a:r>
            <a:br>
              <a:rPr lang="en-US" sz="1000" dirty="0" smtClean="0">
                <a:latin typeface="Arial Narrow" pitchFamily="34" charset="0"/>
              </a:rPr>
            </a:br>
            <a:r>
              <a:rPr lang="en-US" sz="1000" dirty="0" smtClean="0">
                <a:latin typeface="Arial Narrow" pitchFamily="34" charset="0"/>
              </a:rPr>
              <a:t>Come on, noble heroes, we'll fight for our star </a:t>
            </a:r>
            <a:br>
              <a:rPr lang="en-US" sz="1000" dirty="0" smtClean="0">
                <a:latin typeface="Arial Narrow" pitchFamily="34" charset="0"/>
              </a:rPr>
            </a:br>
            <a:r>
              <a:rPr lang="en-US" sz="1000" dirty="0" smtClean="0">
                <a:latin typeface="Arial Narrow" pitchFamily="34" charset="0"/>
              </a:rPr>
              <a:t>We never will falter, our watchword shall be </a:t>
            </a:r>
            <a:br>
              <a:rPr lang="en-US" sz="1000" dirty="0" smtClean="0">
                <a:latin typeface="Arial Narrow" pitchFamily="34" charset="0"/>
              </a:rPr>
            </a:br>
            <a:r>
              <a:rPr lang="en-US" sz="1000" dirty="0" smtClean="0">
                <a:latin typeface="Arial Narrow" pitchFamily="34" charset="0"/>
              </a:rPr>
              <a:t>The Union, the hope of the brave and the free.</a:t>
            </a:r>
          </a:p>
          <a:p>
            <a:endParaRPr lang="en-US" sz="1050" dirty="0">
              <a:solidFill>
                <a:srgbClr val="5D4034"/>
              </a:solidFill>
              <a:latin typeface="Arial Narrow" pitchFamily="34" charset="0"/>
            </a:endParaRPr>
          </a:p>
        </p:txBody>
      </p:sp>
      <p:sp>
        <p:nvSpPr>
          <p:cNvPr id="35846" name="Rectangle 6"/>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35847" name="Rectangle 7" descr="Parchment"/>
          <p:cNvSpPr>
            <a:spLocks noChangeArrowheads="1"/>
          </p:cNvSpPr>
          <p:nvPr/>
        </p:nvSpPr>
        <p:spPr bwMode="auto">
          <a:xfrm>
            <a:off x="5338118" y="139558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sz="900" dirty="0"/>
          </a:p>
        </p:txBody>
      </p:sp>
      <p:sp>
        <p:nvSpPr>
          <p:cNvPr id="35848" name="Text Box 8"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Entrance</a:t>
            </a:r>
          </a:p>
        </p:txBody>
      </p:sp>
      <p:sp>
        <p:nvSpPr>
          <p:cNvPr id="35849" name="Rectangle 9"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sz="3200" b="1" dirty="0" smtClean="0">
                <a:solidFill>
                  <a:srgbClr val="5D4034"/>
                </a:solidFill>
                <a:latin typeface="Arial Narrow" pitchFamily="34" charset="0"/>
              </a:rPr>
              <a:t>Campaign Song</a:t>
            </a:r>
            <a:br>
              <a:rPr lang="en-US" sz="3200" b="1" dirty="0" smtClean="0">
                <a:solidFill>
                  <a:srgbClr val="5D4034"/>
                </a:solidFill>
                <a:latin typeface="Arial Narrow" pitchFamily="34" charset="0"/>
              </a:rPr>
            </a:br>
            <a:r>
              <a:rPr lang="en-US" sz="3200" b="1" dirty="0" smtClean="0">
                <a:solidFill>
                  <a:srgbClr val="5D4034"/>
                </a:solidFill>
                <a:latin typeface="Arial Narrow" pitchFamily="34" charset="0"/>
              </a:rPr>
              <a:t>for Abraham Lincoln</a:t>
            </a:r>
            <a:endParaRPr lang="en-US" sz="3200" b="1" dirty="0">
              <a:solidFill>
                <a:srgbClr val="5D4034"/>
              </a:solidFill>
              <a:latin typeface="Arial Narrow" pitchFamily="34" charset="0"/>
            </a:endParaRPr>
          </a:p>
        </p:txBody>
      </p:sp>
      <p:pic>
        <p:nvPicPr>
          <p:cNvPr id="3074" name="Picture 2" descr="http://lcweb2.loc.gov/service/rbc/lprbscsm/scsm0024/001at.gif"/>
          <p:cNvPicPr>
            <a:picLocks noChangeAspect="1" noChangeArrowheads="1"/>
          </p:cNvPicPr>
          <p:nvPr/>
        </p:nvPicPr>
        <p:blipFill>
          <a:blip r:embed="rId4" cstate="print"/>
          <a:srcRect/>
          <a:stretch>
            <a:fillRect/>
          </a:stretch>
        </p:blipFill>
        <p:spPr bwMode="auto">
          <a:xfrm>
            <a:off x="5542531" y="1483360"/>
            <a:ext cx="1430448" cy="2042160"/>
          </a:xfrm>
          <a:prstGeom prst="rect">
            <a:avLst/>
          </a:prstGeom>
          <a:noFill/>
        </p:spPr>
      </p:pic>
      <p:sp>
        <p:nvSpPr>
          <p:cNvPr id="12" name="Rectangle 11"/>
          <p:cNvSpPr/>
          <p:nvPr/>
        </p:nvSpPr>
        <p:spPr>
          <a:xfrm>
            <a:off x="5429966" y="3484879"/>
            <a:ext cx="3082705" cy="1000274"/>
          </a:xfrm>
          <a:prstGeom prst="rect">
            <a:avLst/>
          </a:prstGeom>
        </p:spPr>
        <p:txBody>
          <a:bodyPr wrap="square">
            <a:spAutoFit/>
          </a:bodyPr>
          <a:lstStyle/>
          <a:p>
            <a:r>
              <a:rPr lang="en-US" sz="1200" dirty="0" smtClean="0">
                <a:latin typeface="Arial Narrow" pitchFamily="34" charset="0"/>
                <a:hlinkClick r:id="rId5" tooltip="Music Score from American Memory-cultural"/>
              </a:rPr>
              <a:t>Campaign song for Abraham Lincoln   </a:t>
            </a:r>
            <a:endParaRPr lang="en-US" sz="1200" dirty="0" smtClean="0">
              <a:latin typeface="Arial Narrow" pitchFamily="34" charset="0"/>
            </a:endParaRPr>
          </a:p>
          <a:p>
            <a:r>
              <a:rPr lang="en-US" sz="1200" b="1" dirty="0" smtClean="0">
                <a:latin typeface="Arial Narrow" pitchFamily="34" charset="0"/>
              </a:rPr>
              <a:t>Site:</a:t>
            </a:r>
            <a:r>
              <a:rPr lang="en-US" sz="1200" dirty="0" smtClean="0">
                <a:latin typeface="Arial Narrow" pitchFamily="34" charset="0"/>
              </a:rPr>
              <a:t> American Memory-cultural </a:t>
            </a:r>
          </a:p>
          <a:p>
            <a:r>
              <a:rPr lang="en-US" sz="1200" b="1" dirty="0" smtClean="0">
                <a:latin typeface="Arial Narrow" pitchFamily="34" charset="0"/>
              </a:rPr>
              <a:t>Original Format:</a:t>
            </a:r>
            <a:r>
              <a:rPr lang="en-US" sz="1200" dirty="0" smtClean="0">
                <a:latin typeface="Arial Narrow" pitchFamily="34" charset="0"/>
              </a:rPr>
              <a:t> Music Score </a:t>
            </a:r>
            <a:r>
              <a:rPr lang="en-US" sz="1200" b="1" dirty="0" smtClean="0">
                <a:latin typeface="Arial Narrow" pitchFamily="34" charset="0"/>
              </a:rPr>
              <a:t>Date:</a:t>
            </a:r>
            <a:r>
              <a:rPr lang="en-US" sz="1200" dirty="0" smtClean="0">
                <a:latin typeface="Arial Narrow" pitchFamily="34" charset="0"/>
              </a:rPr>
              <a:t> 1864 </a:t>
            </a:r>
          </a:p>
          <a:p>
            <a:r>
              <a:rPr lang="en-US" sz="1100" dirty="0" smtClean="0">
                <a:latin typeface="Arial Narrow" pitchFamily="34" charset="0"/>
              </a:rPr>
              <a:t>The Alfred Whital Stern Collection of Lincolniana</a:t>
            </a:r>
          </a:p>
          <a:p>
            <a:endParaRPr lang="en-US" sz="1200" dirty="0" smtClean="0"/>
          </a:p>
        </p:txBody>
      </p:sp>
      <p:sp>
        <p:nvSpPr>
          <p:cNvPr id="13" name="Rectangle 12"/>
          <p:cNvSpPr/>
          <p:nvPr/>
        </p:nvSpPr>
        <p:spPr>
          <a:xfrm>
            <a:off x="5252720" y="4517182"/>
            <a:ext cx="3464560" cy="461665"/>
          </a:xfrm>
          <a:prstGeom prst="rect">
            <a:avLst/>
          </a:prstGeom>
        </p:spPr>
        <p:txBody>
          <a:bodyPr wrap="square">
            <a:spAutoFit/>
          </a:bodyPr>
          <a:lstStyle/>
          <a:p>
            <a:r>
              <a:rPr lang="en-US" sz="1200" dirty="0" smtClean="0">
                <a:latin typeface="Arial Narrow" pitchFamily="34" charset="0"/>
                <a:hlinkClick r:id="rId6"/>
              </a:rPr>
              <a:t>http://memory.loc.gov/ammem/collections/stern-lincoln/catalog.html</a:t>
            </a:r>
            <a:r>
              <a:rPr lang="en-US" sz="1200" dirty="0" smtClean="0">
                <a:latin typeface="Arial Narrow" pitchFamily="34" charset="0"/>
              </a:rPr>
              <a:t>    </a:t>
            </a:r>
          </a:p>
        </p:txBody>
      </p:sp>
      <p:pic>
        <p:nvPicPr>
          <p:cNvPr id="50178" name="Picture 2" descr="http://memory.loc.gov/service/rbc/lprbscsm/scsm0024/002ar.jpg"/>
          <p:cNvPicPr>
            <a:picLocks noChangeAspect="1" noChangeArrowheads="1"/>
          </p:cNvPicPr>
          <p:nvPr/>
        </p:nvPicPr>
        <p:blipFill>
          <a:blip r:embed="rId7" cstate="print"/>
          <a:srcRect/>
          <a:stretch>
            <a:fillRect/>
          </a:stretch>
        </p:blipFill>
        <p:spPr bwMode="auto">
          <a:xfrm>
            <a:off x="6982461" y="1513840"/>
            <a:ext cx="1450339" cy="20015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28682"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28676" name="Text Box 4" descr="Parchment"/>
          <p:cNvSpPr txBox="1">
            <a:spLocks noChangeArrowheads="1"/>
          </p:cNvSpPr>
          <p:nvPr/>
        </p:nvSpPr>
        <p:spPr bwMode="auto">
          <a:xfrm>
            <a:off x="733425" y="1390650"/>
            <a:ext cx="4138613" cy="4308872"/>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square">
            <a:spAutoFit/>
          </a:bodyPr>
          <a:lstStyle/>
          <a:p>
            <a:endParaRPr lang="en-US" sz="1200" dirty="0" smtClean="0"/>
          </a:p>
          <a:p>
            <a:r>
              <a:rPr lang="en-US" sz="1400" b="1" dirty="0" smtClean="0">
                <a:latin typeface="Arial Narrow" pitchFamily="34" charset="0"/>
              </a:rPr>
              <a:t>Title: </a:t>
            </a:r>
            <a:r>
              <a:rPr lang="en-US" sz="1400" dirty="0" smtClean="0">
                <a:latin typeface="Arial Narrow" pitchFamily="34" charset="0"/>
              </a:rPr>
              <a:t>[Abraham Lincoln, candidate for U.S. president. Half-length portrait, seated, facing front] </a:t>
            </a:r>
          </a:p>
          <a:p>
            <a:endParaRPr lang="en-US" sz="1400" dirty="0" smtClean="0">
              <a:latin typeface="Arial Narrow" pitchFamily="34" charset="0"/>
            </a:endParaRPr>
          </a:p>
          <a:p>
            <a:r>
              <a:rPr lang="en-US" sz="1400" b="1" dirty="0" smtClean="0">
                <a:latin typeface="Arial Narrow" pitchFamily="34" charset="0"/>
              </a:rPr>
              <a:t>Creator(s): </a:t>
            </a:r>
            <a:r>
              <a:rPr lang="en-US" sz="1400" dirty="0" smtClean="0">
                <a:latin typeface="Arial Narrow" pitchFamily="34" charset="0"/>
              </a:rPr>
              <a:t>Butler Preston, photographer </a:t>
            </a:r>
          </a:p>
          <a:p>
            <a:r>
              <a:rPr lang="en-US" sz="1400" dirty="0" smtClean="0">
                <a:latin typeface="Arial Narrow" pitchFamily="34" charset="0"/>
              </a:rPr>
              <a:t>Date Created/Published: [Springfield, Ill., 1860 Aug. 13, printed later, ca. 1900?]</a:t>
            </a:r>
          </a:p>
          <a:p>
            <a:endParaRPr lang="en-US" sz="1400" dirty="0" smtClean="0">
              <a:latin typeface="Arial Narrow" pitchFamily="34" charset="0"/>
            </a:endParaRPr>
          </a:p>
          <a:p>
            <a:r>
              <a:rPr lang="en-US" sz="1400" b="1" dirty="0" smtClean="0">
                <a:latin typeface="Arial Narrow" pitchFamily="34" charset="0"/>
              </a:rPr>
              <a:t>Medium: </a:t>
            </a:r>
            <a:r>
              <a:rPr lang="en-US" sz="1400" dirty="0" smtClean="0">
                <a:latin typeface="Arial Narrow" pitchFamily="34" charset="0"/>
              </a:rPr>
              <a:t>1 photograph : gelatin silver print</a:t>
            </a:r>
          </a:p>
          <a:p>
            <a:endParaRPr lang="en-US" sz="1400" dirty="0" smtClean="0">
              <a:latin typeface="Arial Narrow" pitchFamily="34" charset="0"/>
            </a:endParaRPr>
          </a:p>
          <a:p>
            <a:r>
              <a:rPr lang="en-US" sz="1400" b="1" dirty="0" smtClean="0">
                <a:latin typeface="Arial Narrow" pitchFamily="34" charset="0"/>
              </a:rPr>
              <a:t>Summary:</a:t>
            </a:r>
            <a:r>
              <a:rPr lang="en-US" sz="1400" dirty="0" smtClean="0">
                <a:latin typeface="Arial Narrow" pitchFamily="34" charset="0"/>
              </a:rPr>
              <a:t> Thought to be the last beardless portrait of Lincoln, this photo was "made for the portrait painter, John Henry Brown, noted for his miniatures in ivory. ... 'There are so many hard lines in his face,' wrote Brown in his diary, 'that it becomes a mask to the inner man. His true character only shines out when in an animated conversation, or when telling an amusing tale. ... He is said to be a homely man; I do not think so.'" (Source: Ostendorf, p. 62)</a:t>
            </a:r>
            <a:endParaRPr lang="en-US" sz="1200" dirty="0" smtClean="0">
              <a:latin typeface="Arial Narrow" pitchFamily="34" charset="0"/>
            </a:endParaRPr>
          </a:p>
          <a:p>
            <a:r>
              <a:rPr lang="en-US" sz="1200" dirty="0" smtClean="0"/>
              <a:t/>
            </a:r>
            <a:br>
              <a:rPr lang="en-US" sz="1200" dirty="0" smtClean="0"/>
            </a:br>
            <a:endParaRPr lang="en-US" sz="1200" dirty="0" smtClean="0"/>
          </a:p>
        </p:txBody>
      </p:sp>
      <p:sp>
        <p:nvSpPr>
          <p:cNvPr id="28677"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28678"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28679"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28680"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Abraham Lincoln</a:t>
            </a:r>
            <a:endParaRPr lang="en-US" dirty="0">
              <a:solidFill>
                <a:srgbClr val="5D4034"/>
              </a:solidFill>
              <a:latin typeface="Arial Narrow" pitchFamily="34" charset="0"/>
            </a:endParaRPr>
          </a:p>
        </p:txBody>
      </p:sp>
      <p:pic>
        <p:nvPicPr>
          <p:cNvPr id="1026" name="Picture 2" descr="digital file from b&amp;w film copy neg."/>
          <p:cNvPicPr>
            <a:picLocks noChangeAspect="1" noChangeArrowheads="1"/>
          </p:cNvPicPr>
          <p:nvPr/>
        </p:nvPicPr>
        <p:blipFill>
          <a:blip r:embed="rId4" cstate="print"/>
          <a:srcRect/>
          <a:stretch>
            <a:fillRect/>
          </a:stretch>
        </p:blipFill>
        <p:spPr bwMode="auto">
          <a:xfrm>
            <a:off x="5821378" y="1452880"/>
            <a:ext cx="2408222" cy="2814320"/>
          </a:xfrm>
          <a:prstGeom prst="rect">
            <a:avLst/>
          </a:prstGeom>
          <a:noFill/>
        </p:spPr>
      </p:pic>
      <p:sp>
        <p:nvSpPr>
          <p:cNvPr id="11" name="Rectangle 10"/>
          <p:cNvSpPr/>
          <p:nvPr/>
        </p:nvSpPr>
        <p:spPr>
          <a:xfrm>
            <a:off x="4998720" y="4386332"/>
            <a:ext cx="4145280" cy="738664"/>
          </a:xfrm>
          <a:prstGeom prst="rect">
            <a:avLst/>
          </a:prstGeom>
        </p:spPr>
        <p:txBody>
          <a:bodyPr wrap="square">
            <a:spAutoFit/>
          </a:bodyPr>
          <a:lstStyle/>
          <a:p>
            <a:r>
              <a:rPr lang="en-US" sz="1050" dirty="0" smtClean="0">
                <a:latin typeface="Arial Narrow" pitchFamily="34" charset="0"/>
              </a:rPr>
              <a:t>Call Number: PRES FILE - Lincoln, Abraham--Portraits--Meserve no. 29 [item] [P&amp;P]</a:t>
            </a:r>
          </a:p>
          <a:p>
            <a:r>
              <a:rPr lang="en-US" sz="1050" dirty="0" smtClean="0">
                <a:latin typeface="Arial Narrow" pitchFamily="34" charset="0"/>
              </a:rPr>
              <a:t>Repository: Library of Congress Prints and Photographs Division Washington, D.C. 20540 USA      </a:t>
            </a:r>
            <a:r>
              <a:rPr lang="en-US" sz="1050" dirty="0" smtClean="0">
                <a:latin typeface="Arial Narrow" pitchFamily="34" charset="0"/>
                <a:hlinkClick r:id="rId5"/>
              </a:rPr>
              <a:t>http://hdl.loc.gov/loc.pnp/pp.print</a:t>
            </a:r>
            <a:r>
              <a:rPr lang="en-US" sz="1050" dirty="0" smtClean="0">
                <a:latin typeface="Arial Narrow" pitchFamily="34" charset="0"/>
              </a:rPr>
              <a:t>  </a:t>
            </a:r>
            <a:endParaRPr lang="en-US" sz="1050" dirty="0">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5271380" cy="743893"/>
          </a:xfrm>
        </p:spPr>
        <p:txBody>
          <a:bodyPr/>
          <a:lstStyle/>
          <a:p>
            <a:pPr>
              <a:buNone/>
            </a:pPr>
            <a:r>
              <a:rPr lang="en-US" sz="4000" dirty="0" smtClean="0">
                <a:effectLst>
                  <a:outerShdw blurRad="38100" dist="38100" dir="2700000" algn="tl">
                    <a:srgbClr val="000000">
                      <a:alpha val="43137"/>
                    </a:srgbClr>
                  </a:outerShdw>
                </a:effectLst>
                <a:latin typeface="Arial Narrow" pitchFamily="34" charset="0"/>
              </a:rPr>
              <a:t>Thank you for visiting!</a:t>
            </a:r>
            <a:endParaRPr lang="en-US" sz="4000" dirty="0">
              <a:effectLst>
                <a:outerShdw blurRad="38100" dist="38100" dir="2700000" algn="tl">
                  <a:srgbClr val="000000">
                    <a:alpha val="43137"/>
                  </a:srgbClr>
                </a:outerShdw>
              </a:effectLst>
              <a:latin typeface="Arial Narrow" pitchFamily="34" charset="0"/>
            </a:endParaRPr>
          </a:p>
        </p:txBody>
      </p:sp>
      <p:pic>
        <p:nvPicPr>
          <p:cNvPr id="4" name="Picture 3" descr="C:\Users\sherrie\AppData\Local\Microsoft\Windows\Temporary Internet Files\Content.IE5\YW7QEUW3\MP900202084[1].jpg"/>
          <p:cNvPicPr/>
          <p:nvPr/>
        </p:nvPicPr>
        <p:blipFill>
          <a:blip r:embed="rId2" cstate="print"/>
          <a:srcRect/>
          <a:stretch>
            <a:fillRect/>
          </a:stretch>
        </p:blipFill>
        <p:spPr bwMode="auto">
          <a:xfrm>
            <a:off x="5527040" y="2743200"/>
            <a:ext cx="224536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3" name="Line 177"/>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4274" name="Line 178"/>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4256" name="Text Box 160" descr="Parchment"/>
          <p:cNvSpPr txBox="1">
            <a:spLocks noChangeArrowheads="1"/>
          </p:cNvSpPr>
          <p:nvPr/>
        </p:nvSpPr>
        <p:spPr bwMode="auto">
          <a:xfrm>
            <a:off x="733425" y="1390650"/>
            <a:ext cx="4138613" cy="4139595"/>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r>
              <a:rPr lang="en-US" sz="1600" dirty="0" smtClean="0">
                <a:latin typeface="Arial Narrow" pitchFamily="34" charset="0"/>
              </a:rPr>
              <a:t>Letter to Stephan Douglas translated:</a:t>
            </a:r>
          </a:p>
          <a:p>
            <a:endParaRPr lang="en-US" sz="1600" dirty="0" smtClean="0">
              <a:latin typeface="Arial Narrow" pitchFamily="34" charset="0"/>
            </a:endParaRPr>
          </a:p>
          <a:p>
            <a:r>
              <a:rPr lang="en-US" sz="1600" dirty="0" smtClean="0">
                <a:latin typeface="Arial Narrow" pitchFamily="34" charset="0"/>
              </a:rPr>
              <a:t>My Dear Sir</a:t>
            </a:r>
          </a:p>
          <a:p>
            <a:r>
              <a:rPr lang="en-US" sz="1600" dirty="0" smtClean="0">
                <a:latin typeface="Arial Narrow" pitchFamily="34" charset="0"/>
              </a:rPr>
              <a:t>Will it be agreeable to you to make an arrangement for you and myself to divide time and address the same audiences during the present canvass? Mr. Judd who will hand you this is authorized to receive your answer; and if agreeable to you to enter into the terms of such arrangement.</a:t>
            </a:r>
          </a:p>
          <a:p>
            <a:r>
              <a:rPr lang="en-US" sz="1600" dirty="0" smtClean="0">
                <a:latin typeface="Arial Narrow" pitchFamily="34" charset="0"/>
              </a:rPr>
              <a:t>Your Obt. Servt</a:t>
            </a:r>
          </a:p>
          <a:p>
            <a:r>
              <a:rPr lang="en-US" sz="1600" dirty="0" smtClean="0">
                <a:latin typeface="Arial Narrow" pitchFamily="34" charset="0"/>
              </a:rPr>
              <a:t>A. Lincoln</a:t>
            </a:r>
          </a:p>
          <a:p>
            <a:endParaRPr lang="en-US" sz="1800" dirty="0" smtClean="0">
              <a:solidFill>
                <a:srgbClr val="5D4034"/>
              </a:solidFill>
              <a:latin typeface="Arial Narrow" pitchFamily="34" charset="0"/>
            </a:endParaRPr>
          </a:p>
          <a:p>
            <a:r>
              <a:rPr lang="en-US" sz="1200" b="1" dirty="0" smtClean="0">
                <a:latin typeface="Arial Narrow" pitchFamily="34" charset="0"/>
              </a:rPr>
              <a:t>The Abraham Lincoln Papers at the Library of Congress</a:t>
            </a:r>
            <a:r>
              <a:rPr lang="en-US" sz="1200" dirty="0" smtClean="0">
                <a:latin typeface="Arial Narrow" pitchFamily="34" charset="0"/>
              </a:rPr>
              <a:t/>
            </a:r>
            <a:br>
              <a:rPr lang="en-US" sz="1200" dirty="0" smtClean="0">
                <a:latin typeface="Arial Narrow" pitchFamily="34" charset="0"/>
              </a:rPr>
            </a:br>
            <a:r>
              <a:rPr lang="en-US" sz="1200" dirty="0" smtClean="0">
                <a:latin typeface="Arial Narrow" pitchFamily="34" charset="0"/>
              </a:rPr>
              <a:t>Series 1. General Correspondence. 1833-1916.</a:t>
            </a:r>
          </a:p>
          <a:p>
            <a:r>
              <a:rPr lang="en-US" sz="1200" dirty="0" smtClean="0">
                <a:latin typeface="Arial Narrow" pitchFamily="34" charset="0"/>
              </a:rPr>
              <a:t/>
            </a:r>
            <a:br>
              <a:rPr lang="en-US" sz="1200" dirty="0" smtClean="0">
                <a:latin typeface="Arial Narrow" pitchFamily="34" charset="0"/>
              </a:rPr>
            </a:br>
            <a:r>
              <a:rPr lang="en-US" sz="1200" dirty="0" smtClean="0">
                <a:latin typeface="Arial Narrow" pitchFamily="34" charset="0"/>
              </a:rPr>
              <a:t>Abraham Lincoln to Stephen A. Douglas, Saturday, July 24, 1858 (Debates) </a:t>
            </a:r>
            <a:endParaRPr lang="en-US" sz="1200" dirty="0">
              <a:solidFill>
                <a:srgbClr val="5D4034"/>
              </a:solidFill>
              <a:latin typeface="Arial Narrow" pitchFamily="34" charset="0"/>
            </a:endParaRPr>
          </a:p>
        </p:txBody>
      </p:sp>
      <p:sp>
        <p:nvSpPr>
          <p:cNvPr id="4265" name="Rectangle 169"/>
          <p:cNvSpPr>
            <a:spLocks noChangeArrowheads="1"/>
          </p:cNvSpPr>
          <p:nvPr/>
        </p:nvSpPr>
        <p:spPr bwMode="auto">
          <a:xfrm>
            <a:off x="5438775" y="1933575"/>
            <a:ext cx="2732088" cy="2392363"/>
          </a:xfrm>
          <a:prstGeom prst="rect">
            <a:avLst/>
          </a:prstGeom>
          <a:noFill/>
          <a:ln w="9525">
            <a:noFill/>
            <a:miter lim="800000"/>
            <a:headEnd/>
            <a:tailEnd/>
          </a:ln>
          <a:effectLst/>
        </p:spPr>
        <p:txBody>
          <a:bodyPr wrap="none" anchor="ctr"/>
          <a:lstStyle/>
          <a:p>
            <a:endParaRPr lang="en-US" dirty="0"/>
          </a:p>
        </p:txBody>
      </p:sp>
      <p:sp>
        <p:nvSpPr>
          <p:cNvPr id="4266" name="Rectangle 170"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4268" name="Text Box 172"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4272" name="Rectangle 176"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sz="4000" dirty="0" smtClean="0">
                <a:solidFill>
                  <a:srgbClr val="5D4034"/>
                </a:solidFill>
                <a:latin typeface="Arial Narrow" pitchFamily="34" charset="0"/>
              </a:rPr>
              <a:t>Abraham Lincoln and Stephan Douglas</a:t>
            </a:r>
            <a:endParaRPr lang="en-US" sz="4000" dirty="0">
              <a:solidFill>
                <a:srgbClr val="5D4034"/>
              </a:solidFill>
              <a:latin typeface="Arial Narrow" pitchFamily="34" charset="0"/>
            </a:endParaRPr>
          </a:p>
        </p:txBody>
      </p:sp>
      <p:pic>
        <p:nvPicPr>
          <p:cNvPr id="24578" name="Picture 2" descr="Image 1 of 1, Series 1. General Correspondence. 1833-1916.">
            <a:hlinkClick r:id="rId4"/>
          </p:cNvPr>
          <p:cNvPicPr>
            <a:picLocks noChangeAspect="1" noChangeArrowheads="1"/>
          </p:cNvPicPr>
          <p:nvPr/>
        </p:nvPicPr>
        <p:blipFill>
          <a:blip r:embed="rId5" cstate="print"/>
          <a:srcRect/>
          <a:stretch>
            <a:fillRect/>
          </a:stretch>
        </p:blipFill>
        <p:spPr bwMode="auto">
          <a:xfrm>
            <a:off x="5395865" y="1412341"/>
            <a:ext cx="3213981" cy="2906162"/>
          </a:xfrm>
          <a:prstGeom prst="rect">
            <a:avLst/>
          </a:prstGeom>
          <a:noFill/>
        </p:spPr>
      </p:pic>
      <p:sp>
        <p:nvSpPr>
          <p:cNvPr id="12" name="Rectangle 11"/>
          <p:cNvSpPr/>
          <p:nvPr/>
        </p:nvSpPr>
        <p:spPr>
          <a:xfrm>
            <a:off x="5225358" y="4508555"/>
            <a:ext cx="3634162" cy="261610"/>
          </a:xfrm>
          <a:prstGeom prst="rect">
            <a:avLst/>
          </a:prstGeom>
        </p:spPr>
        <p:txBody>
          <a:bodyPr wrap="square">
            <a:spAutoFit/>
          </a:bodyPr>
          <a:lstStyle/>
          <a:p>
            <a:r>
              <a:rPr lang="en-US" sz="1100" dirty="0" smtClean="0">
                <a:latin typeface="Arial Narrow" pitchFamily="34" charset="0"/>
                <a:hlinkClick r:id="rId6"/>
              </a:rPr>
              <a:t>http://memory.loc.gov/cgi-bin/query/P?mal:2:./temp/~ammem_CKAL</a:t>
            </a:r>
            <a:r>
              <a:rPr lang="en-US" sz="1100" dirty="0" smtClean="0">
                <a:latin typeface="Arial Narrow" pitchFamily="34" charset="0"/>
              </a:rPr>
              <a:t> </a:t>
            </a:r>
            <a:r>
              <a:rPr lang="en-US" sz="1100" dirty="0" smtClean="0"/>
              <a:t> </a:t>
            </a: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3322"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3316" name="Text Box 4" descr="Parchment"/>
          <p:cNvSpPr txBox="1">
            <a:spLocks noChangeArrowheads="1"/>
          </p:cNvSpPr>
          <p:nvPr/>
        </p:nvSpPr>
        <p:spPr bwMode="auto">
          <a:xfrm>
            <a:off x="733425" y="1390650"/>
            <a:ext cx="4138613" cy="4447371"/>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smtClean="0"/>
          </a:p>
          <a:p>
            <a:endParaRPr lang="en-US" sz="900" dirty="0" smtClean="0"/>
          </a:p>
          <a:p>
            <a:endParaRPr lang="en-US" sz="2000" dirty="0" smtClean="0"/>
          </a:p>
          <a:p>
            <a:r>
              <a:rPr lang="en-US" sz="2000" dirty="0" smtClean="0">
                <a:latin typeface="Arial Narrow" pitchFamily="34" charset="0"/>
              </a:rPr>
              <a:t>Stephen A. Douglas introduced a bill entitled the Kansas-Nebraska Act. The Act stated that new territories should have the right to decide whether or not they should have slavery.</a:t>
            </a:r>
          </a:p>
          <a:p>
            <a:r>
              <a:rPr lang="en-US" sz="2000" dirty="0" smtClean="0">
                <a:latin typeface="Arial Narrow" pitchFamily="34" charset="0"/>
              </a:rPr>
              <a:t> </a:t>
            </a:r>
          </a:p>
          <a:p>
            <a:r>
              <a:rPr lang="en-US" sz="2000" dirty="0" smtClean="0">
                <a:latin typeface="Arial Narrow" pitchFamily="34" charset="0"/>
              </a:rPr>
              <a:t>The Senate debates were well publicized and discussed around the nation, a vote of the state legislature elected Douglas over Lincoln on November 2, 1858. </a:t>
            </a:r>
          </a:p>
          <a:p>
            <a:endParaRPr lang="en-US" sz="900" dirty="0" smtClean="0">
              <a:solidFill>
                <a:srgbClr val="5D4034"/>
              </a:solidFill>
              <a:latin typeface="Arial Narrow" pitchFamily="34" charset="0"/>
            </a:endParaRPr>
          </a:p>
          <a:p>
            <a:endParaRPr lang="en-US" sz="900" dirty="0" smtClean="0">
              <a:solidFill>
                <a:srgbClr val="5D4034"/>
              </a:solidFill>
              <a:latin typeface="Arial Narrow" pitchFamily="34" charset="0"/>
            </a:endParaRPr>
          </a:p>
          <a:p>
            <a:endParaRPr lang="en-US" sz="900" dirty="0" smtClean="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13317" name="Rectangle 5"/>
          <p:cNvSpPr>
            <a:spLocks noChangeArrowheads="1"/>
          </p:cNvSpPr>
          <p:nvPr/>
        </p:nvSpPr>
        <p:spPr bwMode="auto">
          <a:xfrm>
            <a:off x="5438775" y="1933575"/>
            <a:ext cx="2732088" cy="2392363"/>
          </a:xfrm>
          <a:prstGeom prst="rect">
            <a:avLst/>
          </a:prstGeom>
          <a:noFill/>
          <a:ln w="9525">
            <a:noFill/>
            <a:miter lim="800000"/>
            <a:headEnd/>
            <a:tailEnd/>
          </a:ln>
          <a:effectLst/>
        </p:spPr>
        <p:txBody>
          <a:bodyPr wrap="none" anchor="ctr"/>
          <a:lstStyle/>
          <a:p>
            <a:endParaRPr lang="en-US" dirty="0"/>
          </a:p>
        </p:txBody>
      </p:sp>
      <p:sp>
        <p:nvSpPr>
          <p:cNvPr id="13318" name="Rectangle 6" descr="Parchment"/>
          <p:cNvSpPr>
            <a:spLocks noChangeArrowheads="1"/>
          </p:cNvSpPr>
          <p:nvPr/>
        </p:nvSpPr>
        <p:spPr bwMode="auto">
          <a:xfrm>
            <a:off x="5356225" y="136842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3319"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3320"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Stephan Douglas</a:t>
            </a:r>
            <a:endParaRPr lang="en-US" dirty="0">
              <a:solidFill>
                <a:srgbClr val="5D4034"/>
              </a:solidFill>
              <a:latin typeface="Arial Narrow" pitchFamily="34" charset="0"/>
            </a:endParaRPr>
          </a:p>
        </p:txBody>
      </p:sp>
      <p:pic>
        <p:nvPicPr>
          <p:cNvPr id="23553" name="Picture 1"/>
          <p:cNvPicPr>
            <a:picLocks noChangeAspect="1" noChangeArrowheads="1"/>
          </p:cNvPicPr>
          <p:nvPr/>
        </p:nvPicPr>
        <p:blipFill>
          <a:blip r:embed="rId4" cstate="print"/>
          <a:srcRect/>
          <a:stretch>
            <a:fillRect/>
          </a:stretch>
        </p:blipFill>
        <p:spPr bwMode="auto">
          <a:xfrm>
            <a:off x="5953928" y="1533667"/>
            <a:ext cx="2143125" cy="2505075"/>
          </a:xfrm>
          <a:prstGeom prst="rect">
            <a:avLst/>
          </a:prstGeom>
          <a:noFill/>
          <a:ln w="9525">
            <a:noFill/>
            <a:miter lim="800000"/>
            <a:headEnd/>
            <a:tailEnd/>
          </a:ln>
        </p:spPr>
      </p:pic>
      <p:sp>
        <p:nvSpPr>
          <p:cNvPr id="11" name="Rectangle 10"/>
          <p:cNvSpPr/>
          <p:nvPr/>
        </p:nvSpPr>
        <p:spPr>
          <a:xfrm>
            <a:off x="5527141" y="4494674"/>
            <a:ext cx="3001224" cy="415498"/>
          </a:xfrm>
          <a:prstGeom prst="rect">
            <a:avLst/>
          </a:prstGeom>
        </p:spPr>
        <p:txBody>
          <a:bodyPr wrap="square">
            <a:spAutoFit/>
          </a:bodyPr>
          <a:lstStyle/>
          <a:p>
            <a:r>
              <a:rPr lang="en-US" sz="1050" b="1" dirty="0" smtClean="0">
                <a:latin typeface="Arial Narrow" pitchFamily="34" charset="0"/>
              </a:rPr>
              <a:t>Stephen Arnold Douglas </a:t>
            </a:r>
          </a:p>
          <a:p>
            <a:r>
              <a:rPr lang="en-US" sz="1050" b="1" dirty="0" smtClean="0">
                <a:latin typeface="Arial Narrow" pitchFamily="34" charset="0"/>
                <a:hlinkClick r:id="rId5"/>
              </a:rPr>
              <a:t>www.loc.gov/pictures/item/2004663930/</a:t>
            </a:r>
            <a:r>
              <a:rPr lang="en-US" sz="1050" b="1" dirty="0" smtClean="0">
                <a:latin typeface="Arial Narrow"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4346"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4339" name="Text Box 3"/>
          <p:cNvSpPr txBox="1">
            <a:spLocks noChangeArrowheads="1"/>
          </p:cNvSpPr>
          <p:nvPr/>
        </p:nvSpPr>
        <p:spPr bwMode="auto">
          <a:xfrm>
            <a:off x="5332413" y="4565650"/>
            <a:ext cx="3349625" cy="307777"/>
          </a:xfrm>
          <a:prstGeom prst="rect">
            <a:avLst/>
          </a:prstGeom>
          <a:noFill/>
          <a:ln w="9525">
            <a:noFill/>
            <a:miter lim="800000"/>
            <a:headEnd/>
            <a:tailEnd/>
          </a:ln>
          <a:effectLst/>
        </p:spPr>
        <p:txBody>
          <a:bodyPr>
            <a:spAutoFit/>
          </a:bodyPr>
          <a:lstStyle/>
          <a:p>
            <a:pPr algn="ctr">
              <a:spcBef>
                <a:spcPct val="50000"/>
              </a:spcBef>
            </a:pPr>
            <a:r>
              <a:rPr lang="en-US" sz="1400" dirty="0" smtClean="0">
                <a:latin typeface="Arial Narrow" pitchFamily="34" charset="0"/>
                <a:hlinkClick r:id="rId2"/>
              </a:rPr>
              <a:t>http://hdl.loc.gov/loc.pnp/pga.01932</a:t>
            </a:r>
            <a:endParaRPr lang="en-US" sz="1400" dirty="0">
              <a:solidFill>
                <a:srgbClr val="5D4034"/>
              </a:solidFill>
              <a:latin typeface="Arial Narrow" pitchFamily="34" charset="0"/>
            </a:endParaRPr>
          </a:p>
        </p:txBody>
      </p:sp>
      <p:sp>
        <p:nvSpPr>
          <p:cNvPr id="14340" name="Text Box 4" descr="Parchment"/>
          <p:cNvSpPr txBox="1">
            <a:spLocks noChangeArrowheads="1"/>
          </p:cNvSpPr>
          <p:nvPr/>
        </p:nvSpPr>
        <p:spPr bwMode="auto">
          <a:xfrm>
            <a:off x="733425" y="1390650"/>
            <a:ext cx="4138613" cy="3739485"/>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r>
              <a:rPr lang="en-US" sz="2000" dirty="0" smtClean="0">
                <a:latin typeface="Arial Narrow" pitchFamily="34" charset="0"/>
              </a:rPr>
              <a:t>Mr. Lincoln. Residence and horse. In Springfield, Illinois, as they appeared on his return at the close of the campaign with Senator Douglas.</a:t>
            </a:r>
          </a:p>
          <a:p>
            <a:endParaRPr lang="en-US" sz="1800" b="1" dirty="0" smtClean="0">
              <a:latin typeface="Arial Narrow" pitchFamily="34" charset="0"/>
            </a:endParaRPr>
          </a:p>
          <a:p>
            <a:r>
              <a:rPr lang="en-US" sz="1600" b="1" dirty="0" smtClean="0">
                <a:latin typeface="Arial Narrow" pitchFamily="34" charset="0"/>
              </a:rPr>
              <a:t>Digital ID</a:t>
            </a:r>
            <a:r>
              <a:rPr lang="en-US" sz="1600" dirty="0" smtClean="0">
                <a:latin typeface="Arial Narrow" pitchFamily="34" charset="0"/>
              </a:rPr>
              <a:t>: (digital file from original print) pga- 01932</a:t>
            </a:r>
          </a:p>
          <a:p>
            <a:endParaRPr lang="en-US" sz="1600" dirty="0" smtClean="0">
              <a:latin typeface="Arial Narrow" pitchFamily="34" charset="0"/>
            </a:endParaRPr>
          </a:p>
          <a:p>
            <a:r>
              <a:rPr lang="en-US" sz="1600" b="1" dirty="0" smtClean="0">
                <a:latin typeface="Arial Narrow" pitchFamily="34" charset="0"/>
              </a:rPr>
              <a:t>Reproduction Number: </a:t>
            </a:r>
            <a:r>
              <a:rPr lang="en-US" sz="1600" dirty="0" smtClean="0">
                <a:latin typeface="Arial Narrow" pitchFamily="34" charset="0"/>
              </a:rPr>
              <a:t>LC-DIG-pga-01932 (digital file from original print)</a:t>
            </a:r>
          </a:p>
          <a:p>
            <a:endParaRPr lang="en-US" sz="1600" dirty="0" smtClean="0">
              <a:latin typeface="Arial Narrow" pitchFamily="34" charset="0"/>
            </a:endParaRPr>
          </a:p>
          <a:p>
            <a:r>
              <a:rPr lang="en-US" sz="1600" b="1" dirty="0" smtClean="0">
                <a:latin typeface="Arial Narrow" pitchFamily="34" charset="0"/>
              </a:rPr>
              <a:t>Repository:</a:t>
            </a:r>
            <a:r>
              <a:rPr lang="en-US" sz="1600" dirty="0" smtClean="0">
                <a:latin typeface="Arial Narrow" pitchFamily="34" charset="0"/>
              </a:rPr>
              <a:t> Library of Congress Prints and Photographs Division Washington, D.C. 20540 USA</a:t>
            </a:r>
            <a:endParaRPr lang="en-US" sz="16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14341"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4342" name="Rectangle 6" descr="Parchment"/>
          <p:cNvSpPr>
            <a:spLocks noChangeArrowheads="1"/>
          </p:cNvSpPr>
          <p:nvPr/>
        </p:nvSpPr>
        <p:spPr bwMode="auto">
          <a:xfrm>
            <a:off x="5356225" y="1368425"/>
            <a:ext cx="3302000" cy="2989263"/>
          </a:xfrm>
          <a:prstGeom prst="rect">
            <a:avLst/>
          </a:prstGeom>
          <a:blipFill dpi="0" rotWithShape="0">
            <a:blip r:embed="rId3"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4343" name="Text Box 7" descr="Parchment">
            <a:hlinkClick r:id="rId4" action="ppaction://hlinksldjump"/>
          </p:cNvPr>
          <p:cNvSpPr txBox="1">
            <a:spLocks noChangeArrowheads="1"/>
          </p:cNvSpPr>
          <p:nvPr/>
        </p:nvSpPr>
        <p:spPr bwMode="auto">
          <a:xfrm>
            <a:off x="6467475" y="5124450"/>
            <a:ext cx="1081088" cy="555625"/>
          </a:xfrm>
          <a:prstGeom prst="rect">
            <a:avLst/>
          </a:prstGeom>
          <a:blipFill dpi="0" rotWithShape="0">
            <a:blip r:embed="rId3"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4344" name="Rectangle 8" descr="Parchment"/>
          <p:cNvSpPr>
            <a:spLocks noGrp="1" noChangeArrowheads="1"/>
          </p:cNvSpPr>
          <p:nvPr>
            <p:ph type="title"/>
          </p:nvPr>
        </p:nvSpPr>
        <p:spPr>
          <a:xfrm>
            <a:off x="733425" y="193675"/>
            <a:ext cx="7905750" cy="928688"/>
          </a:xfrm>
          <a:blipFill dpi="0" rotWithShape="0">
            <a:blip r:embed="rId3"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Lincoln wins the Presidency</a:t>
            </a:r>
            <a:endParaRPr lang="en-US" dirty="0">
              <a:solidFill>
                <a:srgbClr val="5D4034"/>
              </a:solidFill>
              <a:latin typeface="Arial Narrow" pitchFamily="34" charset="0"/>
            </a:endParaRPr>
          </a:p>
        </p:txBody>
      </p:sp>
      <p:pic>
        <p:nvPicPr>
          <p:cNvPr id="22530" name="Picture 2" descr="Mr. Lincoln. Residence and horse. In Springfield, Illinois, as they appeared on his return at the close of the campaign with Senator Douglas"/>
          <p:cNvPicPr>
            <a:picLocks noChangeAspect="1" noChangeArrowheads="1"/>
          </p:cNvPicPr>
          <p:nvPr/>
        </p:nvPicPr>
        <p:blipFill>
          <a:blip r:embed="rId5" cstate="print"/>
          <a:srcRect/>
          <a:stretch>
            <a:fillRect/>
          </a:stretch>
        </p:blipFill>
        <p:spPr bwMode="auto">
          <a:xfrm>
            <a:off x="5404919" y="1421393"/>
            <a:ext cx="3186820" cy="29011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Line 9"/>
          <p:cNvSpPr>
            <a:spLocks noChangeShapeType="1"/>
          </p:cNvSpPr>
          <p:nvPr/>
        </p:nvSpPr>
        <p:spPr bwMode="auto">
          <a:xfrm>
            <a:off x="7007225" y="5700713"/>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5370" name="Line 10"/>
          <p:cNvSpPr>
            <a:spLocks noChangeShapeType="1"/>
          </p:cNvSpPr>
          <p:nvPr/>
        </p:nvSpPr>
        <p:spPr bwMode="auto">
          <a:xfrm>
            <a:off x="6873875" y="6294438"/>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5364" name="Text Box 4" descr="Parchment"/>
          <p:cNvSpPr txBox="1">
            <a:spLocks noChangeArrowheads="1"/>
          </p:cNvSpPr>
          <p:nvPr/>
        </p:nvSpPr>
        <p:spPr bwMode="auto">
          <a:xfrm>
            <a:off x="733425" y="1390650"/>
            <a:ext cx="4138613" cy="4078039"/>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a:spAutoFit/>
          </a:bodyPr>
          <a:lstStyle/>
          <a:p>
            <a:endParaRPr lang="en-US" sz="900" dirty="0">
              <a:solidFill>
                <a:srgbClr val="5D4034"/>
              </a:solidFill>
              <a:latin typeface="Arial Narrow" pitchFamily="34" charset="0"/>
            </a:endParaRPr>
          </a:p>
          <a:p>
            <a:endParaRPr lang="en-US" sz="1800" b="1" dirty="0" smtClean="0"/>
          </a:p>
          <a:p>
            <a:r>
              <a:rPr lang="en-US" sz="1800" dirty="0" smtClean="0">
                <a:latin typeface="Arial Narrow" pitchFamily="34" charset="0"/>
              </a:rPr>
              <a:t>A cartoon was printed of Abraham Lincoln and Stephan Douglas as they run against each other in a foot race to the capital.</a:t>
            </a:r>
          </a:p>
          <a:p>
            <a:endParaRPr lang="en-US" sz="1800" dirty="0" smtClean="0">
              <a:latin typeface="Arial Narrow" pitchFamily="34" charset="0"/>
            </a:endParaRPr>
          </a:p>
          <a:p>
            <a:endParaRPr lang="en-US" sz="1800" dirty="0" smtClean="0">
              <a:latin typeface="Arial Narrow" pitchFamily="34" charset="0"/>
            </a:endParaRPr>
          </a:p>
          <a:p>
            <a:endParaRPr lang="en-US" sz="1800" dirty="0" smtClean="0">
              <a:latin typeface="Arial Narrow" pitchFamily="34" charset="0"/>
            </a:endParaRPr>
          </a:p>
          <a:p>
            <a:r>
              <a:rPr lang="en-US" sz="1100" b="1" dirty="0" smtClean="0">
                <a:latin typeface="Arial Narrow" pitchFamily="34" charset="0"/>
              </a:rPr>
              <a:t>Lincoln &amp; Douglas in a presidential footrace]. No. 1, 1860</a:t>
            </a:r>
          </a:p>
          <a:p>
            <a:r>
              <a:rPr lang="en-US" sz="1100" dirty="0" smtClean="0">
                <a:latin typeface="Arial Narrow" pitchFamily="34" charset="0"/>
              </a:rPr>
              <a:t>Digital ID: (digital file from b&amp;w film copy neg.) </a:t>
            </a:r>
            <a:r>
              <a:rPr lang="en-US" sz="1100" dirty="0" err="1" smtClean="0">
                <a:latin typeface="Arial Narrow" pitchFamily="34" charset="0"/>
              </a:rPr>
              <a:t>cph</a:t>
            </a:r>
            <a:r>
              <a:rPr lang="en-US" sz="1100" dirty="0" smtClean="0">
                <a:latin typeface="Arial Narrow" pitchFamily="34" charset="0"/>
              </a:rPr>
              <a:t> 3a17091</a:t>
            </a:r>
          </a:p>
          <a:p>
            <a:r>
              <a:rPr lang="en-US" sz="1100" dirty="0" smtClean="0">
                <a:latin typeface="Arial Narrow" pitchFamily="34" charset="0"/>
              </a:rPr>
              <a:t> </a:t>
            </a:r>
          </a:p>
          <a:p>
            <a:r>
              <a:rPr lang="en-US" sz="1100" b="1" dirty="0" smtClean="0">
                <a:latin typeface="Arial Narrow" pitchFamily="34" charset="0"/>
              </a:rPr>
              <a:t>Reproduction Number</a:t>
            </a:r>
            <a:r>
              <a:rPr lang="en-US" sz="1100" dirty="0" smtClean="0">
                <a:latin typeface="Arial Narrow" pitchFamily="34" charset="0"/>
              </a:rPr>
              <a:t>: LC-DIG-ppmsca-15777 (digital file from original) LC-USZ62-14834 (b&amp;w film copy neg.)</a:t>
            </a:r>
          </a:p>
          <a:p>
            <a:endParaRPr lang="en-US" sz="1100" dirty="0" smtClean="0">
              <a:latin typeface="Arial Narrow" pitchFamily="34" charset="0"/>
            </a:endParaRPr>
          </a:p>
          <a:p>
            <a:r>
              <a:rPr lang="en-US" sz="1100" b="1" dirty="0" smtClean="0">
                <a:latin typeface="Arial Narrow" pitchFamily="34" charset="0"/>
              </a:rPr>
              <a:t>Repository: </a:t>
            </a:r>
            <a:r>
              <a:rPr lang="en-US" sz="1100" dirty="0" smtClean="0">
                <a:latin typeface="Arial Narrow" pitchFamily="34" charset="0"/>
              </a:rPr>
              <a:t>Library of Congress Prints and Photographs Division Washington, D.C. 20540 USA</a:t>
            </a:r>
          </a:p>
          <a:p>
            <a:endParaRPr lang="en-US" sz="1800" dirty="0">
              <a:solidFill>
                <a:srgbClr val="5D4034"/>
              </a:solidFill>
              <a:latin typeface="Arial Narrow" pitchFamily="34" charset="0"/>
            </a:endParaRPr>
          </a:p>
          <a:p>
            <a:endParaRPr lang="en-US" sz="1800" dirty="0">
              <a:solidFill>
                <a:srgbClr val="5D4034"/>
              </a:solidFill>
              <a:latin typeface="Arial Narrow" pitchFamily="34" charset="0"/>
            </a:endParaRPr>
          </a:p>
        </p:txBody>
      </p:sp>
      <p:sp>
        <p:nvSpPr>
          <p:cNvPr id="15365"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5366" name="Rectangle 6" descr="Parchment"/>
          <p:cNvSpPr>
            <a:spLocks noChangeArrowheads="1"/>
          </p:cNvSpPr>
          <p:nvPr/>
        </p:nvSpPr>
        <p:spPr bwMode="auto">
          <a:xfrm>
            <a:off x="5335905" y="1378585"/>
            <a:ext cx="3302000" cy="2989263"/>
          </a:xfrm>
          <a:prstGeom prst="rect">
            <a:avLst/>
          </a:prstGeom>
          <a:blipFill dpi="0" rotWithShape="0">
            <a:blip r:embed="rId2"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5367" name="Text Box 7" descr="Parchment">
            <a:hlinkClick r:id="rId3" action="ppaction://hlinksldjump"/>
          </p:cNvPr>
          <p:cNvSpPr txBox="1">
            <a:spLocks noChangeArrowheads="1"/>
          </p:cNvSpPr>
          <p:nvPr/>
        </p:nvSpPr>
        <p:spPr bwMode="auto">
          <a:xfrm>
            <a:off x="6467475" y="5124450"/>
            <a:ext cx="1081088" cy="555625"/>
          </a:xfrm>
          <a:prstGeom prst="rect">
            <a:avLst/>
          </a:prstGeom>
          <a:blipFill dpi="0" rotWithShape="0">
            <a:blip r:embed="rId2"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5368" name="Rectangle 8" descr="Parchment"/>
          <p:cNvSpPr>
            <a:spLocks noGrp="1" noChangeArrowheads="1"/>
          </p:cNvSpPr>
          <p:nvPr>
            <p:ph type="title"/>
          </p:nvPr>
        </p:nvSpPr>
        <p:spPr>
          <a:xfrm>
            <a:off x="733425" y="193675"/>
            <a:ext cx="7905750" cy="928688"/>
          </a:xfrm>
          <a:blipFill dpi="0" rotWithShape="0">
            <a:blip r:embed="rId2"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Lincoln and Douglas</a:t>
            </a:r>
            <a:endParaRPr lang="en-US" dirty="0">
              <a:solidFill>
                <a:srgbClr val="5D4034"/>
              </a:solidFill>
              <a:latin typeface="Arial Narrow" pitchFamily="34" charset="0"/>
            </a:endParaRPr>
          </a:p>
        </p:txBody>
      </p:sp>
      <p:pic>
        <p:nvPicPr>
          <p:cNvPr id="21506" name="Picture 2" descr="[Lincoln &amp; Douglas in a presidential footrace]. No. 1, 1860"/>
          <p:cNvPicPr>
            <a:picLocks noChangeAspect="1" noChangeArrowheads="1"/>
          </p:cNvPicPr>
          <p:nvPr/>
        </p:nvPicPr>
        <p:blipFill>
          <a:blip r:embed="rId4" cstate="print"/>
          <a:srcRect/>
          <a:stretch>
            <a:fillRect/>
          </a:stretch>
        </p:blipFill>
        <p:spPr bwMode="auto">
          <a:xfrm>
            <a:off x="5377758" y="1412341"/>
            <a:ext cx="3259248" cy="2879001"/>
          </a:xfrm>
          <a:prstGeom prst="rect">
            <a:avLst/>
          </a:prstGeom>
          <a:noFill/>
        </p:spPr>
      </p:pic>
      <p:sp>
        <p:nvSpPr>
          <p:cNvPr id="10" name="Rectangle 9"/>
          <p:cNvSpPr/>
          <p:nvPr/>
        </p:nvSpPr>
        <p:spPr>
          <a:xfrm>
            <a:off x="5295439" y="4549448"/>
            <a:ext cx="3438762" cy="369332"/>
          </a:xfrm>
          <a:prstGeom prst="rect">
            <a:avLst/>
          </a:prstGeom>
        </p:spPr>
        <p:txBody>
          <a:bodyPr wrap="none">
            <a:spAutoFit/>
          </a:bodyPr>
          <a:lstStyle/>
          <a:p>
            <a:r>
              <a:rPr lang="en-US" sz="1800" dirty="0" smtClean="0">
                <a:latin typeface="Arial Narrow" pitchFamily="34" charset="0"/>
                <a:hlinkClick r:id="rId5"/>
              </a:rPr>
              <a:t>http://hdl.loc.gov/loc.pnp/cph.3a17091</a:t>
            </a:r>
            <a:r>
              <a:rPr lang="en-US" sz="1800" dirty="0" smtClean="0">
                <a:latin typeface="Arial Narrow" pitchFamily="34" charset="0"/>
              </a:rPr>
              <a:t> </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latin typeface="Arial Narrow" pitchFamily="34" charset="0"/>
              </a:rPr>
              <a:t>Room 2</a:t>
            </a:r>
          </a:p>
        </p:txBody>
      </p:sp>
      <p:sp>
        <p:nvSpPr>
          <p:cNvPr id="10243" name="Rectangle 3" descr="Recycled paper"/>
          <p:cNvSpPr>
            <a:spLocks noChangeArrowheads="1"/>
          </p:cNvSpPr>
          <p:nvPr/>
        </p:nvSpPr>
        <p:spPr bwMode="auto">
          <a:xfrm>
            <a:off x="0" y="0"/>
            <a:ext cx="9144000" cy="1371600"/>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10244" name="Rectangle 4" descr="Oak">
            <a:hlinkClick r:id="rId3" action="ppaction://hlinksldjump"/>
          </p:cNvPr>
          <p:cNvSpPr>
            <a:spLocks noChangeArrowheads="1"/>
          </p:cNvSpPr>
          <p:nvPr/>
        </p:nvSpPr>
        <p:spPr bwMode="auto">
          <a:xfrm>
            <a:off x="0" y="3749040"/>
            <a:ext cx="9144000" cy="3108960"/>
          </a:xfrm>
          <a:prstGeom prst="rect">
            <a:avLst/>
          </a:prstGeom>
          <a:blipFill dpi="0" rotWithShape="1">
            <a:blip r:embed="rId4" cstate="print"/>
            <a:srcRect/>
            <a:tile tx="0" ty="0" sx="100000" sy="100000" flip="none" algn="tl"/>
          </a:blipFill>
          <a:ln w="9525">
            <a:solidFill>
              <a:schemeClr val="tx1"/>
            </a:solidFill>
            <a:miter lim="800000"/>
            <a:headEnd/>
            <a:tailEnd/>
          </a:ln>
          <a:effectLst/>
        </p:spPr>
        <p:txBody>
          <a:bodyPr wrap="none" anchor="ctr"/>
          <a:lstStyle/>
          <a:p>
            <a:endParaRPr lang="en-US" dirty="0"/>
          </a:p>
        </p:txBody>
      </p:sp>
      <p:sp>
        <p:nvSpPr>
          <p:cNvPr id="10245" name="Freeform 5" descr="Stationery"/>
          <p:cNvSpPr>
            <a:spLocks/>
          </p:cNvSpPr>
          <p:nvPr/>
        </p:nvSpPr>
        <p:spPr bwMode="auto">
          <a:xfrm>
            <a:off x="2590800" y="990600"/>
            <a:ext cx="3962400" cy="2743200"/>
          </a:xfrm>
          <a:custGeom>
            <a:avLst/>
            <a:gdLst/>
            <a:ahLst/>
            <a:cxnLst>
              <a:cxn ang="0">
                <a:pos x="0" y="0"/>
              </a:cxn>
              <a:cxn ang="0">
                <a:pos x="2496" y="0"/>
              </a:cxn>
              <a:cxn ang="0">
                <a:pos x="2496" y="1728"/>
              </a:cxn>
              <a:cxn ang="0">
                <a:pos x="0" y="1728"/>
              </a:cxn>
              <a:cxn ang="0">
                <a:pos x="0" y="0"/>
              </a:cxn>
            </a:cxnLst>
            <a:rect l="0" t="0" r="r" b="b"/>
            <a:pathLst>
              <a:path w="2496" h="1728">
                <a:moveTo>
                  <a:pt x="0" y="0"/>
                </a:moveTo>
                <a:lnTo>
                  <a:pt x="2496" y="0"/>
                </a:lnTo>
                <a:lnTo>
                  <a:pt x="2496" y="1728"/>
                </a:lnTo>
                <a:lnTo>
                  <a:pt x="0" y="1728"/>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0246" name="Freeform 6" descr="Stationery"/>
          <p:cNvSpPr>
            <a:spLocks/>
          </p:cNvSpPr>
          <p:nvPr/>
        </p:nvSpPr>
        <p:spPr bwMode="auto">
          <a:xfrm>
            <a:off x="0" y="190500"/>
            <a:ext cx="2590800" cy="6438900"/>
          </a:xfrm>
          <a:custGeom>
            <a:avLst/>
            <a:gdLst/>
            <a:ahLst/>
            <a:cxnLst>
              <a:cxn ang="0">
                <a:pos x="0" y="0"/>
              </a:cxn>
              <a:cxn ang="0">
                <a:pos x="1631" y="503"/>
              </a:cxn>
              <a:cxn ang="0">
                <a:pos x="1632" y="2232"/>
              </a:cxn>
              <a:cxn ang="0">
                <a:pos x="0" y="4056"/>
              </a:cxn>
              <a:cxn ang="0">
                <a:pos x="0" y="0"/>
              </a:cxn>
            </a:cxnLst>
            <a:rect l="0" t="0" r="r" b="b"/>
            <a:pathLst>
              <a:path w="1632" h="4056">
                <a:moveTo>
                  <a:pt x="0" y="0"/>
                </a:moveTo>
                <a:lnTo>
                  <a:pt x="1631" y="503"/>
                </a:lnTo>
                <a:lnTo>
                  <a:pt x="1632" y="2232"/>
                </a:lnTo>
                <a:lnTo>
                  <a:pt x="0" y="4056"/>
                </a:lnTo>
                <a:lnTo>
                  <a:pt x="0"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0247" name="Freeform 7" descr="Stationery"/>
          <p:cNvSpPr>
            <a:spLocks/>
          </p:cNvSpPr>
          <p:nvPr/>
        </p:nvSpPr>
        <p:spPr bwMode="auto">
          <a:xfrm>
            <a:off x="6551613" y="228600"/>
            <a:ext cx="2592387" cy="6438900"/>
          </a:xfrm>
          <a:custGeom>
            <a:avLst/>
            <a:gdLst/>
            <a:ahLst/>
            <a:cxnLst>
              <a:cxn ang="0">
                <a:pos x="1633" y="0"/>
              </a:cxn>
              <a:cxn ang="0">
                <a:pos x="0" y="479"/>
              </a:cxn>
              <a:cxn ang="0">
                <a:pos x="0" y="2208"/>
              </a:cxn>
              <a:cxn ang="0">
                <a:pos x="1633" y="4056"/>
              </a:cxn>
              <a:cxn ang="0">
                <a:pos x="1633" y="0"/>
              </a:cxn>
            </a:cxnLst>
            <a:rect l="0" t="0" r="r" b="b"/>
            <a:pathLst>
              <a:path w="1633" h="4056">
                <a:moveTo>
                  <a:pt x="1633" y="0"/>
                </a:moveTo>
                <a:lnTo>
                  <a:pt x="0" y="479"/>
                </a:lnTo>
                <a:lnTo>
                  <a:pt x="0" y="2208"/>
                </a:lnTo>
                <a:lnTo>
                  <a:pt x="1633" y="4056"/>
                </a:lnTo>
                <a:lnTo>
                  <a:pt x="1633" y="0"/>
                </a:lnTo>
                <a:close/>
              </a:path>
            </a:pathLst>
          </a:custGeom>
          <a:blipFill dpi="0" rotWithShape="0">
            <a:blip r:embed="rId5" cstate="print"/>
            <a:srcRect/>
            <a:tile tx="0" ty="0" sx="100000" sy="100000" flip="none" algn="tl"/>
          </a:blipFill>
          <a:ln w="9525">
            <a:solidFill>
              <a:schemeClr val="tx1"/>
            </a:solidFill>
            <a:round/>
            <a:headEnd/>
            <a:tailEnd/>
          </a:ln>
          <a:effectLst/>
        </p:spPr>
        <p:txBody>
          <a:bodyPr/>
          <a:lstStyle/>
          <a:p>
            <a:endParaRPr lang="en-US" dirty="0"/>
          </a:p>
        </p:txBody>
      </p:sp>
      <p:sp>
        <p:nvSpPr>
          <p:cNvPr id="10248" name="AutoShape 8" descr="Parchment">
            <a:hlinkClick r:id="rId6" action="ppaction://hlinksldjump"/>
          </p:cNvPr>
          <p:cNvSpPr>
            <a:spLocks noChangeArrowheads="1"/>
          </p:cNvSpPr>
          <p:nvPr/>
        </p:nvSpPr>
        <p:spPr bwMode="auto">
          <a:xfrm>
            <a:off x="4002088" y="5832475"/>
            <a:ext cx="1449387" cy="865188"/>
          </a:xfrm>
          <a:prstGeom prst="downArrow">
            <a:avLst>
              <a:gd name="adj1" fmla="val 50000"/>
              <a:gd name="adj2" fmla="val 25000"/>
            </a:avLst>
          </a:prstGeom>
          <a:blipFill dpi="0" rotWithShape="0">
            <a:blip r:embed="rId7" cstate="print"/>
            <a:srcRect/>
            <a:tile tx="0" ty="0" sx="100000" sy="100000" flip="none" algn="tl"/>
          </a:blipFill>
          <a:ln w="38100">
            <a:solidFill>
              <a:srgbClr val="643E33"/>
            </a:solidFill>
            <a:miter lim="800000"/>
            <a:headEnd/>
            <a:tailEnd/>
          </a:ln>
          <a:effectLst/>
        </p:spPr>
        <p:txBody>
          <a:bodyPr wrap="none" anchor="ctr"/>
          <a:lstStyle/>
          <a:p>
            <a:pPr algn="ctr">
              <a:lnSpc>
                <a:spcPct val="80000"/>
              </a:lnSpc>
            </a:pPr>
            <a:r>
              <a:rPr lang="en-US" sz="1400" dirty="0">
                <a:solidFill>
                  <a:srgbClr val="413023"/>
                </a:solidFill>
                <a:latin typeface="Arial Narrow" pitchFamily="34" charset="0"/>
              </a:rPr>
              <a:t>Return </a:t>
            </a:r>
          </a:p>
          <a:p>
            <a:pPr algn="ctr">
              <a:lnSpc>
                <a:spcPct val="80000"/>
              </a:lnSpc>
            </a:pPr>
            <a:r>
              <a:rPr lang="en-US" sz="1400" dirty="0">
                <a:solidFill>
                  <a:srgbClr val="413023"/>
                </a:solidFill>
                <a:latin typeface="Arial Narrow" pitchFamily="34" charset="0"/>
              </a:rPr>
              <a:t>to </a:t>
            </a:r>
          </a:p>
          <a:p>
            <a:pPr algn="ctr">
              <a:lnSpc>
                <a:spcPct val="80000"/>
              </a:lnSpc>
            </a:pPr>
            <a:r>
              <a:rPr lang="en-US" sz="1400" dirty="0">
                <a:solidFill>
                  <a:srgbClr val="413023"/>
                </a:solidFill>
                <a:latin typeface="Arial Narrow" pitchFamily="34" charset="0"/>
              </a:rPr>
              <a:t>Entry</a:t>
            </a:r>
          </a:p>
        </p:txBody>
      </p:sp>
      <p:sp>
        <p:nvSpPr>
          <p:cNvPr id="10249" name="AutoShape 9" descr="Parchment">
            <a:hlinkClick r:id="rId8" action="ppaction://hlinksldjump"/>
          </p:cNvPr>
          <p:cNvSpPr>
            <a:spLocks noChangeArrowheads="1"/>
          </p:cNvSpPr>
          <p:nvPr/>
        </p:nvSpPr>
        <p:spPr bwMode="auto">
          <a:xfrm rot="-5400000">
            <a:off x="45244" y="1415257"/>
            <a:ext cx="2630487" cy="1619250"/>
          </a:xfrm>
          <a:custGeom>
            <a:avLst/>
            <a:gdLst>
              <a:gd name="G0" fmla="+- 4275 0 0"/>
              <a:gd name="G1" fmla="+- 21600 0 4275"/>
              <a:gd name="G2" fmla="*/ 4275 1 2"/>
              <a:gd name="G3" fmla="+- 21600 0 G2"/>
              <a:gd name="G4" fmla="+/ 4275 21600 2"/>
              <a:gd name="G5" fmla="+/ G1 0 2"/>
              <a:gd name="G6" fmla="*/ 21600 21600 4275"/>
              <a:gd name="G7" fmla="*/ G6 1 2"/>
              <a:gd name="G8" fmla="+- 21600 0 G7"/>
              <a:gd name="G9" fmla="*/ 21600 1 2"/>
              <a:gd name="G10" fmla="+- 4275 0 G9"/>
              <a:gd name="G11" fmla="?: G10 G8 0"/>
              <a:gd name="G12" fmla="?: G10 G7 21600"/>
              <a:gd name="T0" fmla="*/ 19462 w 21600"/>
              <a:gd name="T1" fmla="*/ 10800 h 21600"/>
              <a:gd name="T2" fmla="*/ 10800 w 21600"/>
              <a:gd name="T3" fmla="*/ 21600 h 21600"/>
              <a:gd name="T4" fmla="*/ 2138 w 21600"/>
              <a:gd name="T5" fmla="*/ 10800 h 21600"/>
              <a:gd name="T6" fmla="*/ 10800 w 21600"/>
              <a:gd name="T7" fmla="*/ 0 h 21600"/>
              <a:gd name="T8" fmla="*/ 3938 w 21600"/>
              <a:gd name="T9" fmla="*/ 3938 h 21600"/>
              <a:gd name="T10" fmla="*/ 17662 w 21600"/>
              <a:gd name="T11" fmla="*/ 17662 h 21600"/>
            </a:gdLst>
            <a:ahLst/>
            <a:cxnLst>
              <a:cxn ang="0">
                <a:pos x="T0" y="T1"/>
              </a:cxn>
              <a:cxn ang="0">
                <a:pos x="T2" y="T3"/>
              </a:cxn>
              <a:cxn ang="0">
                <a:pos x="T4" y="T5"/>
              </a:cxn>
              <a:cxn ang="0">
                <a:pos x="T6" y="T7"/>
              </a:cxn>
            </a:cxnLst>
            <a:rect l="T8" t="T9" r="T10" b="T11"/>
            <a:pathLst>
              <a:path w="21600" h="21600">
                <a:moveTo>
                  <a:pt x="0" y="0"/>
                </a:moveTo>
                <a:lnTo>
                  <a:pt x="4275" y="21600"/>
                </a:lnTo>
                <a:lnTo>
                  <a:pt x="17325"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vert="eaVert" wrap="none" anchor="ctr"/>
          <a:lstStyle/>
          <a:p>
            <a:pPr algn="ctr"/>
            <a:r>
              <a:rPr lang="en-US" dirty="0">
                <a:solidFill>
                  <a:srgbClr val="413023"/>
                </a:solidFill>
                <a:latin typeface="Arial Narrow" pitchFamily="34" charset="0"/>
              </a:rPr>
              <a:t>Artifact </a:t>
            </a:r>
          </a:p>
          <a:p>
            <a:pPr algn="ctr"/>
            <a:r>
              <a:rPr lang="en-US" dirty="0">
                <a:solidFill>
                  <a:srgbClr val="413023"/>
                </a:solidFill>
                <a:latin typeface="Arial Narrow" pitchFamily="34" charset="0"/>
              </a:rPr>
              <a:t>5</a:t>
            </a:r>
          </a:p>
        </p:txBody>
      </p:sp>
      <p:sp>
        <p:nvSpPr>
          <p:cNvPr id="10250" name="AutoShape 10" descr="Parchment">
            <a:hlinkClick r:id="rId9" action="ppaction://hlinksldjump"/>
          </p:cNvPr>
          <p:cNvSpPr>
            <a:spLocks noChangeArrowheads="1"/>
          </p:cNvSpPr>
          <p:nvPr/>
        </p:nvSpPr>
        <p:spPr bwMode="auto">
          <a:xfrm rot="5400000" flipH="1">
            <a:off x="6883399" y="2037080"/>
            <a:ext cx="1686561" cy="1127760"/>
          </a:xfrm>
          <a:custGeom>
            <a:avLst/>
            <a:gdLst>
              <a:gd name="G0" fmla="+- 5128 0 0"/>
              <a:gd name="G1" fmla="+- 21600 0 5128"/>
              <a:gd name="G2" fmla="*/ 5128 1 2"/>
              <a:gd name="G3" fmla="+- 21600 0 G2"/>
              <a:gd name="G4" fmla="+/ 5128 21600 2"/>
              <a:gd name="G5" fmla="+/ G1 0 2"/>
              <a:gd name="G6" fmla="*/ 21600 21600 5128"/>
              <a:gd name="G7" fmla="*/ G6 1 2"/>
              <a:gd name="G8" fmla="+- 21600 0 G7"/>
              <a:gd name="G9" fmla="*/ 21600 1 2"/>
              <a:gd name="G10" fmla="+- 5128 0 G9"/>
              <a:gd name="G11" fmla="?: G10 G8 0"/>
              <a:gd name="G12" fmla="?: G10 G7 21600"/>
              <a:gd name="T0" fmla="*/ 19036 w 21600"/>
              <a:gd name="T1" fmla="*/ 10800 h 21600"/>
              <a:gd name="T2" fmla="*/ 10800 w 21600"/>
              <a:gd name="T3" fmla="*/ 21600 h 21600"/>
              <a:gd name="T4" fmla="*/ 2564 w 21600"/>
              <a:gd name="T5" fmla="*/ 10800 h 21600"/>
              <a:gd name="T6" fmla="*/ 10800 w 21600"/>
              <a:gd name="T7" fmla="*/ 0 h 21600"/>
              <a:gd name="T8" fmla="*/ 4364 w 21600"/>
              <a:gd name="T9" fmla="*/ 4364 h 21600"/>
              <a:gd name="T10" fmla="*/ 17236 w 21600"/>
              <a:gd name="T11" fmla="*/ 17236 h 21600"/>
            </a:gdLst>
            <a:ahLst/>
            <a:cxnLst>
              <a:cxn ang="0">
                <a:pos x="T0" y="T1"/>
              </a:cxn>
              <a:cxn ang="0">
                <a:pos x="T2" y="T3"/>
              </a:cxn>
              <a:cxn ang="0">
                <a:pos x="T4" y="T5"/>
              </a:cxn>
              <a:cxn ang="0">
                <a:pos x="T6" y="T7"/>
              </a:cxn>
            </a:cxnLst>
            <a:rect l="T8" t="T9" r="T10" b="T11"/>
            <a:pathLst>
              <a:path w="21600" h="21600">
                <a:moveTo>
                  <a:pt x="0" y="0"/>
                </a:moveTo>
                <a:lnTo>
                  <a:pt x="5128" y="21600"/>
                </a:lnTo>
                <a:lnTo>
                  <a:pt x="16472" y="21600"/>
                </a:lnTo>
                <a:lnTo>
                  <a:pt x="21600" y="0"/>
                </a:lnTo>
                <a:close/>
              </a:path>
            </a:pathLst>
          </a:custGeom>
          <a:blipFill dpi="0" rotWithShape="0">
            <a:blip r:embed="rId7" cstate="print"/>
            <a:srcRect/>
            <a:tile tx="0" ty="0" sx="100000" sy="100000" flip="none" algn="tl"/>
          </a:blipFill>
          <a:ln w="76200">
            <a:solidFill>
              <a:srgbClr val="643E33"/>
            </a:solidFill>
            <a:miter lim="800000"/>
            <a:headEnd/>
            <a:tailEnd/>
          </a:ln>
          <a:effectLst/>
        </p:spPr>
        <p:txBody>
          <a:bodyPr rot="10800000" vert="eaVert" wrap="none" anchor="ctr"/>
          <a:lstStyle/>
          <a:p>
            <a:pPr algn="ctr"/>
            <a:r>
              <a:rPr lang="en-US" dirty="0">
                <a:solidFill>
                  <a:srgbClr val="413023"/>
                </a:solidFill>
                <a:latin typeface="Arial Narrow" pitchFamily="34" charset="0"/>
              </a:rPr>
              <a:t>Artifact </a:t>
            </a:r>
          </a:p>
          <a:p>
            <a:pPr algn="ctr"/>
            <a:r>
              <a:rPr lang="en-US" dirty="0">
                <a:solidFill>
                  <a:srgbClr val="413023"/>
                </a:solidFill>
                <a:latin typeface="Arial Narrow" pitchFamily="34" charset="0"/>
              </a:rPr>
              <a:t>8</a:t>
            </a:r>
          </a:p>
        </p:txBody>
      </p:sp>
      <p:sp>
        <p:nvSpPr>
          <p:cNvPr id="10251" name="Rectangle 11" descr="Parchment">
            <a:hlinkClick r:id="rId10" action="ppaction://hlinksldjump"/>
          </p:cNvPr>
          <p:cNvSpPr>
            <a:spLocks noChangeArrowheads="1"/>
          </p:cNvSpPr>
          <p:nvPr/>
        </p:nvSpPr>
        <p:spPr bwMode="auto">
          <a:xfrm>
            <a:off x="2922588" y="1336675"/>
            <a:ext cx="1752600" cy="1316038"/>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413023"/>
                </a:solidFill>
                <a:latin typeface="Arial Narrow" pitchFamily="34" charset="0"/>
              </a:rPr>
              <a:t>Artifact </a:t>
            </a:r>
          </a:p>
          <a:p>
            <a:pPr algn="ctr"/>
            <a:r>
              <a:rPr lang="en-US" dirty="0">
                <a:solidFill>
                  <a:srgbClr val="413023"/>
                </a:solidFill>
                <a:latin typeface="Arial Narrow" pitchFamily="34" charset="0"/>
              </a:rPr>
              <a:t>6</a:t>
            </a:r>
          </a:p>
        </p:txBody>
      </p:sp>
      <p:sp>
        <p:nvSpPr>
          <p:cNvPr id="10252" name="Rectangle 12"/>
          <p:cNvSpPr>
            <a:spLocks noChangeArrowheads="1"/>
          </p:cNvSpPr>
          <p:nvPr/>
        </p:nvSpPr>
        <p:spPr bwMode="auto">
          <a:xfrm>
            <a:off x="3146425"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10253" name="Rectangle 13"/>
          <p:cNvSpPr>
            <a:spLocks noChangeArrowheads="1"/>
          </p:cNvSpPr>
          <p:nvPr/>
        </p:nvSpPr>
        <p:spPr bwMode="auto">
          <a:xfrm>
            <a:off x="5969000" y="0"/>
            <a:ext cx="114300" cy="246063"/>
          </a:xfrm>
          <a:prstGeom prst="rect">
            <a:avLst/>
          </a:prstGeom>
          <a:solidFill>
            <a:srgbClr val="643E33"/>
          </a:solidFill>
          <a:ln w="9525">
            <a:solidFill>
              <a:srgbClr val="643E33"/>
            </a:solidFill>
            <a:miter lim="800000"/>
            <a:headEnd/>
            <a:tailEnd/>
          </a:ln>
          <a:effectLst/>
        </p:spPr>
        <p:txBody>
          <a:bodyPr wrap="none" anchor="ctr"/>
          <a:lstStyle/>
          <a:p>
            <a:endParaRPr lang="en-US" dirty="0"/>
          </a:p>
        </p:txBody>
      </p:sp>
      <p:sp>
        <p:nvSpPr>
          <p:cNvPr id="10254" name="Rectangle 14" descr="Parchment"/>
          <p:cNvSpPr>
            <a:spLocks noChangeArrowheads="1"/>
          </p:cNvSpPr>
          <p:nvPr/>
        </p:nvSpPr>
        <p:spPr bwMode="auto">
          <a:xfrm>
            <a:off x="2667000" y="228600"/>
            <a:ext cx="3810000" cy="522288"/>
          </a:xfrm>
          <a:prstGeom prst="rect">
            <a:avLst/>
          </a:prstGeom>
          <a:blipFill dpi="0" rotWithShape="1">
            <a:blip r:embed="rId7" cstate="print"/>
            <a:srcRect/>
            <a:tile tx="0" ty="0" sx="100000" sy="100000" flip="none" algn="tl"/>
          </a:blipFill>
          <a:ln w="57150">
            <a:solidFill>
              <a:srgbClr val="643E33"/>
            </a:solidFill>
            <a:miter lim="800000"/>
            <a:headEnd/>
            <a:tailEnd/>
          </a:ln>
          <a:effectLst/>
        </p:spPr>
        <p:txBody>
          <a:bodyPr wrap="none" anchor="ctr"/>
          <a:lstStyle/>
          <a:p>
            <a:pPr algn="ctr" eaLnBrk="1" hangingPunct="1"/>
            <a:r>
              <a:rPr lang="en-US" sz="2800" dirty="0" smtClean="0">
                <a:solidFill>
                  <a:srgbClr val="413023"/>
                </a:solidFill>
                <a:effectLst>
                  <a:outerShdw blurRad="38100" dist="38100" dir="2700000" algn="tl">
                    <a:srgbClr val="000000"/>
                  </a:outerShdw>
                </a:effectLst>
                <a:latin typeface="Arial Narrow" pitchFamily="34" charset="0"/>
              </a:rPr>
              <a:t>Civil War</a:t>
            </a:r>
            <a:endParaRPr lang="en-US" sz="2800" dirty="0">
              <a:solidFill>
                <a:srgbClr val="413023"/>
              </a:solidFill>
              <a:effectLst>
                <a:outerShdw blurRad="38100" dist="38100" dir="2700000" algn="tl">
                  <a:srgbClr val="000000"/>
                </a:outerShdw>
              </a:effectLst>
              <a:latin typeface="Arial Narrow" pitchFamily="34" charset="0"/>
            </a:endParaRPr>
          </a:p>
        </p:txBody>
      </p:sp>
      <p:sp>
        <p:nvSpPr>
          <p:cNvPr id="10255" name="Rectangle 15" descr="Parchment">
            <a:hlinkClick r:id="rId11" action="ppaction://hlinksldjump"/>
          </p:cNvPr>
          <p:cNvSpPr>
            <a:spLocks noChangeArrowheads="1"/>
          </p:cNvSpPr>
          <p:nvPr/>
        </p:nvSpPr>
        <p:spPr bwMode="auto">
          <a:xfrm>
            <a:off x="4922838" y="2044700"/>
            <a:ext cx="1404937" cy="1123950"/>
          </a:xfrm>
          <a:prstGeom prst="rect">
            <a:avLst/>
          </a:prstGeom>
          <a:blipFill dpi="0" rotWithShape="0">
            <a:blip r:embed="rId7" cstate="print"/>
            <a:srcRect/>
            <a:tile tx="0" ty="0" sx="100000" sy="100000" flip="none" algn="tl"/>
          </a:blipFill>
          <a:ln w="76200">
            <a:solidFill>
              <a:srgbClr val="643E33"/>
            </a:solidFill>
            <a:miter lim="800000"/>
            <a:headEnd/>
            <a:tailEnd/>
          </a:ln>
          <a:effectLst/>
        </p:spPr>
        <p:txBody>
          <a:bodyPr wrap="none" anchor="ctr"/>
          <a:lstStyle/>
          <a:p>
            <a:pPr algn="ctr"/>
            <a:r>
              <a:rPr lang="en-US" dirty="0">
                <a:solidFill>
                  <a:srgbClr val="413023"/>
                </a:solidFill>
                <a:latin typeface="Arial Narrow" pitchFamily="34" charset="0"/>
              </a:rPr>
              <a:t>Artifact </a:t>
            </a:r>
          </a:p>
          <a:p>
            <a:pPr algn="ctr"/>
            <a:r>
              <a:rPr lang="en-US" dirty="0">
                <a:solidFill>
                  <a:srgbClr val="413023"/>
                </a:solidFill>
                <a:latin typeface="Arial Narrow" pitchFamily="34" charset="0"/>
              </a:rPr>
              <a:t>7</a:t>
            </a:r>
          </a:p>
        </p:txBody>
      </p:sp>
      <p:pic>
        <p:nvPicPr>
          <p:cNvPr id="25602" name="Picture 2" descr="Pennsylvania--Gettysburg. 1863">
            <a:hlinkClick r:id="rId8" action="ppaction://hlinksldjump"/>
          </p:cNvPr>
          <p:cNvPicPr>
            <a:picLocks noChangeAspect="1" noChangeArrowheads="1"/>
          </p:cNvPicPr>
          <p:nvPr/>
        </p:nvPicPr>
        <p:blipFill>
          <a:blip r:embed="rId12" cstate="print"/>
          <a:srcRect/>
          <a:stretch>
            <a:fillRect/>
          </a:stretch>
        </p:blipFill>
        <p:spPr bwMode="auto">
          <a:xfrm>
            <a:off x="257175" y="802640"/>
            <a:ext cx="2228850" cy="2753360"/>
          </a:xfrm>
          <a:prstGeom prst="rect">
            <a:avLst/>
          </a:prstGeom>
          <a:noFill/>
        </p:spPr>
      </p:pic>
      <p:pic>
        <p:nvPicPr>
          <p:cNvPr id="25604" name="Picture 4" descr="http://lcweb2.loc.gov/service/pnp/ppmsca/08200/08248t.gif">
            <a:hlinkClick r:id="rId10" action="ppaction://hlinksldjump"/>
          </p:cNvPr>
          <p:cNvPicPr>
            <a:picLocks noChangeAspect="1" noChangeArrowheads="1"/>
          </p:cNvPicPr>
          <p:nvPr/>
        </p:nvPicPr>
        <p:blipFill>
          <a:blip r:embed="rId13" cstate="print"/>
          <a:srcRect/>
          <a:stretch>
            <a:fillRect/>
          </a:stretch>
        </p:blipFill>
        <p:spPr bwMode="auto">
          <a:xfrm>
            <a:off x="2946400" y="1371600"/>
            <a:ext cx="1686560" cy="1259839"/>
          </a:xfrm>
          <a:prstGeom prst="rect">
            <a:avLst/>
          </a:prstGeom>
          <a:noFill/>
        </p:spPr>
      </p:pic>
      <p:pic>
        <p:nvPicPr>
          <p:cNvPr id="25605" name="Picture 5" descr="Famous Confederate commanders of the Civil War, 1861-65 (Hood Stuart, Early, Hill, Polk, J.E. Johnston, Hardee, Smith, Bragg, R. E. Lee, Beauregard, Breckinridge, A.S. Johnston, Jackson, Ewell, Hampton, Fitzhugh Lee, Price, Semmes, Longstreet)">
            <a:hlinkClick r:id="rId11" action="ppaction://hlinksldjump"/>
          </p:cNvPr>
          <p:cNvPicPr>
            <a:picLocks noChangeAspect="1" noChangeArrowheads="1"/>
          </p:cNvPicPr>
          <p:nvPr/>
        </p:nvPicPr>
        <p:blipFill>
          <a:blip r:embed="rId14" cstate="print"/>
          <a:srcRect/>
          <a:stretch>
            <a:fillRect/>
          </a:stretch>
        </p:blipFill>
        <p:spPr bwMode="auto">
          <a:xfrm>
            <a:off x="4917440" y="2082800"/>
            <a:ext cx="1428750" cy="1057275"/>
          </a:xfrm>
          <a:prstGeom prst="rect">
            <a:avLst/>
          </a:prstGeom>
          <a:noFill/>
        </p:spPr>
      </p:pic>
      <p:pic>
        <p:nvPicPr>
          <p:cNvPr id="25611" name="Picture 11" descr="digital file from intermediary roll copy film">
            <a:hlinkClick r:id="rId9" action="ppaction://hlinksldjump"/>
          </p:cNvPr>
          <p:cNvPicPr>
            <a:picLocks noChangeAspect="1" noChangeArrowheads="1"/>
          </p:cNvPicPr>
          <p:nvPr/>
        </p:nvPicPr>
        <p:blipFill>
          <a:blip r:embed="rId15" cstate="print"/>
          <a:srcRect/>
          <a:stretch>
            <a:fillRect/>
          </a:stretch>
        </p:blipFill>
        <p:spPr bwMode="auto">
          <a:xfrm>
            <a:off x="6766560" y="1493520"/>
            <a:ext cx="2143760" cy="21945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Line 9"/>
          <p:cNvSpPr>
            <a:spLocks noChangeShapeType="1"/>
          </p:cNvSpPr>
          <p:nvPr/>
        </p:nvSpPr>
        <p:spPr bwMode="auto">
          <a:xfrm>
            <a:off x="7007225" y="5710238"/>
            <a:ext cx="0" cy="584200"/>
          </a:xfrm>
          <a:prstGeom prst="line">
            <a:avLst/>
          </a:prstGeom>
          <a:noFill/>
          <a:ln w="76200">
            <a:solidFill>
              <a:srgbClr val="643E33"/>
            </a:solidFill>
            <a:round/>
            <a:headEnd/>
            <a:tailEnd/>
          </a:ln>
          <a:effectLst/>
        </p:spPr>
        <p:txBody>
          <a:bodyPr wrap="none" anchor="ctr"/>
          <a:lstStyle/>
          <a:p>
            <a:endParaRPr lang="en-US" dirty="0"/>
          </a:p>
        </p:txBody>
      </p:sp>
      <p:sp>
        <p:nvSpPr>
          <p:cNvPr id="16394" name="Line 10"/>
          <p:cNvSpPr>
            <a:spLocks noChangeShapeType="1"/>
          </p:cNvSpPr>
          <p:nvPr/>
        </p:nvSpPr>
        <p:spPr bwMode="auto">
          <a:xfrm>
            <a:off x="6873875" y="6303963"/>
            <a:ext cx="268288" cy="0"/>
          </a:xfrm>
          <a:prstGeom prst="line">
            <a:avLst/>
          </a:prstGeom>
          <a:noFill/>
          <a:ln w="76200">
            <a:solidFill>
              <a:srgbClr val="643E33"/>
            </a:solidFill>
            <a:round/>
            <a:headEnd/>
            <a:tailEnd/>
          </a:ln>
          <a:effectLst/>
        </p:spPr>
        <p:txBody>
          <a:bodyPr wrap="none" anchor="ctr"/>
          <a:lstStyle/>
          <a:p>
            <a:endParaRPr lang="en-US" dirty="0"/>
          </a:p>
        </p:txBody>
      </p:sp>
      <p:sp>
        <p:nvSpPr>
          <p:cNvPr id="16388" name="Text Box 4" descr="Parchment"/>
          <p:cNvSpPr txBox="1">
            <a:spLocks noChangeArrowheads="1"/>
          </p:cNvSpPr>
          <p:nvPr/>
        </p:nvSpPr>
        <p:spPr bwMode="auto">
          <a:xfrm>
            <a:off x="733425" y="1341120"/>
            <a:ext cx="4138613" cy="4585871"/>
          </a:xfrm>
          <a:prstGeom prst="rect">
            <a:avLst/>
          </a:prstGeom>
          <a:blipFill dpi="0" rotWithShape="0">
            <a:blip r:embed="rId4" cstate="print"/>
            <a:srcRect/>
            <a:tile tx="0" ty="0" sx="100000" sy="100000" flip="none" algn="tl"/>
          </a:blipFill>
          <a:ln w="76200">
            <a:solidFill>
              <a:srgbClr val="643E33"/>
            </a:solidFill>
            <a:miter lim="800000"/>
            <a:headEnd/>
            <a:tailEnd/>
          </a:ln>
          <a:effectLst/>
        </p:spPr>
        <p:txBody>
          <a:bodyPr wrap="square">
            <a:spAutoFit/>
          </a:bodyPr>
          <a:lstStyle/>
          <a:p>
            <a:endParaRPr lang="en-US" sz="2800" b="1" dirty="0" smtClean="0"/>
          </a:p>
          <a:p>
            <a:r>
              <a:rPr lang="en-US" b="1" dirty="0" smtClean="0">
                <a:latin typeface="Arial Narrow" pitchFamily="34" charset="0"/>
              </a:rPr>
              <a:t>Field of Gettysburg, July 1st, 2nd &amp; 3rd, 1863 </a:t>
            </a:r>
          </a:p>
          <a:p>
            <a:r>
              <a:rPr lang="en-US" b="1" dirty="0" smtClean="0">
                <a:latin typeface="Arial Narrow" pitchFamily="34" charset="0"/>
              </a:rPr>
              <a:t>Prepared by T. Ditterline.</a:t>
            </a:r>
          </a:p>
          <a:p>
            <a:endParaRPr lang="en-US" sz="1800" b="1" dirty="0" smtClean="0">
              <a:latin typeface="Arial Narrow" pitchFamily="34" charset="0"/>
            </a:endParaRPr>
          </a:p>
          <a:p>
            <a:r>
              <a:rPr lang="en-US" sz="1050" b="1" dirty="0" smtClean="0">
                <a:latin typeface="Arial Narrow" pitchFamily="34" charset="0"/>
              </a:rPr>
              <a:t>CREATED/PUBLISHED</a:t>
            </a:r>
            <a:r>
              <a:rPr lang="en-US" sz="1050" dirty="0" smtClean="0">
                <a:latin typeface="Arial Narrow" pitchFamily="34" charset="0"/>
              </a:rPr>
              <a:t/>
            </a:r>
            <a:br>
              <a:rPr lang="en-US" sz="1050" dirty="0" smtClean="0">
                <a:latin typeface="Arial Narrow" pitchFamily="34" charset="0"/>
              </a:rPr>
            </a:br>
            <a:r>
              <a:rPr lang="en-US" sz="1050" dirty="0" smtClean="0">
                <a:latin typeface="Arial Narrow" pitchFamily="34" charset="0"/>
              </a:rPr>
              <a:t>[Philada. P. S. Duval &amp; Son lith. 1863] </a:t>
            </a:r>
          </a:p>
          <a:p>
            <a:endParaRPr lang="en-US" sz="1050" dirty="0" smtClean="0">
              <a:latin typeface="Arial Narrow" pitchFamily="34" charset="0"/>
            </a:endParaRPr>
          </a:p>
          <a:p>
            <a:r>
              <a:rPr lang="en-US" sz="1050" b="1" dirty="0" smtClean="0">
                <a:latin typeface="Arial Narrow" pitchFamily="34" charset="0"/>
              </a:rPr>
              <a:t>NOTES</a:t>
            </a:r>
            <a:r>
              <a:rPr lang="en-US" sz="1050" dirty="0" smtClean="0">
                <a:latin typeface="Arial Narrow" pitchFamily="34" charset="0"/>
              </a:rPr>
              <a:t/>
            </a:r>
            <a:br>
              <a:rPr lang="en-US" sz="1050" dirty="0" smtClean="0">
                <a:latin typeface="Arial Narrow" pitchFamily="34" charset="0"/>
              </a:rPr>
            </a:br>
            <a:r>
              <a:rPr lang="en-US" sz="1050" dirty="0" smtClean="0">
                <a:latin typeface="Arial Narrow" pitchFamily="34" charset="0"/>
              </a:rPr>
              <a:t>Scale ca. 1:25,500,. </a:t>
            </a:r>
          </a:p>
          <a:p>
            <a:r>
              <a:rPr lang="en-US" sz="1050" dirty="0" smtClean="0">
                <a:latin typeface="Arial Narrow" pitchFamily="34" charset="0"/>
              </a:rPr>
              <a:t>Reference: LC Civil War Maps (2nd ed.), 331 </a:t>
            </a:r>
          </a:p>
          <a:p>
            <a:r>
              <a:rPr lang="en-US" sz="1050" dirty="0" smtClean="0">
                <a:latin typeface="Arial Narrow" pitchFamily="34" charset="0"/>
              </a:rPr>
              <a:t>From his Sketch of the battles of Gettysburg . . . New York, </a:t>
            </a:r>
            <a:endParaRPr lang="en-US" sz="1050" dirty="0" smtClean="0"/>
          </a:p>
          <a:p>
            <a:endParaRPr lang="en-US" sz="1050" dirty="0" smtClean="0">
              <a:latin typeface="Arial Narrow" pitchFamily="34" charset="0"/>
            </a:endParaRPr>
          </a:p>
          <a:p>
            <a:r>
              <a:rPr lang="en-US" sz="1050" dirty="0" smtClean="0">
                <a:latin typeface="Arial Narrow" pitchFamily="34" charset="0"/>
              </a:rPr>
              <a:t>C. A. Alvord, 1863. 24 p. </a:t>
            </a:r>
          </a:p>
          <a:p>
            <a:endParaRPr lang="en-US" sz="1050" dirty="0" smtClean="0">
              <a:latin typeface="Arial Narrow" pitchFamily="34" charset="0"/>
            </a:endParaRPr>
          </a:p>
          <a:p>
            <a:r>
              <a:rPr lang="en-US" sz="1200" dirty="0" smtClean="0">
                <a:latin typeface="Arial Narrow" pitchFamily="34" charset="0"/>
              </a:rPr>
              <a:t>Oval-shaped map depicting troop and artillery positions, relief by hachures, drainage, roads, railroads, and houses with names of residents. </a:t>
            </a:r>
          </a:p>
          <a:p>
            <a:r>
              <a:rPr lang="en-US" sz="1200" dirty="0" smtClean="0">
                <a:latin typeface="Arial Narrow" pitchFamily="34" charset="0"/>
              </a:rPr>
              <a:t>Description derived from published bibliography. </a:t>
            </a:r>
          </a:p>
          <a:p>
            <a:endParaRPr lang="en-US" sz="1050" b="1" dirty="0" smtClean="0"/>
          </a:p>
          <a:p>
            <a:r>
              <a:rPr lang="en-US" sz="1050" b="1" dirty="0" smtClean="0"/>
              <a:t> </a:t>
            </a:r>
            <a:endParaRPr lang="en-US" sz="1050" b="1" dirty="0"/>
          </a:p>
        </p:txBody>
      </p:sp>
      <p:sp>
        <p:nvSpPr>
          <p:cNvPr id="16389" name="Rectangle 5"/>
          <p:cNvSpPr>
            <a:spLocks noChangeArrowheads="1"/>
          </p:cNvSpPr>
          <p:nvPr/>
        </p:nvSpPr>
        <p:spPr bwMode="auto">
          <a:xfrm>
            <a:off x="5438775" y="1933575"/>
            <a:ext cx="2732088" cy="2392363"/>
          </a:xfrm>
          <a:prstGeom prst="rect">
            <a:avLst/>
          </a:prstGeom>
          <a:noFill/>
          <a:ln w="9525">
            <a:solidFill>
              <a:srgbClr val="643E33"/>
            </a:solidFill>
            <a:miter lim="800000"/>
            <a:headEnd/>
            <a:tailEnd/>
          </a:ln>
          <a:effectLst/>
        </p:spPr>
        <p:txBody>
          <a:bodyPr wrap="none" anchor="ctr"/>
          <a:lstStyle/>
          <a:p>
            <a:endParaRPr lang="en-US" dirty="0"/>
          </a:p>
        </p:txBody>
      </p:sp>
      <p:sp>
        <p:nvSpPr>
          <p:cNvPr id="16390" name="Rectangle 6" descr="Parchment"/>
          <p:cNvSpPr>
            <a:spLocks noChangeArrowheads="1"/>
          </p:cNvSpPr>
          <p:nvPr/>
        </p:nvSpPr>
        <p:spPr bwMode="auto">
          <a:xfrm>
            <a:off x="5356225" y="1368425"/>
            <a:ext cx="3302000" cy="2989263"/>
          </a:xfrm>
          <a:prstGeom prst="rect">
            <a:avLst/>
          </a:prstGeom>
          <a:blipFill dpi="0" rotWithShape="0">
            <a:blip r:embed="rId4" cstate="print"/>
            <a:srcRect/>
            <a:tile tx="0" ty="0" sx="100000" sy="100000" flip="none" algn="tl"/>
          </a:blipFill>
          <a:ln w="76200">
            <a:solidFill>
              <a:srgbClr val="643E33"/>
            </a:solidFill>
            <a:miter lim="800000"/>
            <a:headEnd/>
            <a:tailEnd/>
          </a:ln>
          <a:effectLst/>
        </p:spPr>
        <p:txBody>
          <a:bodyPr wrap="none" anchor="ctr"/>
          <a:lstStyle/>
          <a:p>
            <a:endParaRPr lang="en-US" dirty="0"/>
          </a:p>
        </p:txBody>
      </p:sp>
      <p:sp>
        <p:nvSpPr>
          <p:cNvPr id="16391" name="Text Box 7" descr="Parchment">
            <a:hlinkClick r:id="rId5" action="ppaction://hlinksldjump"/>
          </p:cNvPr>
          <p:cNvSpPr txBox="1">
            <a:spLocks noChangeArrowheads="1"/>
          </p:cNvSpPr>
          <p:nvPr/>
        </p:nvSpPr>
        <p:spPr bwMode="auto">
          <a:xfrm>
            <a:off x="6467475" y="5143500"/>
            <a:ext cx="1081088" cy="555625"/>
          </a:xfrm>
          <a:prstGeom prst="rect">
            <a:avLst/>
          </a:prstGeom>
          <a:blipFill dpi="0" rotWithShape="0">
            <a:blip r:embed="rId4" cstate="print"/>
            <a:srcRect/>
            <a:tile tx="0" ty="0" sx="100000" sy="100000" flip="none" algn="tl"/>
          </a:blipFill>
          <a:ln w="38100">
            <a:solidFill>
              <a:srgbClr val="643E33"/>
            </a:solidFill>
            <a:miter lim="800000"/>
            <a:headEnd/>
            <a:tailEnd/>
          </a:ln>
          <a:effectLst/>
        </p:spPr>
        <p:txBody>
          <a:bodyPr>
            <a:spAutoFit/>
          </a:bodyPr>
          <a:lstStyle/>
          <a:p>
            <a:pPr algn="ctr">
              <a:spcBef>
                <a:spcPct val="50000"/>
              </a:spcBef>
            </a:pPr>
            <a:r>
              <a:rPr lang="en-US" sz="1400" dirty="0">
                <a:solidFill>
                  <a:srgbClr val="5D4034"/>
                </a:solidFill>
                <a:latin typeface="Arial Narrow" pitchFamily="34" charset="0"/>
              </a:rPr>
              <a:t>Return to Exhibit</a:t>
            </a:r>
          </a:p>
        </p:txBody>
      </p:sp>
      <p:sp>
        <p:nvSpPr>
          <p:cNvPr id="16392" name="Rectangle 8" descr="Parchment"/>
          <p:cNvSpPr>
            <a:spLocks noGrp="1" noChangeArrowheads="1"/>
          </p:cNvSpPr>
          <p:nvPr>
            <p:ph type="title"/>
          </p:nvPr>
        </p:nvSpPr>
        <p:spPr>
          <a:xfrm>
            <a:off x="733425" y="193675"/>
            <a:ext cx="7905750" cy="928688"/>
          </a:xfrm>
          <a:blipFill dpi="0" rotWithShape="0">
            <a:blip r:embed="rId4" cstate="print"/>
            <a:srcRect/>
            <a:tile tx="0" ty="0" sx="100000" sy="100000" flip="none" algn="tl"/>
          </a:blipFill>
          <a:ln w="76200">
            <a:solidFill>
              <a:srgbClr val="643E33"/>
            </a:solidFill>
          </a:ln>
        </p:spPr>
        <p:txBody>
          <a:bodyPr/>
          <a:lstStyle/>
          <a:p>
            <a:r>
              <a:rPr lang="en-US" dirty="0" smtClean="0">
                <a:solidFill>
                  <a:srgbClr val="5D4034"/>
                </a:solidFill>
                <a:latin typeface="Arial Narrow" pitchFamily="34" charset="0"/>
              </a:rPr>
              <a:t>Civil War Map</a:t>
            </a:r>
            <a:endParaRPr lang="en-US" dirty="0">
              <a:solidFill>
                <a:srgbClr val="5D4034"/>
              </a:solidFill>
              <a:latin typeface="Arial Narrow" pitchFamily="34" charset="0"/>
            </a:endParaRPr>
          </a:p>
        </p:txBody>
      </p:sp>
      <p:sp>
        <p:nvSpPr>
          <p:cNvPr id="11" name="Rectangle 10"/>
          <p:cNvSpPr/>
          <p:nvPr/>
        </p:nvSpPr>
        <p:spPr>
          <a:xfrm>
            <a:off x="5463766" y="4576155"/>
            <a:ext cx="3055544" cy="307777"/>
          </a:xfrm>
          <a:prstGeom prst="rect">
            <a:avLst/>
          </a:prstGeom>
        </p:spPr>
        <p:txBody>
          <a:bodyPr wrap="square">
            <a:spAutoFit/>
          </a:bodyPr>
          <a:lstStyle/>
          <a:p>
            <a:r>
              <a:rPr lang="en-US" sz="1400" dirty="0" smtClean="0"/>
              <a:t>   </a:t>
            </a:r>
            <a:endParaRPr lang="en-US" sz="1400" dirty="0"/>
          </a:p>
        </p:txBody>
      </p:sp>
      <p:pic>
        <p:nvPicPr>
          <p:cNvPr id="24578" name="Picture 2" descr="Pennsylvania--Gettysburg. 1863">
            <a:hlinkClick r:id="rId6"/>
          </p:cNvPr>
          <p:cNvPicPr>
            <a:picLocks noChangeAspect="1" noChangeArrowheads="1"/>
          </p:cNvPicPr>
          <p:nvPr/>
        </p:nvPicPr>
        <p:blipFill>
          <a:blip r:embed="rId7" cstate="print"/>
          <a:srcRect/>
          <a:stretch>
            <a:fillRect/>
          </a:stretch>
        </p:blipFill>
        <p:spPr bwMode="auto">
          <a:xfrm>
            <a:off x="5384800" y="1402080"/>
            <a:ext cx="3241040" cy="2915920"/>
          </a:xfrm>
          <a:prstGeom prst="rect">
            <a:avLst/>
          </a:prstGeom>
          <a:noFill/>
        </p:spPr>
      </p:pic>
      <p:sp>
        <p:nvSpPr>
          <p:cNvPr id="13" name="Rectangle 12"/>
          <p:cNvSpPr/>
          <p:nvPr/>
        </p:nvSpPr>
        <p:spPr>
          <a:xfrm>
            <a:off x="5323840" y="4553506"/>
            <a:ext cx="1950720" cy="338554"/>
          </a:xfrm>
          <a:prstGeom prst="rect">
            <a:avLst/>
          </a:prstGeom>
        </p:spPr>
        <p:txBody>
          <a:bodyPr wrap="square">
            <a:spAutoFit/>
          </a:bodyPr>
          <a:lstStyle/>
          <a:p>
            <a:r>
              <a:rPr lang="en-US" sz="1600" dirty="0" smtClean="0"/>
              <a:t>Click on map.</a:t>
            </a:r>
            <a:endParaRPr lang="en-US" sz="1600" dirty="0"/>
          </a:p>
        </p:txBody>
      </p:sp>
    </p:spTree>
    <p:controls>
      <p:control spid="24578" name="HTMLImage1" r:id="rId2" imgW="1181160" imgH="1428840"/>
    </p:controls>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2304</Words>
  <Application>Microsoft Office PowerPoint</Application>
  <PresentationFormat>On-screen Show (4:3)</PresentationFormat>
  <Paragraphs>411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Museum Entrance</vt:lpstr>
      <vt:lpstr>Curator’s Office</vt:lpstr>
      <vt:lpstr>Room 1</vt:lpstr>
      <vt:lpstr>Abraham Lincoln and Stephan Douglas</vt:lpstr>
      <vt:lpstr>Stephan Douglas</vt:lpstr>
      <vt:lpstr>Lincoln wins the Presidency</vt:lpstr>
      <vt:lpstr>Lincoln and Douglas</vt:lpstr>
      <vt:lpstr>Room 2</vt:lpstr>
      <vt:lpstr>Civil War Map</vt:lpstr>
      <vt:lpstr>Union Soldiers</vt:lpstr>
      <vt:lpstr>Confederate Army</vt:lpstr>
      <vt:lpstr>Company E</vt:lpstr>
      <vt:lpstr>Room 3</vt:lpstr>
      <vt:lpstr>First Draft</vt:lpstr>
      <vt:lpstr>Emancipation Proclamation</vt:lpstr>
      <vt:lpstr>Timeline</vt:lpstr>
      <vt:lpstr>Final Draft</vt:lpstr>
      <vt:lpstr>Room 4</vt:lpstr>
      <vt:lpstr>Gettysburg Address</vt:lpstr>
      <vt:lpstr>Gettysburg Address</vt:lpstr>
      <vt:lpstr>Gettysburg</vt:lpstr>
      <vt:lpstr>Fun Facts</vt:lpstr>
      <vt:lpstr>Room 5</vt:lpstr>
      <vt:lpstr>Assassination of President Lincoln</vt:lpstr>
      <vt:lpstr>Reception of Remains</vt:lpstr>
      <vt:lpstr>Assassination</vt:lpstr>
      <vt:lpstr>Martyr of Liberty</vt:lpstr>
      <vt:lpstr>President Lincoln’s Pockets</vt:lpstr>
      <vt:lpstr>Teaching with Primary Sources</vt:lpstr>
      <vt:lpstr>Campaign Song for Abraham Lincoln</vt:lpstr>
      <vt:lpstr>Abraham Lincoln</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G. Keeler</dc:creator>
  <cp:lastModifiedBy>Windows User</cp:lastModifiedBy>
  <cp:revision>288</cp:revision>
  <dcterms:created xsi:type="dcterms:W3CDTF">2008-09-24T22:06:37Z</dcterms:created>
  <dcterms:modified xsi:type="dcterms:W3CDTF">2012-06-17T13:48:47Z</dcterms:modified>
</cp:coreProperties>
</file>