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Times"/>
          <a:ea typeface="Times"/>
          <a:cs typeface="Times"/>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Col>
    <a:lastRow>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lastRow>
    <a:firstRow>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1"/>
          </a:solidFill>
        </a:fill>
      </a:tcStyle>
    </a:firstRow>
  </a:tblStyle>
  <a:tblStyle styleId="{C7B018BB-80A7-4F77-B60F-C8B233D01FF8}" styleName="">
    <a:tblBg/>
    <a:wholeTbl>
      <a:tcTxStyle b="on" i="on">
        <a:font>
          <a:latin typeface="Times"/>
          <a:ea typeface="Times"/>
          <a:cs typeface="Times"/>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Col>
    <a:lastRow>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lastRow>
    <a:firstRow>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3">
              <a:lumOff val="44000"/>
            </a:schemeClr>
          </a:solidFill>
        </a:fill>
      </a:tcStyle>
    </a:firstRow>
  </a:tblStyle>
  <a:tblStyle styleId="{EEE7283C-3CF3-47DC-8721-378D4A62B228}" styleName="">
    <a:tblBg/>
    <a:wholeTbl>
      <a:tcTxStyle b="on" i="on">
        <a:font>
          <a:latin typeface="Times"/>
          <a:ea typeface="Times"/>
          <a:cs typeface="Times"/>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Col>
    <a:lastRow>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lastRow>
    <a:firstRow>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chemeClr val="accent6"/>
          </a:solidFill>
        </a:fill>
      </a:tcStyle>
    </a:firstRow>
  </a:tblStyle>
  <a:tblStyle styleId="{CF821DB8-F4EB-4A41-A1BA-3FCAFE7338EE}" styleName="">
    <a:tblBg/>
    <a:wholeTbl>
      <a:tcTxStyle b="on" i="on">
        <a:font>
          <a:latin typeface="Times"/>
          <a:ea typeface="Times"/>
          <a:cs typeface="Time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n">
        <a:font>
          <a:latin typeface="Times"/>
          <a:ea typeface="Times"/>
          <a:cs typeface="Times"/>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n">
        <a:font>
          <a:latin typeface="Times"/>
          <a:ea typeface="Times"/>
          <a:cs typeface="Times"/>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n">
        <a:font>
          <a:latin typeface="Times"/>
          <a:ea typeface="Times"/>
          <a:cs typeface="Times"/>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n" i="on">
        <a:font>
          <a:latin typeface="Times"/>
          <a:ea typeface="Times"/>
          <a:cs typeface="Times"/>
        </a:font>
        <a:srgbClr val="000000"/>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Col>
    <a:lastRow>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38100" cap="flat">
              <a:solidFill>
                <a:schemeClr val="accent3">
                  <a:lumOff val="44000"/>
                </a:schemeClr>
              </a:solidFill>
              <a:prstDash val="solid"/>
              <a:bevel/>
            </a:ln>
          </a:top>
          <a:bottom>
            <a:ln w="127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lastRow>
    <a:firstRow>
      <a:tcTxStyle b="on" i="on">
        <a:font>
          <a:latin typeface="Times"/>
          <a:ea typeface="Times"/>
          <a:cs typeface="Times"/>
        </a:font>
        <a:schemeClr val="accent3">
          <a:lumOff val="44000"/>
        </a:schemeClr>
      </a:tcTxStyle>
      <a:tcStyle>
        <a:tcBdr>
          <a:left>
            <a:ln w="12700" cap="flat">
              <a:solidFill>
                <a:schemeClr val="accent3">
                  <a:lumOff val="44000"/>
                </a:schemeClr>
              </a:solidFill>
              <a:prstDash val="solid"/>
              <a:bevel/>
            </a:ln>
          </a:left>
          <a:right>
            <a:ln w="12700" cap="flat">
              <a:solidFill>
                <a:schemeClr val="accent3">
                  <a:lumOff val="44000"/>
                </a:schemeClr>
              </a:solidFill>
              <a:prstDash val="solid"/>
              <a:bevel/>
            </a:ln>
          </a:right>
          <a:top>
            <a:ln w="12700" cap="flat">
              <a:solidFill>
                <a:schemeClr val="accent3">
                  <a:lumOff val="44000"/>
                </a:schemeClr>
              </a:solidFill>
              <a:prstDash val="solid"/>
              <a:bevel/>
            </a:ln>
          </a:top>
          <a:bottom>
            <a:ln w="38100" cap="flat">
              <a:solidFill>
                <a:schemeClr val="accent3">
                  <a:lumOff val="44000"/>
                </a:schemeClr>
              </a:solidFill>
              <a:prstDash val="solid"/>
              <a:bevel/>
            </a:ln>
          </a:bottom>
          <a:insideH>
            <a:ln w="12700" cap="flat">
              <a:solidFill>
                <a:schemeClr val="accent3">
                  <a:lumOff val="44000"/>
                </a:schemeClr>
              </a:solidFill>
              <a:prstDash val="solid"/>
              <a:bevel/>
            </a:ln>
          </a:insideH>
          <a:insideV>
            <a:ln w="12700" cap="flat">
              <a:solidFill>
                <a:schemeClr val="accent3">
                  <a:lumOff val="44000"/>
                </a:schemeClr>
              </a:solidFill>
              <a:prstDash val="solid"/>
              <a:bevel/>
            </a:ln>
          </a:insideV>
        </a:tcBdr>
        <a:fill>
          <a:solidFill>
            <a:srgbClr val="000000"/>
          </a:solidFill>
        </a:fill>
      </a:tcStyle>
    </a:firstRow>
  </a:tblStyle>
  <a:tblStyle styleId="{2708684C-4D16-4618-839F-0558EEFCDFE6}" styleName="">
    <a:tblBg/>
    <a:wholeTbl>
      <a:tcTxStyle b="on" i="on">
        <a:font>
          <a:latin typeface="Times"/>
          <a:ea typeface="Times"/>
          <a:cs typeface="Time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n">
        <a:font>
          <a:latin typeface="Times"/>
          <a:ea typeface="Times"/>
          <a:cs typeface="Time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Times"/>
          <a:ea typeface="Times"/>
          <a:cs typeface="Times"/>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Times"/>
          <a:ea typeface="Times"/>
          <a:cs typeface="Time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93"/>
  </p:normalViewPr>
  <p:slideViewPr>
    <p:cSldViewPr snapToGrid="0" snapToObjects="1">
      <p:cViewPr varScale="1">
        <p:scale>
          <a:sx n="98" d="100"/>
          <a:sy n="98" d="100"/>
        </p:scale>
        <p:origin x="15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xfrm>
            <a:off x="1143000" y="685800"/>
            <a:ext cx="4572000" cy="3429000"/>
          </a:xfrm>
          <a:prstGeom prst="rect">
            <a:avLst/>
          </a:prstGeom>
        </p:spPr>
        <p:txBody>
          <a:bodyPr/>
          <a:lstStyle/>
          <a:p>
            <a:endParaRPr/>
          </a:p>
        </p:txBody>
      </p:sp>
      <p:sp>
        <p:nvSpPr>
          <p:cNvPr id="29" name="Shape 2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37953183"/>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a:t>
            </a:fld>
            <a:endParaRPr/>
          </a:p>
        </p:txBody>
      </p:sp>
      <p:sp>
        <p:nvSpPr>
          <p:cNvPr id="12" name="Shape 12"/>
          <p:cNvSpPr>
            <a:spLocks noGrp="1"/>
          </p:cNvSpPr>
          <p:nvPr>
            <p:ph type="title"/>
          </p:nvPr>
        </p:nvSpPr>
        <p:spPr>
          <a:xfrm>
            <a:off x="685800" y="1844675"/>
            <a:ext cx="7772400" cy="2041525"/>
          </a:xfrm>
          <a:prstGeom prst="rect">
            <a:avLst/>
          </a:prstGeom>
        </p:spPr>
        <p:txBody>
          <a:bodyPr/>
          <a:lstStyle/>
          <a:p>
            <a:r>
              <a:t>Title Text</a:t>
            </a:r>
          </a:p>
        </p:txBody>
      </p:sp>
      <p:sp>
        <p:nvSpPr>
          <p:cNvPr id="13" name="Shape 13"/>
          <p:cNvSpPr>
            <a:spLocks noGrp="1"/>
          </p:cNvSpPr>
          <p:nvPr>
            <p:ph type="body" sz="half" idx="1"/>
          </p:nvPr>
        </p:nvSpPr>
        <p:spPr>
          <a:xfrm>
            <a:off x="1371600" y="3886200"/>
            <a:ext cx="6400800" cy="2971800"/>
          </a:xfrm>
          <a:prstGeom prst="rect">
            <a:avLst/>
          </a:prstGeom>
        </p:spPr>
        <p:txBody>
          <a:bodyPr/>
          <a:lstStyle>
            <a:lvl1pPr marL="0" indent="0" algn="ctr">
              <a:buSzTx/>
              <a:buNone/>
            </a:lvl1pPr>
            <a:lvl2pPr marL="0" indent="457200" algn="ctr">
              <a:buSzTx/>
              <a:buNone/>
            </a:lvl2pPr>
            <a:lvl3pPr marL="0" indent="914400" algn="ctr">
              <a:buSzTx/>
              <a:buNone/>
            </a:lvl3pPr>
            <a:lvl4pPr marL="0" indent="1371600" algn="ctr">
              <a:buSzTx/>
              <a:buNone/>
            </a:lvl4pPr>
            <a:lvl5pPr marL="0" indent="1828800" algn="ctr">
              <a:buSzTx/>
              <a:buNone/>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p:spPr>
        <p:txBody>
          <a:bodyPr/>
          <a:lstStyle/>
          <a:p>
            <a:fld id="{86CB4B4D-7CA3-9044-876B-883B54F8677D}" type="slidenum">
              <a:t>‹#›</a:t>
            </a:fld>
            <a:endParaRPr/>
          </a:p>
        </p:txBody>
      </p:sp>
      <p:sp>
        <p:nvSpPr>
          <p:cNvPr id="21" name="Shape 21"/>
          <p:cNvSpPr>
            <a:spLocks noGrp="1"/>
          </p:cNvSpPr>
          <p:nvPr>
            <p:ph type="title"/>
          </p:nvPr>
        </p:nvSpPr>
        <p:spPr>
          <a:prstGeom prst="rect">
            <a:avLst/>
          </a:prstGeom>
        </p:spPr>
        <p:txBody>
          <a:bodyPr/>
          <a:lstStyle/>
          <a:p>
            <a:r>
              <a:t>Title Text</a:t>
            </a:r>
          </a:p>
        </p:txBody>
      </p:sp>
      <p:sp>
        <p:nvSpPr>
          <p:cNvPr id="22" name="Shape 22"/>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tile tx="0" ty="0" sx="100000" sy="100000" flip="none" algn="tl"/>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8400"/>
            <a:ext cx="1905000" cy="320040"/>
          </a:xfrm>
          <a:prstGeom prst="rect">
            <a:avLst/>
          </a:prstGeom>
          <a:ln w="12700">
            <a:miter lim="400000"/>
          </a:ln>
        </p:spPr>
        <p:txBody>
          <a:bodyPr lIns="45719" rIns="45719">
            <a:spAutoFit/>
          </a:bodyPr>
          <a:lstStyle>
            <a:lvl1pPr algn="r">
              <a:defRPr sz="1400"/>
            </a:lvl1pPr>
          </a:lstStyle>
          <a:p>
            <a:fld id="{86CB4B4D-7CA3-9044-876B-883B54F8677D}" type="slidenum">
              <a:t>‹#›</a:t>
            </a:fld>
            <a:endParaRPr/>
          </a:p>
        </p:txBody>
      </p:sp>
      <p:sp>
        <p:nvSpPr>
          <p:cNvPr id="3" name="Shape 3"/>
          <p:cNvSpPr>
            <a:spLocks noGrp="1"/>
          </p:cNvSpPr>
          <p:nvPr>
            <p:ph type="title"/>
          </p:nvPr>
        </p:nvSpPr>
        <p:spPr>
          <a:xfrm>
            <a:off x="685800" y="381000"/>
            <a:ext cx="7772400" cy="1600200"/>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r>
              <a:t>Title Text</a:t>
            </a:r>
          </a:p>
        </p:txBody>
      </p:sp>
      <p:sp>
        <p:nvSpPr>
          <p:cNvPr id="4" name="Shape 4"/>
          <p:cNvSpPr>
            <a:spLocks noGrp="1"/>
          </p:cNvSpPr>
          <p:nvPr>
            <p:ph type="body" idx="1"/>
          </p:nvPr>
        </p:nvSpPr>
        <p:spPr>
          <a:xfrm>
            <a:off x="685800" y="1981200"/>
            <a:ext cx="7772400" cy="4876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Times"/>
          <a:ea typeface="Times"/>
          <a:cs typeface="Times"/>
          <a:sym typeface="Times"/>
        </a:defRPr>
      </a:lvl9pPr>
    </p:titleStyle>
    <p:bodyStyle>
      <a:lvl1pPr marL="342900" marR="0" indent="-3429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1pPr>
      <a:lvl2pPr marL="783771" marR="0" indent="-326571"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2pPr>
      <a:lvl3pPr marL="1219200" marR="0" indent="-3048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3pPr>
      <a:lvl4pPr marL="1737360" marR="0" indent="-36576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4pPr>
      <a:lvl5pPr marL="22352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5pPr>
      <a:lvl6pPr marL="26924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6pPr>
      <a:lvl7pPr marL="31496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7pPr>
      <a:lvl8pPr marL="36068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8pPr>
      <a:lvl9pPr marL="4064000" marR="0" indent="-406400" algn="l" defTabSz="914400" rtl="0" latinLnBrk="0">
        <a:lnSpc>
          <a:spcPct val="100000"/>
        </a:lnSpc>
        <a:spcBef>
          <a:spcPts val="700"/>
        </a:spcBef>
        <a:spcAft>
          <a:spcPts val="0"/>
        </a:spcAft>
        <a:buClrTx/>
        <a:buSzPct val="100000"/>
        <a:buFontTx/>
        <a:buChar char="•"/>
        <a:tabLst/>
        <a:defRPr sz="3200" b="0" i="0" u="none" strike="noStrike" cap="none" spc="0" baseline="0">
          <a:ln>
            <a:noFill/>
          </a:ln>
          <a:solidFill>
            <a:srgbClr val="000000"/>
          </a:solidFill>
          <a:uFillTx/>
          <a:latin typeface="Times"/>
          <a:ea typeface="Times"/>
          <a:cs typeface="Times"/>
          <a:sym typeface="Times"/>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Time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slide" Target="slide6.xml"/><Relationship Id="rId12" Type="http://schemas.openxmlformats.org/officeDocument/2006/relationships/slide" Target="slide5.xml"/><Relationship Id="rId13" Type="http://schemas.openxmlformats.org/officeDocument/2006/relationships/slide" Target="slide2.xml"/><Relationship Id="rId14" Type="http://schemas.openxmlformats.org/officeDocument/2006/relationships/slide" Target="slide8.xml"/><Relationship Id="rId15" Type="http://schemas.openxmlformats.org/officeDocument/2006/relationships/slide" Target="slide7.xml"/><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1.jpeg"/><Relationship Id="rId6" Type="http://schemas.openxmlformats.org/officeDocument/2006/relationships/image" Target="../media/image5.jpeg"/><Relationship Id="rId7" Type="http://schemas.openxmlformats.org/officeDocument/2006/relationships/image" Target="../media/image6.jpeg"/><Relationship Id="rId8" Type="http://schemas.openxmlformats.org/officeDocument/2006/relationships/image" Target="../media/image7.png"/><Relationship Id="rId9" Type="http://schemas.openxmlformats.org/officeDocument/2006/relationships/slide" Target="slide3.xml"/><Relationship Id="rId10" Type="http://schemas.openxmlformats.org/officeDocument/2006/relationships/slide" Target="slide4.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image" Target="../media/image34.gif"/><Relationship Id="rId5" Type="http://schemas.openxmlformats.org/officeDocument/2006/relationships/image" Target="../media/image11.gif"/><Relationship Id="rId6" Type="http://schemas.openxmlformats.org/officeDocument/2006/relationships/hyperlink" Target="http://memory.loc.gov/cgi-bin/ampage?collId=mgw1&amp;fileName=mgw1b/gwpage511.db&amp;recNum=0"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image" Target="../media/image12.gif"/><Relationship Id="rId5" Type="http://schemas.openxmlformats.org/officeDocument/2006/relationships/hyperlink" Target="http://memory.loc.gov/cgi-bin/ampage?collId=mgw4&amp;fileName=gwpage098.db&amp;recNum=529"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image" Target="../media/image13.jpeg"/><Relationship Id="rId5" Type="http://schemas.openxmlformats.org/officeDocument/2006/relationships/hyperlink" Target="http://www.biography.com/people/george-washington-9524786#early-life-and-family"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hyperlink" Target="https://www.youtube.com/watch?v=osYAEggOtI8&amp;list=PL3833257914F80DA9" TargetMode="External"/><Relationship Id="rId5" Type="http://schemas.openxmlformats.org/officeDocument/2006/relationships/hyperlink" Target="http://millercenter.org/president/fdroosevelt/speeches/speech-3298"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image" Target="../media/image14.gif"/><Relationship Id="rId5" Type="http://schemas.openxmlformats.org/officeDocument/2006/relationships/hyperlink" Target="http://memory.loc.gov/cgibin/query/h?ammem/mcc:@field(DOCID+@lit(mcc/083))"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image" Target="../media/image16.jpeg"/><Relationship Id="rId5" Type="http://schemas.openxmlformats.org/officeDocument/2006/relationships/hyperlink" Target="http://www.loc.gov/item/2005677284/"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slide" Target="slide4.xml"/><Relationship Id="rId4" Type="http://schemas.openxmlformats.org/officeDocument/2006/relationships/image" Target="../media/image15.png"/><Relationship Id="rId5" Type="http://schemas.openxmlformats.org/officeDocument/2006/relationships/hyperlink" Target="http://www.loc.gov/resource/cph.3a10098/"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image" Target="../media/image19.jpeg"/><Relationship Id="rId5" Type="http://schemas.openxmlformats.org/officeDocument/2006/relationships/hyperlink" Target="http://www.loc.gov/item/wright002587/"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8.xml.rels><?xml version="1.0" encoding="UTF-8" standalone="yes"?>
<Relationships xmlns="http://schemas.openxmlformats.org/package/2006/relationships"><Relationship Id="rId3" Type="http://schemas.openxmlformats.org/officeDocument/2006/relationships/hyperlink" Target="http://www.trumanlibrary.org/hstpaper/soundrecording1.htm#1947" TargetMode="External"/><Relationship Id="rId4" Type="http://schemas.openxmlformats.org/officeDocument/2006/relationships/hyperlink" Target="https://www.youtube.com/watch?v=Oc3iTGCbAcw" TargetMode="External"/><Relationship Id="rId5" Type="http://schemas.openxmlformats.org/officeDocument/2006/relationships/slide" Target="slide5.xml"/><Relationship Id="rId6"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hyperlink" Target="https://www.whitehouse.gov/1600/presidents/harrystruman" TargetMode="External"/><Relationship Id="rId4" Type="http://schemas.openxmlformats.org/officeDocument/2006/relationships/slide" Target="slide5.xml"/><Relationship Id="rId5" Type="http://schemas.openxmlformats.org/officeDocument/2006/relationships/image" Target="../media/image18.jpeg"/><Relationship Id="rId6" Type="http://schemas.openxmlformats.org/officeDocument/2006/relationships/hyperlink" Target="http://www.loc.gov/item/90708375/"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hyperlink" Target="http://www.hatboro-horsham.org/4067362111456/FileLib/browse.asp?A=374&amp;BMDRN=2000&amp;BCOB=0&amp;C=51541" TargetMode="External"/><Relationship Id="rId4" Type="http://schemas.openxmlformats.org/officeDocument/2006/relationships/hyperlink" Target="http://www.keelers.com/christy" TargetMode="External"/><Relationship Id="rId5" Type="http://schemas.openxmlformats.org/officeDocument/2006/relationships/hyperlink" Target="http://christykeeler.com/EducationalVirtualMuseums.html" TargetMode="External"/><Relationship Id="rId6" Type="http://schemas.openxmlformats.org/officeDocument/2006/relationships/slide" Target="slide1.xml"/><Relationship Id="rId7" Type="http://schemas.openxmlformats.org/officeDocument/2006/relationships/slide" Target="slide33.xml"/><Relationship Id="rId8" Type="http://schemas.openxmlformats.org/officeDocument/2006/relationships/slide" Target="slide34.xml"/><Relationship Id="rId9"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4" Type="http://schemas.openxmlformats.org/officeDocument/2006/relationships/hyperlink" Target="http://search.proquest.com/hnpnewyorktimes/docview/107209670/fulltextPDF?accountid=9699" TargetMode="External"/><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6.xml"/><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hyperlink" Target="http://www.loc.gov/item/2013646030/#about-this-item"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hyperlink" Target="http://www.loc.gov/item/2013646030/#about-this-item" TargetMode="External"/><Relationship Id="rId5"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hyperlink" Target="http://www.loc.gov/item/95503725/" TargetMode="External"/><Relationship Id="rId5"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slide" Target="slide6.xml"/><Relationship Id="rId4" Type="http://schemas.openxmlformats.org/officeDocument/2006/relationships/hyperlink" Target="http://www.loc.gov/item/2007677195/" TargetMode="External"/><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7.xml"/><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hyperlink" Target="http://www.loc.gov/item/2011635707/"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7.xml"/><Relationship Id="rId5"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hyperlink" Target="http://www.loc.gov/item/2011633940/" TargetMode="External"/></Relationships>
</file>

<file path=ppt/slides/_rels/slide27.xml.rels><?xml version="1.0" encoding="UTF-8" standalone="yes"?>
<Relationships xmlns="http://schemas.openxmlformats.org/package/2006/relationships"><Relationship Id="rId3" Type="http://schemas.openxmlformats.org/officeDocument/2006/relationships/slide" Target="slide7.xml"/><Relationship Id="rId4" Type="http://schemas.openxmlformats.org/officeDocument/2006/relationships/image" Target="../media/image28.jpeg"/><Relationship Id="rId5" Type="http://schemas.openxmlformats.org/officeDocument/2006/relationships/hyperlink" Target="http://www.loc.gov/item/00652265/"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slide" Target="slide7.xml"/><Relationship Id="rId5"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hyperlink" Target="http://www.loc.gov/item/00652323/" TargetMode="External"/></Relationships>
</file>

<file path=ppt/slides/_rels/slide29.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image" Target="../media/image29.jpeg"/><Relationship Id="rId5" Type="http://schemas.openxmlformats.org/officeDocument/2006/relationships/hyperlink" Target="https://www.loc.gov/item/2015647516/"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1" Type="http://schemas.openxmlformats.org/officeDocument/2006/relationships/image" Target="../media/image11.gif"/><Relationship Id="rId12" Type="http://schemas.openxmlformats.org/officeDocument/2006/relationships/slide" Target="slide11.xml"/><Relationship Id="rId13" Type="http://schemas.openxmlformats.org/officeDocument/2006/relationships/image" Target="../media/image12.gif"/><Relationship Id="rId14" Type="http://schemas.openxmlformats.org/officeDocument/2006/relationships/slide" Target="slide12.xml"/><Relationship Id="rId1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slide" Target="slide1.xml"/><Relationship Id="rId6" Type="http://schemas.openxmlformats.org/officeDocument/2006/relationships/image" Target="../media/image5.jpeg"/><Relationship Id="rId7" Type="http://schemas.openxmlformats.org/officeDocument/2006/relationships/image" Target="../media/image9.jpeg"/><Relationship Id="rId8" Type="http://schemas.openxmlformats.org/officeDocument/2006/relationships/slide" Target="slide9.xml"/><Relationship Id="rId9" Type="http://schemas.openxmlformats.org/officeDocument/2006/relationships/image" Target="../media/image10.gif"/><Relationship Id="rId10" Type="http://schemas.openxmlformats.org/officeDocument/2006/relationships/slide" Target="slide10.xml"/></Relationships>
</file>

<file path=ppt/slides/_rels/slide30.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image" Target="../media/image30.jpeg"/><Relationship Id="rId5" Type="http://schemas.openxmlformats.org/officeDocument/2006/relationships/hyperlink" Target="https://www.loc.gov/item/2010648385/"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1.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image" Target="../media/image31.jpeg"/><Relationship Id="rId5" Type="http://schemas.openxmlformats.org/officeDocument/2006/relationships/hyperlink" Target="https://www.loc.gov/item/2012646808/"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2.xml.rels><?xml version="1.0" encoding="UTF-8" standalone="yes"?>
<Relationships xmlns="http://schemas.openxmlformats.org/package/2006/relationships"><Relationship Id="rId3" Type="http://schemas.openxmlformats.org/officeDocument/2006/relationships/slide" Target="slide8.xml"/><Relationship Id="rId4" Type="http://schemas.openxmlformats.org/officeDocument/2006/relationships/image" Target="../media/image32.jpeg"/><Relationship Id="rId5" Type="http://schemas.openxmlformats.org/officeDocument/2006/relationships/hyperlink" Target="https://www.loc.gov/item/2011647560/" TargetMode="External"/><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hyperlink" Target="http://www.corestandards.org/ELA-Literacy/RH/6-8/7/" TargetMode="External"/><Relationship Id="rId4" Type="http://schemas.openxmlformats.org/officeDocument/2006/relationships/slide" Target="slide2.xml"/><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hyperlink" Target="http://www.corestandards.org/ELA-Literacy/RH/6-8/2/"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www.loc.gov/" TargetMode="External"/><Relationship Id="rId4" Type="http://schemas.openxmlformats.org/officeDocument/2006/relationships/hyperlink" Target="http://www.history.com/topics/world-war-ii/yalta-conference" TargetMode="External"/><Relationship Id="rId5" Type="http://schemas.openxmlformats.org/officeDocument/2006/relationships/hyperlink" Target="http://www.loc.gov/teachers/classroommaterials/presentationsandactivities/presentations/timeline/depwwii/newdeal/" TargetMode="External"/><Relationship Id="rId6" Type="http://schemas.openxmlformats.org/officeDocument/2006/relationships/hyperlink" Target="http://memory.loc.gov/cgibin/query/h?ammem/mcc:@field(DOCID+@lit(mcc/083))" TargetMode="External"/><Relationship Id="rId7" Type="http://schemas.openxmlformats.org/officeDocument/2006/relationships/hyperlink" Target="http://millercenter.org/president/fdroosevelt/speeches/speech-3298" TargetMode="External"/><Relationship Id="rId8" Type="http://schemas.openxmlformats.org/officeDocument/2006/relationships/slide" Target="slide2.xml"/><Relationship Id="rId9"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hyperlink" Target="http://www.historyinanhour.com/2012/11/22/assassination-of-john-f-kennedy-summary" TargetMode="External"/></Relationships>
</file>

<file path=ppt/slides/_rels/slide4.xml.rels><?xml version="1.0" encoding="UTF-8" standalone="yes"?>
<Relationships xmlns="http://schemas.openxmlformats.org/package/2006/relationships"><Relationship Id="rId11" Type="http://schemas.openxmlformats.org/officeDocument/2006/relationships/image" Target="../media/image15.png"/><Relationship Id="rId12" Type="http://schemas.openxmlformats.org/officeDocument/2006/relationships/slide" Target="slide15.xml"/><Relationship Id="rId13"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slide" Target="slide1.xml"/><Relationship Id="rId6" Type="http://schemas.openxmlformats.org/officeDocument/2006/relationships/image" Target="../media/image5.jpeg"/><Relationship Id="rId7" Type="http://schemas.openxmlformats.org/officeDocument/2006/relationships/slide" Target="slide13.xml"/><Relationship Id="rId8" Type="http://schemas.openxmlformats.org/officeDocument/2006/relationships/slide" Target="slide14.xml"/><Relationship Id="rId9" Type="http://schemas.openxmlformats.org/officeDocument/2006/relationships/image" Target="../media/image14.gif"/><Relationship Id="rId10" Type="http://schemas.openxmlformats.org/officeDocument/2006/relationships/slide" Target="slide16.xml"/></Relationships>
</file>

<file path=ppt/slides/_rels/slide5.xml.rels><?xml version="1.0" encoding="UTF-8" standalone="yes"?>
<Relationships xmlns="http://schemas.openxmlformats.org/package/2006/relationships"><Relationship Id="rId11" Type="http://schemas.openxmlformats.org/officeDocument/2006/relationships/slide" Target="slide17.xml"/><Relationship Id="rId12" Type="http://schemas.openxmlformats.org/officeDocument/2006/relationships/image" Target="../media/image19.jpeg"/><Relationship Id="rId13" Type="http://schemas.openxmlformats.org/officeDocument/2006/relationships/slide" Target="slide20.xml"/><Relationship Id="rId1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slide" Target="slide1.xml"/><Relationship Id="rId6" Type="http://schemas.openxmlformats.org/officeDocument/2006/relationships/image" Target="../media/image5.jpeg"/><Relationship Id="rId7" Type="http://schemas.openxmlformats.org/officeDocument/2006/relationships/slide" Target="slide18.xml"/><Relationship Id="rId8" Type="http://schemas.openxmlformats.org/officeDocument/2006/relationships/image" Target="../media/image17.jpeg"/><Relationship Id="rId9" Type="http://schemas.openxmlformats.org/officeDocument/2006/relationships/slide" Target="slide19.xml"/><Relationship Id="rId10" Type="http://schemas.openxmlformats.org/officeDocument/2006/relationships/image" Target="../media/image18.jpeg"/></Relationships>
</file>

<file path=ppt/slides/_rels/slide6.xml.rels><?xml version="1.0" encoding="UTF-8" standalone="yes"?>
<Relationships xmlns="http://schemas.openxmlformats.org/package/2006/relationships"><Relationship Id="rId11" Type="http://schemas.openxmlformats.org/officeDocument/2006/relationships/slide" Target="slide23.xml"/><Relationship Id="rId12" Type="http://schemas.openxmlformats.org/officeDocument/2006/relationships/image" Target="../media/image23.jpeg"/><Relationship Id="rId13" Type="http://schemas.openxmlformats.org/officeDocument/2006/relationships/slide" Target="slide24.xml"/><Relationship Id="rId14"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slide" Target="slide1.xml"/><Relationship Id="rId6" Type="http://schemas.openxmlformats.org/officeDocument/2006/relationships/image" Target="../media/image5.jpeg"/><Relationship Id="rId7" Type="http://schemas.openxmlformats.org/officeDocument/2006/relationships/slide" Target="slide21.xml"/><Relationship Id="rId8" Type="http://schemas.openxmlformats.org/officeDocument/2006/relationships/image" Target="../media/image21.jpeg"/><Relationship Id="rId9" Type="http://schemas.openxmlformats.org/officeDocument/2006/relationships/slide" Target="slide22.xml"/><Relationship Id="rId10" Type="http://schemas.openxmlformats.org/officeDocument/2006/relationships/image" Target="../media/image22.jpeg"/></Relationships>
</file>

<file path=ppt/slides/_rels/slide7.xml.rels><?xml version="1.0" encoding="UTF-8" standalone="yes"?>
<Relationships xmlns="http://schemas.openxmlformats.org/package/2006/relationships"><Relationship Id="rId11" Type="http://schemas.openxmlformats.org/officeDocument/2006/relationships/slide" Target="slide25.xml"/><Relationship Id="rId12" Type="http://schemas.openxmlformats.org/officeDocument/2006/relationships/image" Target="../media/image27.jpeg"/><Relationship Id="rId13" Type="http://schemas.openxmlformats.org/officeDocument/2006/relationships/slide" Target="slide27.xml"/><Relationship Id="rId14" Type="http://schemas.openxmlformats.org/officeDocument/2006/relationships/image" Target="../media/image28.jpeg"/><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slide" Target="slide1.xml"/><Relationship Id="rId6" Type="http://schemas.openxmlformats.org/officeDocument/2006/relationships/image" Target="../media/image5.jpeg"/><Relationship Id="rId7" Type="http://schemas.openxmlformats.org/officeDocument/2006/relationships/slide" Target="slide26.xml"/><Relationship Id="rId8" Type="http://schemas.openxmlformats.org/officeDocument/2006/relationships/image" Target="../media/image25.jpeg"/><Relationship Id="rId9" Type="http://schemas.openxmlformats.org/officeDocument/2006/relationships/slide" Target="slide28.xml"/><Relationship Id="rId10" Type="http://schemas.openxmlformats.org/officeDocument/2006/relationships/image" Target="../media/image26.jpeg"/></Relationships>
</file>

<file path=ppt/slides/_rels/slide8.xml.rels><?xml version="1.0" encoding="UTF-8" standalone="yes"?>
<Relationships xmlns="http://schemas.openxmlformats.org/package/2006/relationships"><Relationship Id="rId11" Type="http://schemas.openxmlformats.org/officeDocument/2006/relationships/slide" Target="slide31.xml"/><Relationship Id="rId12" Type="http://schemas.openxmlformats.org/officeDocument/2006/relationships/image" Target="../media/image31.jpeg"/><Relationship Id="rId13" Type="http://schemas.openxmlformats.org/officeDocument/2006/relationships/slide" Target="slide32.xml"/><Relationship Id="rId14" Type="http://schemas.openxmlformats.org/officeDocument/2006/relationships/image" Target="../media/image32.jpeg"/><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jpeg"/><Relationship Id="rId4" Type="http://schemas.openxmlformats.org/officeDocument/2006/relationships/image" Target="../media/image1.jpeg"/><Relationship Id="rId5" Type="http://schemas.openxmlformats.org/officeDocument/2006/relationships/slide" Target="slide1.xml"/><Relationship Id="rId6" Type="http://schemas.openxmlformats.org/officeDocument/2006/relationships/image" Target="../media/image5.jpeg"/><Relationship Id="rId7" Type="http://schemas.openxmlformats.org/officeDocument/2006/relationships/slide" Target="slide29.xml"/><Relationship Id="rId8" Type="http://schemas.openxmlformats.org/officeDocument/2006/relationships/image" Target="../media/image29.jpeg"/><Relationship Id="rId9" Type="http://schemas.openxmlformats.org/officeDocument/2006/relationships/slide" Target="slide30.xml"/><Relationship Id="rId10" Type="http://schemas.openxmlformats.org/officeDocument/2006/relationships/image" Target="../media/image30.jpeg"/></Relationships>
</file>

<file path=ppt/slides/_rels/slide9.xml.rels><?xml version="1.0" encoding="UTF-8" standalone="yes"?>
<Relationships xmlns="http://schemas.openxmlformats.org/package/2006/relationships"><Relationship Id="rId3" Type="http://schemas.openxmlformats.org/officeDocument/2006/relationships/slide" Target="slide3.xml"/><Relationship Id="rId4" Type="http://schemas.openxmlformats.org/officeDocument/2006/relationships/image" Target="../media/image10.gif"/><Relationship Id="rId5" Type="http://schemas.openxmlformats.org/officeDocument/2006/relationships/hyperlink" Target="http://memory.loc.gov/cgi-bin/ampage?collId=mgw3&amp;fileName=mgw3a/gwpage001.db&amp;recNum=0" TargetMode="External"/><Relationship Id="rId6" Type="http://schemas.openxmlformats.org/officeDocument/2006/relationships/image" Target="../media/image33.gif"/><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a:spLocks noGrp="1"/>
          </p:cNvSpPr>
          <p:nvPr>
            <p:ph type="ctrTitle"/>
          </p:nvPr>
        </p:nvSpPr>
        <p:spPr>
          <a:xfrm>
            <a:off x="676275" y="2286000"/>
            <a:ext cx="7772400" cy="1143001"/>
          </a:xfrm>
          <a:prstGeom prst="rect">
            <a:avLst/>
          </a:prstGeom>
          <a:ln w="9525">
            <a:solidFill>
              <a:srgbClr val="643E33"/>
            </a:solidFill>
            <a:round/>
          </a:ln>
        </p:spPr>
        <p:txBody>
          <a:bodyPr>
            <a:normAutofit/>
          </a:bodyPr>
          <a:lstStyle/>
          <a:p>
            <a:r>
              <a:t>Museum Entrance</a:t>
            </a:r>
          </a:p>
        </p:txBody>
      </p:sp>
      <p:grpSp>
        <p:nvGrpSpPr>
          <p:cNvPr id="80" name="Group 80"/>
          <p:cNvGrpSpPr/>
          <p:nvPr/>
        </p:nvGrpSpPr>
        <p:grpSpPr>
          <a:xfrm>
            <a:off x="-1" y="0"/>
            <a:ext cx="9144002" cy="6858000"/>
            <a:chOff x="0" y="0"/>
            <a:chExt cx="9144000" cy="6857999"/>
          </a:xfrm>
        </p:grpSpPr>
        <p:sp>
          <p:nvSpPr>
            <p:cNvPr id="32" name="Shape 32"/>
            <p:cNvSpPr/>
            <p:nvPr/>
          </p:nvSpPr>
          <p:spPr>
            <a:xfrm>
              <a:off x="-1" y="0"/>
              <a:ext cx="9144002" cy="2133600"/>
            </a:xfrm>
            <a:prstGeom prst="rect">
              <a:avLst/>
            </a:prstGeom>
            <a:blipFill rotWithShape="1">
              <a:blip r:embed="rId2"/>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33" name="Shape 33"/>
            <p:cNvSpPr/>
            <p:nvPr/>
          </p:nvSpPr>
          <p:spPr>
            <a:xfrm>
              <a:off x="-1" y="2133600"/>
              <a:ext cx="9144002" cy="3586163"/>
            </a:xfrm>
            <a:prstGeom prst="rect">
              <a:avLst/>
            </a:prstGeom>
            <a:blipFill rotWithShape="1">
              <a:blip r:embed="rId3"/>
              <a:srcRect/>
              <a:tile tx="0" ty="0" sx="100000" sy="100000" flip="none" algn="tl"/>
            </a:blipFill>
            <a:ln w="9525" cap="flat">
              <a:solidFill>
                <a:srgbClr val="000000"/>
              </a:solidFill>
              <a:prstDash val="solid"/>
              <a:round/>
            </a:ln>
            <a:effectLst/>
          </p:spPr>
          <p:txBody>
            <a:bodyPr wrap="square" lIns="45719" tIns="45719" rIns="45719" bIns="45719" numCol="1" anchor="ctr">
              <a:noAutofit/>
            </a:bodyPr>
            <a:lstStyle/>
            <a:p>
              <a:endParaRPr/>
            </a:p>
          </p:txBody>
        </p:sp>
        <p:sp>
          <p:nvSpPr>
            <p:cNvPr id="34" name="Shape 34"/>
            <p:cNvSpPr/>
            <p:nvPr/>
          </p:nvSpPr>
          <p:spPr>
            <a:xfrm rot="10800000">
              <a:off x="944562" y="5732462"/>
              <a:ext cx="7294563" cy="49371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48" y="21600"/>
                  </a:lnTo>
                  <a:lnTo>
                    <a:pt x="20552" y="21600"/>
                  </a:lnTo>
                  <a:lnTo>
                    <a:pt x="21600" y="0"/>
                  </a:lnTo>
                  <a:close/>
                </a:path>
              </a:pathLst>
            </a:custGeom>
            <a:blipFill rotWithShape="1">
              <a:blip r:embed="rId4"/>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35" name="Shape 35"/>
            <p:cNvSpPr/>
            <p:nvPr/>
          </p:nvSpPr>
          <p:spPr>
            <a:xfrm>
              <a:off x="3946525" y="1966912"/>
              <a:ext cx="1225550" cy="776288"/>
            </a:xfrm>
            <a:prstGeom prst="rect">
              <a:avLst/>
            </a:prstGeom>
            <a:solidFill>
              <a:srgbClr val="FFF1D7"/>
            </a:solidFill>
            <a:ln w="9525" cap="flat">
              <a:solidFill>
                <a:srgbClr val="643E33"/>
              </a:solidFill>
              <a:prstDash val="solid"/>
              <a:round/>
            </a:ln>
            <a:effectLst/>
          </p:spPr>
          <p:txBody>
            <a:bodyPr wrap="square" lIns="45719" tIns="45719" rIns="45719" bIns="45719" numCol="1" anchor="ctr">
              <a:noAutofit/>
            </a:bodyPr>
            <a:lstStyle/>
            <a:p>
              <a:endParaRPr/>
            </a:p>
          </p:txBody>
        </p:sp>
        <p:sp>
          <p:nvSpPr>
            <p:cNvPr id="36" name="Shape 36"/>
            <p:cNvSpPr/>
            <p:nvPr/>
          </p:nvSpPr>
          <p:spPr>
            <a:xfrm>
              <a:off x="989012" y="295275"/>
              <a:ext cx="2970213" cy="58674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77" y="6171"/>
                  </a:lnTo>
                  <a:lnTo>
                    <a:pt x="21600" y="9812"/>
                  </a:lnTo>
                  <a:lnTo>
                    <a:pt x="0" y="21600"/>
                  </a:lnTo>
                  <a:lnTo>
                    <a:pt x="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37" name="Shape 37"/>
            <p:cNvSpPr/>
            <p:nvPr/>
          </p:nvSpPr>
          <p:spPr>
            <a:xfrm>
              <a:off x="5180012" y="282575"/>
              <a:ext cx="3040063" cy="588962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6171"/>
                  </a:lnTo>
                  <a:lnTo>
                    <a:pt x="0" y="9801"/>
                  </a:lnTo>
                  <a:lnTo>
                    <a:pt x="21600"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38" name="Shape 38"/>
            <p:cNvSpPr/>
            <p:nvPr/>
          </p:nvSpPr>
          <p:spPr>
            <a:xfrm>
              <a:off x="1909762" y="1398587"/>
              <a:ext cx="777876" cy="356552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 y="0"/>
                  </a:lnTo>
                  <a:lnTo>
                    <a:pt x="21600" y="1149"/>
                  </a:lnTo>
                  <a:lnTo>
                    <a:pt x="21424" y="17585"/>
                  </a:lnTo>
                  <a:lnTo>
                    <a:pt x="0" y="21600"/>
                  </a:lnTo>
                  <a:close/>
                </a:path>
              </a:pathLst>
            </a:custGeom>
            <a:blipFill rotWithShape="1">
              <a:blip r:embed="rId6"/>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39" name="Shape 39"/>
            <p:cNvSpPr/>
            <p:nvPr/>
          </p:nvSpPr>
          <p:spPr>
            <a:xfrm>
              <a:off x="8208962" y="304800"/>
              <a:ext cx="935038" cy="5867400"/>
            </a:xfrm>
            <a:prstGeom prst="rect">
              <a:avLst/>
            </a:pr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40" name="Shape 40"/>
            <p:cNvSpPr/>
            <p:nvPr/>
          </p:nvSpPr>
          <p:spPr>
            <a:xfrm>
              <a:off x="1908175" y="1636712"/>
              <a:ext cx="779463" cy="2701926"/>
            </a:xfrm>
            <a:prstGeom prst="rect">
              <a:avLst/>
            </a:pr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41" name="Shape 41"/>
            <p:cNvSpPr/>
            <p:nvPr/>
          </p:nvSpPr>
          <p:spPr>
            <a:xfrm>
              <a:off x="1911350" y="4335462"/>
              <a:ext cx="776288" cy="85883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endParaRPr/>
            </a:p>
          </p:txBody>
        </p:sp>
        <p:sp>
          <p:nvSpPr>
            <p:cNvPr id="42" name="Shape 42"/>
            <p:cNvSpPr/>
            <p:nvPr/>
          </p:nvSpPr>
          <p:spPr>
            <a:xfrm>
              <a:off x="2895600" y="1752600"/>
              <a:ext cx="527050" cy="23622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568"/>
                  </a:lnTo>
                  <a:lnTo>
                    <a:pt x="21600" y="16418"/>
                  </a:lnTo>
                  <a:lnTo>
                    <a:pt x="0" y="21600"/>
                  </a:lnTo>
                  <a:close/>
                </a:path>
              </a:pathLst>
            </a:custGeom>
            <a:blipFill rotWithShape="1">
              <a:blip r:embed="rId6"/>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43" name="Shape 43"/>
            <p:cNvSpPr/>
            <p:nvPr/>
          </p:nvSpPr>
          <p:spPr>
            <a:xfrm>
              <a:off x="2903537" y="1931987"/>
              <a:ext cx="515938" cy="1614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5" y="21600"/>
                  </a:lnTo>
                  <a:lnTo>
                    <a:pt x="21600"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44" name="Shape 44"/>
            <p:cNvSpPr/>
            <p:nvPr/>
          </p:nvSpPr>
          <p:spPr>
            <a:xfrm>
              <a:off x="2900362" y="3546475"/>
              <a:ext cx="542926" cy="5730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endParaRPr/>
            </a:p>
          </p:txBody>
        </p:sp>
        <p:sp>
          <p:nvSpPr>
            <p:cNvPr id="45" name="Shape 45"/>
            <p:cNvSpPr/>
            <p:nvPr/>
          </p:nvSpPr>
          <p:spPr>
            <a:xfrm flipH="1">
              <a:off x="6605587" y="1547812"/>
              <a:ext cx="777876" cy="35052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44" y="0"/>
                  </a:lnTo>
                  <a:lnTo>
                    <a:pt x="21600" y="1149"/>
                  </a:lnTo>
                  <a:lnTo>
                    <a:pt x="21424" y="17585"/>
                  </a:lnTo>
                  <a:lnTo>
                    <a:pt x="0" y="21600"/>
                  </a:lnTo>
                  <a:close/>
                </a:path>
              </a:pathLst>
            </a:custGeom>
            <a:blipFill rotWithShape="1">
              <a:blip r:embed="rId6"/>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46" name="Shape 46"/>
            <p:cNvSpPr/>
            <p:nvPr/>
          </p:nvSpPr>
          <p:spPr>
            <a:xfrm>
              <a:off x="6604000" y="1741487"/>
              <a:ext cx="777875" cy="2728913"/>
            </a:xfrm>
            <a:prstGeom prst="rect">
              <a:avLst/>
            </a:pr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47" name="Shape 47"/>
            <p:cNvSpPr/>
            <p:nvPr/>
          </p:nvSpPr>
          <p:spPr>
            <a:xfrm>
              <a:off x="6580187" y="4456112"/>
              <a:ext cx="804863" cy="874713"/>
            </a:xfrm>
            <a:custGeom>
              <a:avLst/>
              <a:gdLst/>
              <a:ahLst/>
              <a:cxnLst>
                <a:cxn ang="0">
                  <a:pos x="wd2" y="hd2"/>
                </a:cxn>
                <a:cxn ang="5400000">
                  <a:pos x="wd2" y="hd2"/>
                </a:cxn>
                <a:cxn ang="10800000">
                  <a:pos x="wd2" y="hd2"/>
                </a:cxn>
                <a:cxn ang="16200000">
                  <a:pos x="wd2" y="hd2"/>
                </a:cxn>
              </a:cxnLst>
              <a:rect l="0" t="0" r="r" b="b"/>
              <a:pathLst>
                <a:path w="21600" h="21600" extrusionOk="0">
                  <a:moveTo>
                    <a:pt x="21557" y="21600"/>
                  </a:moveTo>
                  <a:lnTo>
                    <a:pt x="21600" y="0"/>
                  </a:lnTo>
                  <a:lnTo>
                    <a:pt x="0" y="0"/>
                  </a:lnTo>
                  <a:lnTo>
                    <a:pt x="21557" y="21600"/>
                  </a:lnTo>
                  <a:close/>
                </a:path>
              </a:pathLst>
            </a:cu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endParaRPr/>
            </a:p>
          </p:txBody>
        </p:sp>
        <p:sp>
          <p:nvSpPr>
            <p:cNvPr id="48" name="Shape 48"/>
            <p:cNvSpPr/>
            <p:nvPr/>
          </p:nvSpPr>
          <p:spPr>
            <a:xfrm flipH="1">
              <a:off x="5691187" y="1776412"/>
              <a:ext cx="539751" cy="183991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1568"/>
                  </a:lnTo>
                  <a:lnTo>
                    <a:pt x="21600" y="16418"/>
                  </a:lnTo>
                  <a:lnTo>
                    <a:pt x="0" y="21600"/>
                  </a:lnTo>
                  <a:close/>
                </a:path>
              </a:pathLst>
            </a:custGeom>
            <a:blipFill rotWithShape="1">
              <a:blip r:embed="rId6"/>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49" name="Shape 49"/>
            <p:cNvSpPr/>
            <p:nvPr/>
          </p:nvSpPr>
          <p:spPr>
            <a:xfrm flipH="1">
              <a:off x="5681662" y="1955800"/>
              <a:ext cx="542926" cy="1614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5" y="21600"/>
                  </a:lnTo>
                  <a:lnTo>
                    <a:pt x="21600"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50" name="Shape 50"/>
            <p:cNvSpPr/>
            <p:nvPr/>
          </p:nvSpPr>
          <p:spPr>
            <a:xfrm flipH="1">
              <a:off x="5707062" y="3560762"/>
              <a:ext cx="530226" cy="50006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0" y="21600"/>
                  </a:lnTo>
                  <a:close/>
                </a:path>
              </a:pathLst>
            </a:custGeom>
            <a:blipFill rotWithShape="1">
              <a:blip r:embed="rId3"/>
              <a:srcRect/>
              <a:tile tx="0" ty="0" sx="100000" sy="100000" flip="none" algn="tl"/>
            </a:blipFill>
            <a:ln w="12700" cap="flat">
              <a:noFill/>
              <a:miter lim="400000"/>
            </a:ln>
            <a:effectLst/>
          </p:spPr>
          <p:txBody>
            <a:bodyPr wrap="square" lIns="45719" tIns="45719" rIns="45719" bIns="45719" numCol="1" anchor="t">
              <a:noAutofit/>
            </a:bodyPr>
            <a:lstStyle/>
            <a:p>
              <a:endParaRPr/>
            </a:p>
          </p:txBody>
        </p:sp>
        <p:sp>
          <p:nvSpPr>
            <p:cNvPr id="51" name="Shape 51"/>
            <p:cNvSpPr/>
            <p:nvPr/>
          </p:nvSpPr>
          <p:spPr>
            <a:xfrm flipH="1">
              <a:off x="3201987" y="0"/>
              <a:ext cx="42863" cy="246063"/>
            </a:xfrm>
            <a:prstGeom prst="rect">
              <a:avLst/>
            </a:prstGeom>
            <a:solidFill>
              <a:srgbClr val="643E33"/>
            </a:solidFill>
            <a:ln w="9525" cap="flat">
              <a:solidFill>
                <a:srgbClr val="643E33"/>
              </a:solidFill>
              <a:prstDash val="solid"/>
              <a:round/>
            </a:ln>
            <a:effectLst/>
          </p:spPr>
          <p:txBody>
            <a:bodyPr wrap="square" lIns="45719" tIns="45719" rIns="45719" bIns="45719" numCol="1" anchor="ctr">
              <a:noAutofit/>
            </a:bodyPr>
            <a:lstStyle/>
            <a:p>
              <a:endParaRPr/>
            </a:p>
          </p:txBody>
        </p:sp>
        <p:sp>
          <p:nvSpPr>
            <p:cNvPr id="52" name="Shape 52"/>
            <p:cNvSpPr/>
            <p:nvPr/>
          </p:nvSpPr>
          <p:spPr>
            <a:xfrm flipH="1">
              <a:off x="6024562" y="0"/>
              <a:ext cx="42863" cy="246063"/>
            </a:xfrm>
            <a:prstGeom prst="rect">
              <a:avLst/>
            </a:prstGeom>
            <a:solidFill>
              <a:srgbClr val="643E33"/>
            </a:solidFill>
            <a:ln w="9525" cap="flat">
              <a:solidFill>
                <a:srgbClr val="643E33"/>
              </a:solidFill>
              <a:prstDash val="solid"/>
              <a:round/>
            </a:ln>
            <a:effectLst/>
          </p:spPr>
          <p:txBody>
            <a:bodyPr wrap="square" lIns="45719" tIns="45719" rIns="45719" bIns="45719" numCol="1" anchor="ctr">
              <a:noAutofit/>
            </a:bodyPr>
            <a:lstStyle/>
            <a:p>
              <a:endParaRPr/>
            </a:p>
          </p:txBody>
        </p:sp>
        <p:sp>
          <p:nvSpPr>
            <p:cNvPr id="53" name="Shape 53"/>
            <p:cNvSpPr/>
            <p:nvPr/>
          </p:nvSpPr>
          <p:spPr>
            <a:xfrm>
              <a:off x="0" y="304800"/>
              <a:ext cx="990600" cy="5845175"/>
            </a:xfrm>
            <a:prstGeom prst="rect">
              <a:avLst/>
            </a:pr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4" name="Shape 54"/>
            <p:cNvSpPr/>
            <p:nvPr/>
          </p:nvSpPr>
          <p:spPr>
            <a:xfrm rot="929242">
              <a:off x="1033462" y="4565650"/>
              <a:ext cx="719138" cy="100013"/>
            </a:xfrm>
            <a:prstGeom prst="rect">
              <a:avLst/>
            </a:prstGeom>
            <a:blipFill rotWithShape="1">
              <a:blip r:embed="rId7"/>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5" name="Shape 55"/>
            <p:cNvSpPr/>
            <p:nvPr/>
          </p:nvSpPr>
          <p:spPr>
            <a:xfrm rot="20990526">
              <a:off x="7423150" y="4567237"/>
              <a:ext cx="719138" cy="100013"/>
            </a:xfrm>
            <a:prstGeom prst="rect">
              <a:avLst/>
            </a:prstGeom>
            <a:blipFill rotWithShape="1">
              <a:blip r:embed="rId7"/>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6" name="Shape 56"/>
            <p:cNvSpPr/>
            <p:nvPr/>
          </p:nvSpPr>
          <p:spPr>
            <a:xfrm>
              <a:off x="3956050" y="1968500"/>
              <a:ext cx="1225550" cy="1444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59" y="21600"/>
                  </a:lnTo>
                  <a:lnTo>
                    <a:pt x="20341"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7" name="Shape 57"/>
            <p:cNvSpPr/>
            <p:nvPr/>
          </p:nvSpPr>
          <p:spPr>
            <a:xfrm rot="16200000" flipH="1">
              <a:off x="3614737" y="2322512"/>
              <a:ext cx="979488" cy="29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153" y="21600"/>
                  </a:lnTo>
                  <a:lnTo>
                    <a:pt x="18447"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8" name="Shape 58"/>
            <p:cNvSpPr/>
            <p:nvPr/>
          </p:nvSpPr>
          <p:spPr>
            <a:xfrm rot="5400000">
              <a:off x="4572000" y="2349500"/>
              <a:ext cx="977900" cy="2317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050" y="21600"/>
                  </a:lnTo>
                  <a:lnTo>
                    <a:pt x="18550" y="21600"/>
                  </a:lnTo>
                  <a:lnTo>
                    <a:pt x="21600" y="0"/>
                  </a:lnTo>
                  <a:close/>
                </a:path>
              </a:pathLst>
            </a:custGeom>
            <a:blipFill rotWithShape="1">
              <a:blip r:embed="rId5"/>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59" name="Shape 59"/>
            <p:cNvSpPr/>
            <p:nvPr/>
          </p:nvSpPr>
          <p:spPr>
            <a:xfrm>
              <a:off x="4246562" y="2511425"/>
              <a:ext cx="693738" cy="98425"/>
            </a:xfrm>
            <a:prstGeom prst="rect">
              <a:avLst/>
            </a:prstGeom>
            <a:blipFill rotWithShape="1">
              <a:blip r:embed="rId3"/>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sp>
          <p:nvSpPr>
            <p:cNvPr id="60" name="Shape 60"/>
            <p:cNvSpPr/>
            <p:nvPr/>
          </p:nvSpPr>
          <p:spPr>
            <a:xfrm>
              <a:off x="4246562" y="2581275"/>
              <a:ext cx="703263" cy="119063"/>
            </a:xfrm>
            <a:prstGeom prst="rect">
              <a:avLst/>
            </a:prstGeom>
            <a:blipFill rotWithShape="1">
              <a:blip r:embed="rId4"/>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endParaRPr/>
            </a:p>
          </p:txBody>
        </p:sp>
        <p:pic>
          <p:nvPicPr>
            <p:cNvPr id="61" name="rug.png"/>
            <p:cNvPicPr>
              <a:picLocks noChangeAspect="1"/>
            </p:cNvPicPr>
            <p:nvPr/>
          </p:nvPicPr>
          <p:blipFill>
            <a:blip r:embed="rId8">
              <a:extLst/>
            </a:blip>
            <a:stretch>
              <a:fillRect/>
            </a:stretch>
          </p:blipFill>
          <p:spPr>
            <a:xfrm>
              <a:off x="3800475" y="3670300"/>
              <a:ext cx="1543050" cy="1277938"/>
            </a:xfrm>
            <a:prstGeom prst="rect">
              <a:avLst/>
            </a:prstGeom>
            <a:ln w="12700" cap="flat">
              <a:noFill/>
              <a:miter lim="400000"/>
            </a:ln>
            <a:effectLst/>
          </p:spPr>
        </p:pic>
        <p:sp>
          <p:nvSpPr>
            <p:cNvPr id="62" name="Shape 62"/>
            <p:cNvSpPr/>
            <p:nvPr/>
          </p:nvSpPr>
          <p:spPr>
            <a:xfrm>
              <a:off x="8208962" y="298450"/>
              <a:ext cx="935038" cy="5867400"/>
            </a:xfrm>
            <a:prstGeom prst="rect">
              <a:avLst/>
            </a:prstGeom>
            <a:solidFill>
              <a:srgbClr val="CB986E">
                <a:alpha val="17999"/>
              </a:srgbClr>
            </a:solidFill>
            <a:ln w="12700" cap="flat">
              <a:noFill/>
              <a:miter lim="400000"/>
            </a:ln>
            <a:effectLst/>
          </p:spPr>
          <p:txBody>
            <a:bodyPr wrap="square" lIns="45719" tIns="45719" rIns="45719" bIns="45719" numCol="1" anchor="ctr">
              <a:noAutofit/>
            </a:bodyPr>
            <a:lstStyle/>
            <a:p>
              <a:endParaRPr/>
            </a:p>
          </p:txBody>
        </p:sp>
        <p:sp>
          <p:nvSpPr>
            <p:cNvPr id="63" name="Shape 63"/>
            <p:cNvSpPr/>
            <p:nvPr/>
          </p:nvSpPr>
          <p:spPr>
            <a:xfrm>
              <a:off x="0" y="298450"/>
              <a:ext cx="990600" cy="5845175"/>
            </a:xfrm>
            <a:prstGeom prst="rect">
              <a:avLst/>
            </a:prstGeom>
            <a:solidFill>
              <a:srgbClr val="CB986E">
                <a:alpha val="17999"/>
              </a:srgbClr>
            </a:solidFill>
            <a:ln w="12700" cap="flat">
              <a:noFill/>
              <a:miter lim="400000"/>
            </a:ln>
            <a:effectLst/>
          </p:spPr>
          <p:txBody>
            <a:bodyPr wrap="square" lIns="45719" tIns="45719" rIns="45719" bIns="45719" numCol="1" anchor="ctr">
              <a:noAutofit/>
            </a:bodyPr>
            <a:lstStyle/>
            <a:p>
              <a:endParaRPr/>
            </a:p>
          </p:txBody>
        </p:sp>
        <p:sp>
          <p:nvSpPr>
            <p:cNvPr id="64" name="Shape 64"/>
            <p:cNvSpPr/>
            <p:nvPr/>
          </p:nvSpPr>
          <p:spPr>
            <a:xfrm>
              <a:off x="3960812" y="1962150"/>
              <a:ext cx="1225551" cy="1444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59" y="21600"/>
                  </a:lnTo>
                  <a:lnTo>
                    <a:pt x="20341" y="21600"/>
                  </a:lnTo>
                  <a:lnTo>
                    <a:pt x="21600" y="0"/>
                  </a:lnTo>
                  <a:close/>
                </a:path>
              </a:pathLst>
            </a:custGeom>
            <a:solidFill>
              <a:srgbClr val="C8BB9B">
                <a:alpha val="50999"/>
              </a:srgbClr>
            </a:solidFill>
            <a:ln w="12700" cap="flat">
              <a:noFill/>
              <a:miter lim="400000"/>
            </a:ln>
            <a:effectLst/>
          </p:spPr>
          <p:txBody>
            <a:bodyPr wrap="square" lIns="45719" tIns="45719" rIns="45719" bIns="45719" numCol="1" anchor="ctr">
              <a:noAutofit/>
            </a:bodyPr>
            <a:lstStyle/>
            <a:p>
              <a:endParaRPr/>
            </a:p>
          </p:txBody>
        </p:sp>
        <p:sp>
          <p:nvSpPr>
            <p:cNvPr id="65" name="Shape 65"/>
            <p:cNvSpPr/>
            <p:nvPr/>
          </p:nvSpPr>
          <p:spPr>
            <a:xfrm rot="16200000" flipH="1">
              <a:off x="3613943" y="2345531"/>
              <a:ext cx="968376" cy="2936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153" y="21600"/>
                  </a:lnTo>
                  <a:lnTo>
                    <a:pt x="18447" y="21600"/>
                  </a:lnTo>
                  <a:lnTo>
                    <a:pt x="21600" y="0"/>
                  </a:lnTo>
                  <a:close/>
                </a:path>
              </a:pathLst>
            </a:custGeom>
            <a:solidFill>
              <a:srgbClr val="C8BB9B">
                <a:alpha val="50999"/>
              </a:srgbClr>
            </a:solidFill>
            <a:ln w="12700" cap="flat">
              <a:noFill/>
              <a:miter lim="400000"/>
            </a:ln>
            <a:effectLst/>
          </p:spPr>
          <p:txBody>
            <a:bodyPr wrap="square" lIns="45719" tIns="45719" rIns="45719" bIns="45719" numCol="1" anchor="ctr">
              <a:noAutofit/>
            </a:bodyPr>
            <a:lstStyle/>
            <a:p>
              <a:endParaRPr/>
            </a:p>
          </p:txBody>
        </p:sp>
        <p:sp>
          <p:nvSpPr>
            <p:cNvPr id="66" name="Shape 66"/>
            <p:cNvSpPr/>
            <p:nvPr/>
          </p:nvSpPr>
          <p:spPr>
            <a:xfrm rot="5400000">
              <a:off x="4576762" y="2343150"/>
              <a:ext cx="977901" cy="23177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050" y="21600"/>
                  </a:lnTo>
                  <a:lnTo>
                    <a:pt x="18550" y="21600"/>
                  </a:lnTo>
                  <a:lnTo>
                    <a:pt x="21600" y="0"/>
                  </a:lnTo>
                  <a:close/>
                </a:path>
              </a:pathLst>
            </a:custGeom>
            <a:solidFill>
              <a:srgbClr val="C8BB9B">
                <a:alpha val="50999"/>
              </a:srgbClr>
            </a:solidFill>
            <a:ln w="12700" cap="flat">
              <a:noFill/>
              <a:miter lim="400000"/>
            </a:ln>
            <a:effectLst/>
          </p:spPr>
          <p:txBody>
            <a:bodyPr wrap="square" lIns="45719" tIns="45719" rIns="45719" bIns="45719" numCol="1" anchor="ctr">
              <a:noAutofit/>
            </a:bodyPr>
            <a:lstStyle/>
            <a:p>
              <a:endParaRPr/>
            </a:p>
          </p:txBody>
        </p:sp>
        <p:sp>
          <p:nvSpPr>
            <p:cNvPr id="67" name="Shape 67"/>
            <p:cNvSpPr/>
            <p:nvPr/>
          </p:nvSpPr>
          <p:spPr>
            <a:xfrm>
              <a:off x="1909762" y="1641475"/>
              <a:ext cx="781051" cy="2701925"/>
            </a:xfrm>
            <a:prstGeom prst="rect">
              <a:avLst/>
            </a:prstGeom>
            <a:solidFill>
              <a:srgbClr val="CB986E">
                <a:alpha val="33999"/>
              </a:srgbClr>
            </a:solidFill>
            <a:ln w="12700" cap="flat">
              <a:noFill/>
              <a:miter lim="400000"/>
            </a:ln>
            <a:effectLst/>
          </p:spPr>
          <p:txBody>
            <a:bodyPr wrap="square" lIns="45719" tIns="45719" rIns="45719" bIns="45719" numCol="1" anchor="ctr">
              <a:noAutofit/>
            </a:bodyPr>
            <a:lstStyle/>
            <a:p>
              <a:endParaRPr/>
            </a:p>
          </p:txBody>
        </p:sp>
        <p:sp>
          <p:nvSpPr>
            <p:cNvPr id="68" name="Shape 68"/>
            <p:cNvSpPr/>
            <p:nvPr/>
          </p:nvSpPr>
          <p:spPr>
            <a:xfrm>
              <a:off x="2905125" y="1936750"/>
              <a:ext cx="515938" cy="1614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5" y="21600"/>
                  </a:lnTo>
                  <a:lnTo>
                    <a:pt x="21600" y="21600"/>
                  </a:lnTo>
                  <a:lnTo>
                    <a:pt x="21600" y="0"/>
                  </a:lnTo>
                  <a:close/>
                </a:path>
              </a:pathLst>
            </a:custGeom>
            <a:solidFill>
              <a:srgbClr val="CB986E">
                <a:alpha val="33999"/>
              </a:srgbClr>
            </a:solidFill>
            <a:ln w="12700" cap="flat">
              <a:noFill/>
              <a:miter lim="400000"/>
            </a:ln>
            <a:effectLst/>
          </p:spPr>
          <p:txBody>
            <a:bodyPr wrap="square" lIns="45719" tIns="45719" rIns="45719" bIns="45719" numCol="1" anchor="t">
              <a:noAutofit/>
            </a:bodyPr>
            <a:lstStyle/>
            <a:p>
              <a:endParaRPr/>
            </a:p>
          </p:txBody>
        </p:sp>
        <p:sp>
          <p:nvSpPr>
            <p:cNvPr id="69" name="Shape 69"/>
            <p:cNvSpPr/>
            <p:nvPr/>
          </p:nvSpPr>
          <p:spPr>
            <a:xfrm>
              <a:off x="6607175" y="1746250"/>
              <a:ext cx="776288" cy="2728913"/>
            </a:xfrm>
            <a:prstGeom prst="rect">
              <a:avLst/>
            </a:prstGeom>
            <a:solidFill>
              <a:srgbClr val="CB986E">
                <a:alpha val="33999"/>
              </a:srgbClr>
            </a:solidFill>
            <a:ln w="12700" cap="flat">
              <a:noFill/>
              <a:miter lim="400000"/>
            </a:ln>
            <a:effectLst/>
          </p:spPr>
          <p:txBody>
            <a:bodyPr wrap="square" lIns="45719" tIns="45719" rIns="45719" bIns="45719" numCol="1" anchor="ctr">
              <a:noAutofit/>
            </a:bodyPr>
            <a:lstStyle/>
            <a:p>
              <a:endParaRPr/>
            </a:p>
          </p:txBody>
        </p:sp>
        <p:sp>
          <p:nvSpPr>
            <p:cNvPr id="70" name="Shape 70"/>
            <p:cNvSpPr/>
            <p:nvPr/>
          </p:nvSpPr>
          <p:spPr>
            <a:xfrm flipH="1">
              <a:off x="5683250" y="1960562"/>
              <a:ext cx="542925" cy="16144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65" y="21600"/>
                  </a:lnTo>
                  <a:lnTo>
                    <a:pt x="21600" y="21600"/>
                  </a:lnTo>
                  <a:lnTo>
                    <a:pt x="21600" y="0"/>
                  </a:lnTo>
                  <a:close/>
                </a:path>
              </a:pathLst>
            </a:custGeom>
            <a:solidFill>
              <a:srgbClr val="CB986E">
                <a:alpha val="33999"/>
              </a:srgbClr>
            </a:solidFill>
            <a:ln w="12700" cap="flat">
              <a:noFill/>
              <a:miter lim="400000"/>
            </a:ln>
            <a:effectLst/>
          </p:spPr>
          <p:txBody>
            <a:bodyPr wrap="square" lIns="45719" tIns="45719" rIns="45719" bIns="45719" numCol="1" anchor="t">
              <a:noAutofit/>
            </a:bodyPr>
            <a:lstStyle/>
            <a:p>
              <a:endParaRPr/>
            </a:p>
          </p:txBody>
        </p:sp>
        <p:sp>
          <p:nvSpPr>
            <p:cNvPr id="71" name="Shape 71"/>
            <p:cNvSpPr/>
            <p:nvPr/>
          </p:nvSpPr>
          <p:spPr>
            <a:xfrm>
              <a:off x="4165600" y="2700337"/>
              <a:ext cx="841375" cy="134938"/>
            </a:xfrm>
            <a:prstGeom prst="rect">
              <a:avLst/>
            </a:prstGeom>
            <a:blipFill rotWithShape="1">
              <a:blip r:embed="rId4"/>
              <a:srcRect/>
              <a:tile tx="0" ty="0" sx="100000" sy="100000" flip="none" algn="tl"/>
            </a:blipFill>
            <a:ln w="9525" cap="flat">
              <a:solidFill>
                <a:srgbClr val="643E33"/>
              </a:solidFill>
              <a:prstDash val="solid"/>
              <a:round/>
            </a:ln>
            <a:effectLst/>
          </p:spPr>
          <p:txBody>
            <a:bodyPr wrap="square" lIns="45719" tIns="45719" rIns="45719" bIns="45719" numCol="1" anchor="ctr">
              <a:noAutofit/>
            </a:bodyPr>
            <a:lstStyle/>
            <a:p>
              <a:pPr algn="ctr"/>
              <a:endParaRPr/>
            </a:p>
          </p:txBody>
        </p:sp>
        <p:sp>
          <p:nvSpPr>
            <p:cNvPr id="72" name="Shape 72"/>
            <p:cNvSpPr/>
            <p:nvPr/>
          </p:nvSpPr>
          <p:spPr>
            <a:xfrm>
              <a:off x="4144962" y="2651125"/>
              <a:ext cx="874713" cy="88900"/>
            </a:xfrm>
            <a:custGeom>
              <a:avLst/>
              <a:gdLst/>
              <a:ahLst/>
              <a:cxnLst>
                <a:cxn ang="0">
                  <a:pos x="wd2" y="hd2"/>
                </a:cxn>
                <a:cxn ang="5400000">
                  <a:pos x="wd2" y="hd2"/>
                </a:cxn>
                <a:cxn ang="10800000">
                  <a:pos x="wd2" y="hd2"/>
                </a:cxn>
                <a:cxn ang="16200000">
                  <a:pos x="wd2" y="hd2"/>
                </a:cxn>
              </a:cxnLst>
              <a:rect l="0" t="0" r="r" b="b"/>
              <a:pathLst>
                <a:path w="21600" h="21600" extrusionOk="0">
                  <a:moveTo>
                    <a:pt x="0" y="19636"/>
                  </a:moveTo>
                  <a:lnTo>
                    <a:pt x="1789" y="0"/>
                  </a:lnTo>
                  <a:lnTo>
                    <a:pt x="20775" y="0"/>
                  </a:lnTo>
                  <a:lnTo>
                    <a:pt x="21600" y="21600"/>
                  </a:lnTo>
                  <a:lnTo>
                    <a:pt x="0" y="19636"/>
                  </a:lnTo>
                  <a:close/>
                </a:path>
              </a:pathLst>
            </a:custGeom>
            <a:blipFill rotWithShape="1">
              <a:blip r:embed="rId4"/>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sp>
          <p:nvSpPr>
            <p:cNvPr id="73" name="Shape 73"/>
            <p:cNvSpPr/>
            <p:nvPr/>
          </p:nvSpPr>
          <p:spPr>
            <a:xfrm>
              <a:off x="4214812" y="2540000"/>
              <a:ext cx="757238" cy="88900"/>
            </a:xfrm>
            <a:custGeom>
              <a:avLst/>
              <a:gdLst/>
              <a:ahLst/>
              <a:cxnLst>
                <a:cxn ang="0">
                  <a:pos x="wd2" y="hd2"/>
                </a:cxn>
                <a:cxn ang="5400000">
                  <a:pos x="wd2" y="hd2"/>
                </a:cxn>
                <a:cxn ang="10800000">
                  <a:pos x="wd2" y="hd2"/>
                </a:cxn>
                <a:cxn ang="16200000">
                  <a:pos x="wd2" y="hd2"/>
                </a:cxn>
              </a:cxnLst>
              <a:rect l="0" t="0" r="r" b="b"/>
              <a:pathLst>
                <a:path w="21600" h="21600" extrusionOk="0">
                  <a:moveTo>
                    <a:pt x="0" y="19636"/>
                  </a:moveTo>
                  <a:lnTo>
                    <a:pt x="1789" y="0"/>
                  </a:lnTo>
                  <a:lnTo>
                    <a:pt x="20775" y="0"/>
                  </a:lnTo>
                  <a:lnTo>
                    <a:pt x="21600" y="21600"/>
                  </a:lnTo>
                  <a:lnTo>
                    <a:pt x="0" y="19636"/>
                  </a:lnTo>
                  <a:close/>
                </a:path>
              </a:pathLst>
            </a:custGeom>
            <a:blipFill rotWithShape="1">
              <a:blip r:embed="rId4"/>
              <a:srcRect/>
              <a:tile tx="0" ty="0" sx="100000" sy="100000" flip="none" algn="tl"/>
            </a:blipFill>
            <a:ln w="9525" cap="flat">
              <a:solidFill>
                <a:srgbClr val="643E33"/>
              </a:solidFill>
              <a:prstDash val="solid"/>
              <a:round/>
            </a:ln>
            <a:effectLst/>
          </p:spPr>
          <p:txBody>
            <a:bodyPr wrap="square" lIns="45719" tIns="45719" rIns="45719" bIns="45719" numCol="1" anchor="t">
              <a:noAutofit/>
            </a:bodyPr>
            <a:lstStyle/>
            <a:p>
              <a:endParaRPr/>
            </a:p>
          </p:txBody>
        </p:sp>
        <p:grpSp>
          <p:nvGrpSpPr>
            <p:cNvPr id="79" name="Group 79"/>
            <p:cNvGrpSpPr/>
            <p:nvPr/>
          </p:nvGrpSpPr>
          <p:grpSpPr>
            <a:xfrm>
              <a:off x="-1" y="4610100"/>
              <a:ext cx="9144002" cy="2247900"/>
              <a:chOff x="0" y="0"/>
              <a:chExt cx="9144000" cy="2247899"/>
            </a:xfrm>
          </p:grpSpPr>
          <p:sp>
            <p:nvSpPr>
              <p:cNvPr id="74" name="Shape 74"/>
              <p:cNvSpPr/>
              <p:nvPr/>
            </p:nvSpPr>
            <p:spPr>
              <a:xfrm>
                <a:off x="-1" y="1547812"/>
                <a:ext cx="9144002" cy="700088"/>
              </a:xfrm>
              <a:prstGeom prst="rect">
                <a:avLst/>
              </a:prstGeom>
              <a:blipFill rotWithShape="1">
                <a:blip r:embed="rId3">
                  <a:alphaModFix amt="63480"/>
                </a:blip>
                <a:srcRect/>
                <a:tile tx="0" ty="0" sx="100000" sy="100000" flip="none" algn="tl"/>
              </a:blipFill>
              <a:ln w="9525" cap="flat">
                <a:solidFill>
                  <a:srgbClr val="000000">
                    <a:alpha val="63480"/>
                  </a:srgbClr>
                </a:solidFill>
                <a:prstDash val="solid"/>
                <a:round/>
              </a:ln>
              <a:effectLst/>
            </p:spPr>
            <p:txBody>
              <a:bodyPr wrap="square" lIns="45719" tIns="45719" rIns="45719" bIns="45719" numCol="1" anchor="ctr">
                <a:noAutofit/>
              </a:bodyPr>
              <a:lstStyle/>
              <a:p>
                <a:endParaRPr/>
              </a:p>
            </p:txBody>
          </p:sp>
          <p:sp>
            <p:nvSpPr>
              <p:cNvPr id="75" name="Shape 75"/>
              <p:cNvSpPr/>
              <p:nvPr/>
            </p:nvSpPr>
            <p:spPr>
              <a:xfrm>
                <a:off x="1179512" y="0"/>
                <a:ext cx="1" cy="100013"/>
              </a:xfrm>
              <a:prstGeom prst="line">
                <a:avLst/>
              </a:prstGeom>
              <a:noFill/>
              <a:ln w="38100" cap="flat">
                <a:solidFill>
                  <a:srgbClr val="643E33"/>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76" name="Shape 76"/>
              <p:cNvSpPr/>
              <p:nvPr/>
            </p:nvSpPr>
            <p:spPr>
              <a:xfrm>
                <a:off x="1571625" y="82550"/>
                <a:ext cx="0" cy="100013"/>
              </a:xfrm>
              <a:prstGeom prst="line">
                <a:avLst/>
              </a:prstGeom>
              <a:noFill/>
              <a:ln w="38100" cap="flat">
                <a:solidFill>
                  <a:srgbClr val="643E33"/>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77" name="Shape 77"/>
              <p:cNvSpPr/>
              <p:nvPr/>
            </p:nvSpPr>
            <p:spPr>
              <a:xfrm>
                <a:off x="7932737" y="33337"/>
                <a:ext cx="1" cy="100013"/>
              </a:xfrm>
              <a:prstGeom prst="line">
                <a:avLst/>
              </a:prstGeom>
              <a:noFill/>
              <a:ln w="38100" cap="flat">
                <a:solidFill>
                  <a:srgbClr val="643E33"/>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sp>
            <p:nvSpPr>
              <p:cNvPr id="78" name="Shape 78"/>
              <p:cNvSpPr/>
              <p:nvPr/>
            </p:nvSpPr>
            <p:spPr>
              <a:xfrm>
                <a:off x="7593012" y="80962"/>
                <a:ext cx="1" cy="100013"/>
              </a:xfrm>
              <a:prstGeom prst="line">
                <a:avLst/>
              </a:prstGeom>
              <a:noFill/>
              <a:ln w="38100" cap="flat">
                <a:solidFill>
                  <a:srgbClr val="643E33"/>
                </a:solidFill>
                <a:prstDash val="solid"/>
                <a:round/>
              </a:ln>
              <a:effectLst/>
            </p:spPr>
            <p:txBody>
              <a:bodyPr wrap="square" lIns="45719" tIns="45719" rIns="45719" bIns="45719" numCol="1" anchor="t">
                <a:noAutofit/>
              </a:bodyPr>
              <a:lstStyle/>
              <a:p>
                <a:pPr defTabSz="457200">
                  <a:defRPr sz="1200">
                    <a:latin typeface="+mj-lt"/>
                    <a:ea typeface="+mj-ea"/>
                    <a:cs typeface="+mj-cs"/>
                    <a:sym typeface="Helvetica"/>
                  </a:defRPr>
                </a:pPr>
                <a:endParaRPr/>
              </a:p>
            </p:txBody>
          </p:sp>
        </p:grpSp>
      </p:grpSp>
      <p:sp>
        <p:nvSpPr>
          <p:cNvPr id="81" name="Shape 81">
            <a:hlinkClick r:id="rId9" action="ppaction://hlinksldjump"/>
          </p:cNvPr>
          <p:cNvSpPr/>
          <p:nvPr/>
        </p:nvSpPr>
        <p:spPr>
          <a:xfrm rot="16200000">
            <a:off x="1006539" y="2612960"/>
            <a:ext cx="2673351" cy="72720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b="1">
                <a:solidFill>
                  <a:srgbClr val="643E33"/>
                </a:solidFill>
                <a:latin typeface="Times New Roman"/>
                <a:ea typeface="Times New Roman"/>
                <a:cs typeface="Times New Roman"/>
                <a:sym typeface="Times New Roman"/>
              </a:defRPr>
            </a:lvl1pPr>
          </a:lstStyle>
          <a:p>
            <a:pPr>
              <a:defRPr b="0">
                <a:solidFill>
                  <a:srgbClr val="000000"/>
                </a:solidFill>
              </a:defRPr>
            </a:pPr>
            <a:r>
              <a:rPr b="1">
                <a:solidFill>
                  <a:srgbClr val="643E33"/>
                </a:solidFill>
              </a:rPr>
              <a:t>Washington</a:t>
            </a:r>
            <a:endParaRPr sz="800" b="1">
              <a:solidFill>
                <a:srgbClr val="643E33"/>
              </a:solidFill>
            </a:endParaRPr>
          </a:p>
        </p:txBody>
      </p:sp>
      <p:sp>
        <p:nvSpPr>
          <p:cNvPr id="82" name="Shape 82">
            <a:hlinkClick r:id="rId10" action="ppaction://hlinksldjump"/>
          </p:cNvPr>
          <p:cNvSpPr/>
          <p:nvPr/>
        </p:nvSpPr>
        <p:spPr>
          <a:xfrm rot="16200000">
            <a:off x="2293526" y="2521360"/>
            <a:ext cx="1670051" cy="3484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sz="1800" b="1">
                <a:solidFill>
                  <a:srgbClr val="643E33"/>
                </a:solidFill>
                <a:latin typeface="Times New Roman"/>
                <a:ea typeface="Times New Roman"/>
                <a:cs typeface="Times New Roman"/>
                <a:sym typeface="Times New Roman"/>
              </a:defRPr>
            </a:lvl1pPr>
          </a:lstStyle>
          <a:p>
            <a:r>
              <a:t>Roosevelt</a:t>
            </a:r>
          </a:p>
        </p:txBody>
      </p:sp>
      <p:sp>
        <p:nvSpPr>
          <p:cNvPr id="83" name="Shape 83">
            <a:hlinkClick r:id="rId11" action="ppaction://hlinksldjump"/>
          </p:cNvPr>
          <p:cNvSpPr/>
          <p:nvPr/>
        </p:nvSpPr>
        <p:spPr>
          <a:xfrm rot="5400000">
            <a:off x="5662101" y="2696651"/>
            <a:ext cx="2695576" cy="7312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1400"/>
              </a:spcBef>
              <a:defRPr>
                <a:latin typeface="Times New Roman"/>
                <a:ea typeface="Times New Roman"/>
                <a:cs typeface="Times New Roman"/>
                <a:sym typeface="Times New Roman"/>
              </a:defRPr>
            </a:pPr>
            <a:endParaRPr sz="900" b="1">
              <a:solidFill>
                <a:srgbClr val="643E33"/>
              </a:solidFill>
            </a:endParaRPr>
          </a:p>
          <a:p>
            <a:pPr algn="ctr">
              <a:spcBef>
                <a:spcPts val="1400"/>
              </a:spcBef>
              <a:defRPr b="1">
                <a:solidFill>
                  <a:srgbClr val="643E33"/>
                </a:solidFill>
                <a:latin typeface="Times New Roman"/>
                <a:ea typeface="Times New Roman"/>
                <a:cs typeface="Times New Roman"/>
                <a:sym typeface="Times New Roman"/>
              </a:defRPr>
            </a:pPr>
            <a:r>
              <a:t>Kennedy</a:t>
            </a:r>
          </a:p>
        </p:txBody>
      </p:sp>
      <p:sp>
        <p:nvSpPr>
          <p:cNvPr id="84" name="Shape 84">
            <a:hlinkClick r:id="rId12" action="ppaction://hlinksldjump"/>
          </p:cNvPr>
          <p:cNvSpPr/>
          <p:nvPr/>
        </p:nvSpPr>
        <p:spPr>
          <a:xfrm rot="5400000">
            <a:off x="5151848" y="2624548"/>
            <a:ext cx="1568451" cy="34842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000"/>
              </a:spcBef>
              <a:defRPr sz="1800" b="1">
                <a:solidFill>
                  <a:srgbClr val="643E33"/>
                </a:solidFill>
                <a:latin typeface="Times New Roman"/>
                <a:ea typeface="Times New Roman"/>
                <a:cs typeface="Times New Roman"/>
                <a:sym typeface="Times New Roman"/>
              </a:defRPr>
            </a:lvl1pPr>
          </a:lstStyle>
          <a:p>
            <a:pPr>
              <a:defRPr sz="2400" b="0">
                <a:solidFill>
                  <a:srgbClr val="000000"/>
                </a:solidFill>
              </a:defRPr>
            </a:pPr>
            <a:r>
              <a:rPr sz="1800" b="1">
                <a:solidFill>
                  <a:srgbClr val="643E33"/>
                </a:solidFill>
              </a:rPr>
              <a:t>Truman</a:t>
            </a:r>
          </a:p>
        </p:txBody>
      </p:sp>
      <p:grpSp>
        <p:nvGrpSpPr>
          <p:cNvPr id="87" name="Group 87"/>
          <p:cNvGrpSpPr/>
          <p:nvPr/>
        </p:nvGrpSpPr>
        <p:grpSpPr>
          <a:xfrm>
            <a:off x="2667000" y="202847"/>
            <a:ext cx="3810000" cy="764293"/>
            <a:chOff x="0" y="6474"/>
            <a:chExt cx="3810000" cy="764291"/>
          </a:xfrm>
        </p:grpSpPr>
        <p:sp>
          <p:nvSpPr>
            <p:cNvPr id="85" name="Shape 85"/>
            <p:cNvSpPr/>
            <p:nvPr/>
          </p:nvSpPr>
          <p:spPr>
            <a:xfrm>
              <a:off x="0" y="32226"/>
              <a:ext cx="3810000" cy="712788"/>
            </a:xfrm>
            <a:prstGeom prst="rect">
              <a:avLst/>
            </a:prstGeom>
            <a:solidFill>
              <a:srgbClr val="DDCDA9"/>
            </a:solidFill>
            <a:ln w="57150" cap="flat">
              <a:solidFill>
                <a:srgbClr val="643E33"/>
              </a:solidFill>
              <a:prstDash val="solid"/>
              <a:round/>
            </a:ln>
            <a:effectLst/>
          </p:spPr>
          <p:txBody>
            <a:bodyPr wrap="square" lIns="45719" tIns="45719" rIns="45719" bIns="45719" numCol="1" anchor="ctr">
              <a:noAutofit/>
            </a:bodyPr>
            <a:lstStyle/>
            <a:p>
              <a:pPr algn="ctr">
                <a:defRPr sz="2800">
                  <a:solidFill>
                    <a:srgbClr val="643E33"/>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86" name="Shape 86"/>
            <p:cNvSpPr/>
            <p:nvPr/>
          </p:nvSpPr>
          <p:spPr>
            <a:xfrm>
              <a:off x="125705" y="6474"/>
              <a:ext cx="3558590" cy="76429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a:latin typeface="Times New Roman"/>
                  <a:ea typeface="Times New Roman"/>
                  <a:cs typeface="Times New Roman"/>
                  <a:sym typeface="Times New Roman"/>
                </a:defRPr>
              </a:pPr>
              <a:r>
                <a:rPr>
                  <a:solidFill>
                    <a:srgbClr val="643E33"/>
                  </a:solidFill>
                  <a:effectLst>
                    <a:outerShdw blurRad="12700" dist="25400" dir="2700000" rotWithShape="0">
                      <a:srgbClr val="000000"/>
                    </a:outerShdw>
                  </a:effectLst>
                </a:rPr>
                <a:t>Welcome to the Museum of</a:t>
              </a:r>
            </a:p>
            <a:p>
              <a:pPr algn="ctr">
                <a:defRPr>
                  <a:latin typeface="Times New Roman"/>
                  <a:ea typeface="Times New Roman"/>
                  <a:cs typeface="Times New Roman"/>
                  <a:sym typeface="Times New Roman"/>
                </a:defRPr>
              </a:pPr>
              <a:r>
                <a:rPr>
                  <a:solidFill>
                    <a:srgbClr val="643E33"/>
                  </a:solidFill>
                  <a:effectLst>
                    <a:outerShdw blurRad="12700" dist="25400" dir="2700000" rotWithShape="0">
                      <a:srgbClr val="000000"/>
                    </a:outerShdw>
                  </a:effectLst>
                </a:rPr>
                <a:t>United States Presidents</a:t>
              </a:r>
            </a:p>
          </p:txBody>
        </p:sp>
      </p:grpSp>
      <p:grpSp>
        <p:nvGrpSpPr>
          <p:cNvPr id="90" name="Group 90">
            <a:hlinkClick r:id="rId13" action="ppaction://hlinksldjump"/>
          </p:cNvPr>
          <p:cNvGrpSpPr/>
          <p:nvPr/>
        </p:nvGrpSpPr>
        <p:grpSpPr>
          <a:xfrm>
            <a:off x="8316592" y="2763043"/>
            <a:ext cx="766531" cy="598489"/>
            <a:chOff x="-36803" y="0"/>
            <a:chExt cx="766530" cy="598487"/>
          </a:xfrm>
        </p:grpSpPr>
        <p:sp>
          <p:nvSpPr>
            <p:cNvPr id="88" name="Shape 88"/>
            <p:cNvSpPr/>
            <p:nvPr/>
          </p:nvSpPr>
          <p:spPr>
            <a:xfrm>
              <a:off x="13763" y="0"/>
              <a:ext cx="715964" cy="598488"/>
            </a:xfrm>
            <a:prstGeom prst="rightArrow">
              <a:avLst>
                <a:gd name="adj1" fmla="val 71750"/>
                <a:gd name="adj2" fmla="val 34360"/>
              </a:avLst>
            </a:prstGeom>
            <a:solidFill>
              <a:srgbClr val="DDCDA9"/>
            </a:solidFill>
            <a:ln w="38100" cap="flat">
              <a:solidFill>
                <a:srgbClr val="602407"/>
              </a:solidFill>
              <a:prstDash val="solid"/>
              <a:round/>
            </a:ln>
            <a:effectLst/>
          </p:spPr>
          <p:txBody>
            <a:bodyPr wrap="square" lIns="45719" tIns="45719" rIns="45719" bIns="45719" numCol="1" anchor="ctr">
              <a:noAutofit/>
            </a:bodyPr>
            <a:lstStyle/>
            <a:p>
              <a:pPr algn="ctr">
                <a:defRPr sz="1000" b="1">
                  <a:solidFill>
                    <a:srgbClr val="643E33"/>
                  </a:solidFill>
                  <a:latin typeface="Arial Narrow"/>
                  <a:ea typeface="Arial Narrow"/>
                  <a:cs typeface="Arial Narrow"/>
                  <a:sym typeface="Arial Narrow"/>
                </a:defRPr>
              </a:pPr>
              <a:endParaRPr/>
            </a:p>
          </p:txBody>
        </p:sp>
        <p:sp>
          <p:nvSpPr>
            <p:cNvPr id="89" name="Shape 89"/>
            <p:cNvSpPr/>
            <p:nvPr/>
          </p:nvSpPr>
          <p:spPr>
            <a:xfrm>
              <a:off x="-36804" y="116521"/>
              <a:ext cx="669563" cy="36544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defRPr>
                  <a:latin typeface="Times New Roman"/>
                  <a:ea typeface="Times New Roman"/>
                  <a:cs typeface="Times New Roman"/>
                  <a:sym typeface="Times New Roman"/>
                </a:defRPr>
              </a:pPr>
              <a:r>
                <a:rPr sz="1000" b="1">
                  <a:solidFill>
                    <a:srgbClr val="643E33"/>
                  </a:solidFill>
                </a:rPr>
                <a:t>Curator’s</a:t>
              </a:r>
            </a:p>
            <a:p>
              <a:pPr algn="ctr">
                <a:defRPr>
                  <a:latin typeface="Times New Roman"/>
                  <a:ea typeface="Times New Roman"/>
                  <a:cs typeface="Times New Roman"/>
                  <a:sym typeface="Times New Roman"/>
                </a:defRPr>
              </a:pPr>
              <a:r>
                <a:rPr sz="1000" b="1">
                  <a:solidFill>
                    <a:srgbClr val="643E33"/>
                  </a:solidFill>
                </a:rPr>
                <a:t> Offices</a:t>
              </a:r>
            </a:p>
          </p:txBody>
        </p:sp>
      </p:grpSp>
      <p:grpSp>
        <p:nvGrpSpPr>
          <p:cNvPr id="93" name="Group 93">
            <a:hlinkClick r:id="rId14" action="ppaction://hlinksldjump"/>
          </p:cNvPr>
          <p:cNvGrpSpPr/>
          <p:nvPr/>
        </p:nvGrpSpPr>
        <p:grpSpPr>
          <a:xfrm flipH="1">
            <a:off x="93344" y="3564731"/>
            <a:ext cx="715964" cy="598488"/>
            <a:chOff x="13763" y="0"/>
            <a:chExt cx="715962" cy="598487"/>
          </a:xfrm>
        </p:grpSpPr>
        <p:sp>
          <p:nvSpPr>
            <p:cNvPr id="91" name="Shape 91"/>
            <p:cNvSpPr/>
            <p:nvPr/>
          </p:nvSpPr>
          <p:spPr>
            <a:xfrm>
              <a:off x="13763" y="0"/>
              <a:ext cx="715964" cy="598488"/>
            </a:xfrm>
            <a:prstGeom prst="rightArrow">
              <a:avLst>
                <a:gd name="adj1" fmla="val 71750"/>
                <a:gd name="adj2" fmla="val 34360"/>
              </a:avLst>
            </a:prstGeom>
            <a:solidFill>
              <a:srgbClr val="DDCDA9"/>
            </a:solidFill>
            <a:ln w="38100" cap="flat">
              <a:solidFill>
                <a:srgbClr val="602407"/>
              </a:solidFill>
              <a:prstDash val="solid"/>
              <a:round/>
            </a:ln>
            <a:effectLst/>
          </p:spPr>
          <p:txBody>
            <a:bodyPr wrap="square" lIns="45719" tIns="45719" rIns="45719" bIns="45719" numCol="1" anchor="ctr">
              <a:noAutofit/>
            </a:bodyPr>
            <a:lstStyle/>
            <a:p>
              <a:pPr algn="ctr">
                <a:defRPr sz="1000" b="1">
                  <a:solidFill>
                    <a:srgbClr val="643E33"/>
                  </a:solidFill>
                  <a:latin typeface="Arial Narrow"/>
                  <a:ea typeface="Arial Narrow"/>
                  <a:cs typeface="Arial Narrow"/>
                  <a:sym typeface="Arial Narrow"/>
                </a:defRPr>
              </a:pPr>
              <a:endParaRPr/>
            </a:p>
          </p:txBody>
        </p:sp>
        <p:sp>
          <p:nvSpPr>
            <p:cNvPr id="92" name="Shape 92"/>
            <p:cNvSpPr/>
            <p:nvPr/>
          </p:nvSpPr>
          <p:spPr>
            <a:xfrm flipH="1">
              <a:off x="78350" y="161510"/>
              <a:ext cx="586790" cy="275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200" b="1">
                  <a:solidFill>
                    <a:srgbClr val="643E33"/>
                  </a:solidFill>
                  <a:latin typeface="Times New Roman"/>
                  <a:ea typeface="Times New Roman"/>
                  <a:cs typeface="Times New Roman"/>
                  <a:sym typeface="Times New Roman"/>
                </a:defRPr>
              </a:lvl1pPr>
            </a:lstStyle>
            <a:p>
              <a:r>
                <a:t>Obama</a:t>
              </a:r>
            </a:p>
          </p:txBody>
        </p:sp>
      </p:grpSp>
      <p:grpSp>
        <p:nvGrpSpPr>
          <p:cNvPr id="96" name="Group 96">
            <a:hlinkClick r:id="rId15" action="ppaction://hlinksldjump"/>
          </p:cNvPr>
          <p:cNvGrpSpPr/>
          <p:nvPr/>
        </p:nvGrpSpPr>
        <p:grpSpPr>
          <a:xfrm flipH="1">
            <a:off x="93344" y="2677318"/>
            <a:ext cx="715964" cy="598489"/>
            <a:chOff x="13763" y="0"/>
            <a:chExt cx="715962" cy="598487"/>
          </a:xfrm>
        </p:grpSpPr>
        <p:sp>
          <p:nvSpPr>
            <p:cNvPr id="94" name="Shape 94"/>
            <p:cNvSpPr/>
            <p:nvPr/>
          </p:nvSpPr>
          <p:spPr>
            <a:xfrm>
              <a:off x="13763" y="0"/>
              <a:ext cx="715964" cy="598488"/>
            </a:xfrm>
            <a:prstGeom prst="rightArrow">
              <a:avLst>
                <a:gd name="adj1" fmla="val 71750"/>
                <a:gd name="adj2" fmla="val 34360"/>
              </a:avLst>
            </a:prstGeom>
            <a:solidFill>
              <a:srgbClr val="DDCDA9"/>
            </a:solidFill>
            <a:ln w="38100" cap="flat">
              <a:solidFill>
                <a:srgbClr val="602407"/>
              </a:solidFill>
              <a:prstDash val="solid"/>
              <a:round/>
            </a:ln>
            <a:effectLst/>
          </p:spPr>
          <p:txBody>
            <a:bodyPr wrap="square" lIns="45719" tIns="45719" rIns="45719" bIns="45719" numCol="1" anchor="ctr">
              <a:noAutofit/>
            </a:bodyPr>
            <a:lstStyle/>
            <a:p>
              <a:pPr algn="ctr">
                <a:defRPr sz="1000" b="1">
                  <a:solidFill>
                    <a:srgbClr val="643E33"/>
                  </a:solidFill>
                  <a:latin typeface="Arial Narrow"/>
                  <a:ea typeface="Arial Narrow"/>
                  <a:cs typeface="Arial Narrow"/>
                  <a:sym typeface="Arial Narrow"/>
                </a:defRPr>
              </a:pPr>
              <a:endParaRPr/>
            </a:p>
          </p:txBody>
        </p:sp>
        <p:sp>
          <p:nvSpPr>
            <p:cNvPr id="95" name="Shape 95"/>
            <p:cNvSpPr/>
            <p:nvPr/>
          </p:nvSpPr>
          <p:spPr>
            <a:xfrm flipH="1">
              <a:off x="74145" y="161510"/>
              <a:ext cx="595200" cy="2754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sz="1200" b="1">
                  <a:solidFill>
                    <a:srgbClr val="643E33"/>
                  </a:solidFill>
                  <a:latin typeface="Times New Roman"/>
                  <a:ea typeface="Times New Roman"/>
                  <a:cs typeface="Times New Roman"/>
                  <a:sym typeface="Times New Roman"/>
                </a:defRPr>
              </a:lvl1pPr>
            </a:lstStyle>
            <a:p>
              <a:r>
                <a:t>Reagan</a:t>
              </a:r>
            </a:p>
          </p:txBody>
        </p:sp>
      </p:gr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09" name="Shape 309"/>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10" name="Shape 310"/>
          <p:cNvSpPr/>
          <p:nvPr/>
        </p:nvSpPr>
        <p:spPr>
          <a:xfrm>
            <a:off x="733425" y="1390650"/>
            <a:ext cx="4138613" cy="36123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r>
              <a:rPr sz="1800">
                <a:solidFill>
                  <a:srgbClr val="5D4034"/>
                </a:solidFill>
              </a:rPr>
              <a:t>“George Washington Papers at the Library of Congress: Diary, September 28, 1751 - March 4, 1752” These are manuscripts of George Washington’s diary. There are many different manuscripts from several different years of his life, including during the war, and his presidency. Fun Fact: Some of the pages are damaged but the above picture is one of the majority that have been preserved!</a:t>
            </a:r>
          </a:p>
          <a:p>
            <a:pPr>
              <a:defRPr>
                <a:latin typeface="Times New Roman"/>
                <a:ea typeface="Times New Roman"/>
                <a:cs typeface="Times New Roman"/>
                <a:sym typeface="Times New Roman"/>
              </a:defRPr>
            </a:pPr>
            <a:endParaRPr sz="1800">
              <a:solidFill>
                <a:srgbClr val="5D4034"/>
              </a:solidFill>
            </a:endParaRPr>
          </a:p>
        </p:txBody>
      </p:sp>
      <p:sp>
        <p:nvSpPr>
          <p:cNvPr id="311" name="Shape 311"/>
          <p:cNvSpPr/>
          <p:nvPr/>
        </p:nvSpPr>
        <p:spPr>
          <a:xfrm>
            <a:off x="5356225" y="1368425"/>
            <a:ext cx="3209628" cy="3592027"/>
          </a:xfrm>
          <a:prstGeom prst="rect">
            <a:avLst/>
          </a:prstGeom>
          <a:blipFill>
            <a:blip r:embed="rId2"/>
          </a:blipFill>
          <a:ln w="76200">
            <a:solidFill>
              <a:srgbClr val="643E33"/>
            </a:solidFill>
          </a:ln>
        </p:spPr>
        <p:txBody>
          <a:bodyPr lIns="45719" rIns="45719" anchor="ctr"/>
          <a:lstStyle/>
          <a:p>
            <a:endParaRPr/>
          </a:p>
        </p:txBody>
      </p:sp>
      <p:sp>
        <p:nvSpPr>
          <p:cNvPr id="312" name="Shape 312">
            <a:hlinkClick r:id="rId3"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313" name="Shape 31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r>
              <a:t>George Washington Papers</a:t>
            </a:r>
          </a:p>
        </p:txBody>
      </p:sp>
      <p:pic>
        <p:nvPicPr>
          <p:cNvPr id="314" name="image3.gif"/>
          <p:cNvPicPr>
            <a:picLocks noChangeAspect="1"/>
          </p:cNvPicPr>
          <p:nvPr/>
        </p:nvPicPr>
        <p:blipFill>
          <a:blip r:embed="rId4">
            <a:extLst/>
          </a:blip>
          <a:stretch>
            <a:fillRect/>
          </a:stretch>
        </p:blipFill>
        <p:spPr>
          <a:xfrm>
            <a:off x="6023725" y="1487211"/>
            <a:ext cx="1874627" cy="1632120"/>
          </a:xfrm>
          <a:prstGeom prst="rect">
            <a:avLst/>
          </a:prstGeom>
          <a:ln w="12700">
            <a:miter lim="400000"/>
          </a:ln>
        </p:spPr>
      </p:pic>
      <p:pic>
        <p:nvPicPr>
          <p:cNvPr id="315" name="image4.gif"/>
          <p:cNvPicPr>
            <a:picLocks noChangeAspect="1"/>
          </p:cNvPicPr>
          <p:nvPr/>
        </p:nvPicPr>
        <p:blipFill>
          <a:blip r:embed="rId5">
            <a:extLst/>
          </a:blip>
          <a:stretch>
            <a:fillRect/>
          </a:stretch>
        </p:blipFill>
        <p:spPr>
          <a:xfrm>
            <a:off x="5715840" y="3137613"/>
            <a:ext cx="2582770" cy="1691655"/>
          </a:xfrm>
          <a:prstGeom prst="rect">
            <a:avLst/>
          </a:prstGeom>
          <a:ln w="12700">
            <a:miter lim="400000"/>
          </a:ln>
        </p:spPr>
      </p:pic>
      <p:sp>
        <p:nvSpPr>
          <p:cNvPr id="316" name="Shape 316"/>
          <p:cNvSpPr/>
          <p:nvPr/>
        </p:nvSpPr>
        <p:spPr>
          <a:xfrm>
            <a:off x="1224627" y="5128577"/>
            <a:ext cx="3156209" cy="14184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1200">
                <a:uFill>
                  <a:solidFill>
                    <a:srgbClr val="000000"/>
                  </a:solidFill>
                </a:uFill>
                <a:latin typeface="Times New Roman"/>
                <a:ea typeface="Times New Roman"/>
                <a:cs typeface="Times New Roman"/>
                <a:sym typeface="Times New Roman"/>
              </a:defRPr>
            </a:pPr>
            <a:r>
              <a:rPr u="sng">
                <a:solidFill>
                  <a:srgbClr val="0000FF"/>
                </a:solidFill>
                <a:uFill>
                  <a:solidFill>
                    <a:srgbClr val="0000FF"/>
                  </a:solidFill>
                </a:uFill>
                <a:hlinkClick r:id="rId6"/>
              </a:rPr>
              <a:t>http://memory.loc.gov/cgi-bin/ampage?collId=mgw1&amp;fileName=mgw1b/gwpage511.db&amp;recNum=0</a:t>
            </a:r>
          </a:p>
          <a:p>
            <a:pPr algn="ctr" defTabSz="457200">
              <a:defRPr sz="1200">
                <a:uFill>
                  <a:solidFill>
                    <a:srgbClr val="000000"/>
                  </a:solidFill>
                </a:uFill>
                <a:latin typeface="Times New Roman"/>
                <a:ea typeface="Times New Roman"/>
                <a:cs typeface="Times New Roman"/>
                <a:sym typeface="Times New Roman"/>
              </a:defRPr>
            </a:pPr>
            <a:endParaRPr u="sng">
              <a:solidFill>
                <a:srgbClr val="0000FF"/>
              </a:solidFill>
              <a:uFill>
                <a:solidFill>
                  <a:srgbClr val="0000FF"/>
                </a:solidFill>
              </a:uFill>
              <a:hlinkClick r:id="rId6"/>
            </a:endParaRPr>
          </a:p>
          <a:p>
            <a:pPr algn="ctr" defTabSz="457200">
              <a:defRPr sz="1200">
                <a:uFill>
                  <a:solidFill>
                    <a:srgbClr val="000000"/>
                  </a:solidFill>
                </a:uFill>
                <a:latin typeface="Times New Roman"/>
                <a:ea typeface="Times New Roman"/>
                <a:cs typeface="Times New Roman"/>
                <a:sym typeface="Times New Roman"/>
              </a:defRPr>
            </a:pPr>
            <a:r>
              <a:t>Contributor: George Washington</a:t>
            </a:r>
          </a:p>
          <a:p>
            <a:pPr algn="ctr" defTabSz="457200">
              <a:defRPr sz="1200">
                <a:uFill>
                  <a:solidFill>
                    <a:srgbClr val="000000"/>
                  </a:solidFill>
                </a:uFill>
                <a:latin typeface="Times New Roman"/>
                <a:ea typeface="Times New Roman"/>
                <a:cs typeface="Times New Roman"/>
                <a:sym typeface="Times New Roman"/>
              </a:defRPr>
            </a:pPr>
            <a:r>
              <a:t>Date: 1751</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19" name="Shape 319"/>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20" name="Shape 320"/>
          <p:cNvSpPr/>
          <p:nvPr/>
        </p:nvSpPr>
        <p:spPr>
          <a:xfrm>
            <a:off x="733425" y="1390650"/>
            <a:ext cx="4138613" cy="25455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r>
              <a:rPr sz="1800">
                <a:solidFill>
                  <a:srgbClr val="5D4034"/>
                </a:solidFill>
              </a:rPr>
              <a:t>George Washington, April 30, 1789, 1st Inaugural Address. This artifact is part of the collection of the George Washington papers. This was the address given by George Washington when he became president, and it was the first inaugural address ever given.</a:t>
            </a:r>
          </a:p>
        </p:txBody>
      </p:sp>
      <p:sp>
        <p:nvSpPr>
          <p:cNvPr id="321" name="Shape 321"/>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22" name="Shape 322"/>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323" name="Shape 323">
            <a:hlinkClick r:id="rId3"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324" name="Shape 324"/>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r>
              <a:t>Presidential Address Papers</a:t>
            </a:r>
          </a:p>
        </p:txBody>
      </p:sp>
      <p:pic>
        <p:nvPicPr>
          <p:cNvPr id="325" name="image5.gif"/>
          <p:cNvPicPr>
            <a:picLocks noChangeAspect="1"/>
          </p:cNvPicPr>
          <p:nvPr/>
        </p:nvPicPr>
        <p:blipFill>
          <a:blip r:embed="rId4">
            <a:extLst/>
          </a:blip>
          <a:stretch>
            <a:fillRect/>
          </a:stretch>
        </p:blipFill>
        <p:spPr>
          <a:xfrm>
            <a:off x="5973191" y="1544696"/>
            <a:ext cx="2068068" cy="2636721"/>
          </a:xfrm>
          <a:prstGeom prst="rect">
            <a:avLst/>
          </a:prstGeom>
          <a:ln w="12700">
            <a:miter lim="400000"/>
          </a:ln>
        </p:spPr>
      </p:pic>
      <p:sp>
        <p:nvSpPr>
          <p:cNvPr id="326" name="Shape 326"/>
          <p:cNvSpPr/>
          <p:nvPr/>
        </p:nvSpPr>
        <p:spPr>
          <a:xfrm>
            <a:off x="1539187" y="4523166"/>
            <a:ext cx="2741614" cy="14184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1200">
                <a:uFill>
                  <a:solidFill>
                    <a:srgbClr val="000000"/>
                  </a:solidFill>
                </a:uFill>
                <a:latin typeface="Times New Roman"/>
                <a:ea typeface="Times New Roman"/>
                <a:cs typeface="Times New Roman"/>
                <a:sym typeface="Times New Roman"/>
              </a:defRPr>
            </a:pPr>
            <a:r>
              <a:rPr u="sng">
                <a:solidFill>
                  <a:srgbClr val="0000FF"/>
                </a:solidFill>
                <a:uFill>
                  <a:solidFill>
                    <a:srgbClr val="0000FF"/>
                  </a:solidFill>
                </a:uFill>
                <a:hlinkClick r:id="rId5"/>
              </a:rPr>
              <a:t>http://memory.loc.gov/cgi-bin/ampage?collId=mgw4&amp;fileName=gwpage098.db&amp;recNum=529</a:t>
            </a:r>
          </a:p>
          <a:p>
            <a:pPr algn="ctr" defTabSz="457200">
              <a:defRPr sz="1200">
                <a:uFill>
                  <a:solidFill>
                    <a:srgbClr val="000000"/>
                  </a:solidFill>
                </a:uFill>
                <a:latin typeface="Times New Roman"/>
                <a:ea typeface="Times New Roman"/>
                <a:cs typeface="Times New Roman"/>
                <a:sym typeface="Times New Roman"/>
              </a:defRPr>
            </a:pPr>
            <a:endParaRPr u="sng">
              <a:solidFill>
                <a:srgbClr val="0000FF"/>
              </a:solidFill>
              <a:uFill>
                <a:solidFill>
                  <a:srgbClr val="0000FF"/>
                </a:solidFill>
              </a:uFill>
              <a:hlinkClick r:id="rId5"/>
            </a:endParaRPr>
          </a:p>
          <a:p>
            <a:pPr algn="ctr" defTabSz="457200">
              <a:defRPr sz="1200">
                <a:uFill>
                  <a:solidFill>
                    <a:srgbClr val="000000"/>
                  </a:solidFill>
                </a:uFill>
                <a:latin typeface="Times New Roman"/>
                <a:ea typeface="Times New Roman"/>
                <a:cs typeface="Times New Roman"/>
                <a:sym typeface="Times New Roman"/>
              </a:defRPr>
            </a:pPr>
            <a:r>
              <a:t>Contributor: George Washington</a:t>
            </a:r>
          </a:p>
          <a:p>
            <a:pPr algn="ctr" defTabSz="457200">
              <a:defRPr sz="1200">
                <a:uFill>
                  <a:solidFill>
                    <a:srgbClr val="000000"/>
                  </a:solidFill>
                </a:uFill>
                <a:latin typeface="Times New Roman"/>
                <a:ea typeface="Times New Roman"/>
                <a:cs typeface="Times New Roman"/>
                <a:sym typeface="Times New Roman"/>
              </a:defRPr>
            </a:pPr>
            <a:r>
              <a:t>Date: 1789</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29" name="Shape 329"/>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30" name="Shape 330"/>
          <p:cNvSpPr/>
          <p:nvPr/>
        </p:nvSpPr>
        <p:spPr>
          <a:xfrm>
            <a:off x="733425" y="1390650"/>
            <a:ext cx="4138613" cy="40187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sz="900">
                <a:solidFill>
                  <a:srgbClr val="5D4034"/>
                </a:solidFill>
                <a:latin typeface="Times New Roman"/>
                <a:ea typeface="Times New Roman"/>
                <a:cs typeface="Times New Roman"/>
                <a:sym typeface="Times New Roman"/>
              </a:defRPr>
            </a:pPr>
            <a:endParaRPr/>
          </a:p>
          <a:p>
            <a:pPr>
              <a:defRPr>
                <a:latin typeface="Times New Roman"/>
                <a:ea typeface="Times New Roman"/>
                <a:cs typeface="Times New Roman"/>
                <a:sym typeface="Times New Roman"/>
              </a:defRPr>
            </a:pPr>
            <a:r>
              <a:rPr sz="1800">
                <a:solidFill>
                  <a:srgbClr val="5D4034"/>
                </a:solidFill>
              </a:rPr>
              <a:t>Title: George Washington / painted by G. Stuart ; engraved by H.S. Sadd, N.Y.</a:t>
            </a:r>
          </a:p>
          <a:p>
            <a:pPr>
              <a:defRPr>
                <a:latin typeface="Times New Roman"/>
                <a:ea typeface="Times New Roman"/>
                <a:cs typeface="Times New Roman"/>
                <a:sym typeface="Times New Roman"/>
              </a:defRPr>
            </a:pPr>
            <a:endParaRPr sz="1800">
              <a:solidFill>
                <a:srgbClr val="5D4034"/>
              </a:solidFill>
            </a:endParaRPr>
          </a:p>
          <a:p>
            <a:pPr>
              <a:defRPr>
                <a:latin typeface="Times New Roman"/>
                <a:ea typeface="Times New Roman"/>
                <a:cs typeface="Times New Roman"/>
                <a:sym typeface="Times New Roman"/>
              </a:defRPr>
            </a:pPr>
            <a:r>
              <a:rPr sz="1800">
                <a:solidFill>
                  <a:srgbClr val="5D4034"/>
                </a:solidFill>
              </a:rPr>
              <a:t>George Washington, full-length portrait, standing, facing left. George Washington was the first president of the United States. He was a leader in the Continental Army prior to his presidency.  </a:t>
            </a:r>
          </a:p>
          <a:p>
            <a:pPr>
              <a:defRPr>
                <a:latin typeface="Times New Roman"/>
                <a:ea typeface="Times New Roman"/>
                <a:cs typeface="Times New Roman"/>
                <a:sym typeface="Times New Roman"/>
              </a:defRPr>
            </a:pPr>
            <a:endParaRPr sz="1800">
              <a:solidFill>
                <a:srgbClr val="5D4034"/>
              </a:solidFill>
            </a:endParaRPr>
          </a:p>
          <a:p>
            <a:pPr>
              <a:defRPr>
                <a:latin typeface="Times New Roman"/>
                <a:ea typeface="Times New Roman"/>
                <a:cs typeface="Times New Roman"/>
                <a:sym typeface="Times New Roman"/>
              </a:defRPr>
            </a:pPr>
            <a:r>
              <a:rPr sz="1800">
                <a:solidFill>
                  <a:srgbClr val="5D4034"/>
                </a:solidFill>
              </a:rPr>
              <a:t>Date: 1844</a:t>
            </a:r>
          </a:p>
          <a:p>
            <a:pPr>
              <a:defRPr>
                <a:latin typeface="Times New Roman"/>
                <a:ea typeface="Times New Roman"/>
                <a:cs typeface="Times New Roman"/>
                <a:sym typeface="Times New Roman"/>
              </a:defRPr>
            </a:pPr>
            <a:endParaRPr sz="1800">
              <a:solidFill>
                <a:srgbClr val="5D4034"/>
              </a:solidFill>
            </a:endParaRPr>
          </a:p>
          <a:p>
            <a:pPr>
              <a:defRPr>
                <a:latin typeface="Times New Roman"/>
                <a:ea typeface="Times New Roman"/>
                <a:cs typeface="Times New Roman"/>
                <a:sym typeface="Times New Roman"/>
              </a:defRPr>
            </a:pPr>
            <a:r>
              <a:rPr sz="1800">
                <a:solidFill>
                  <a:srgbClr val="5D4034"/>
                </a:solidFill>
              </a:rPr>
              <a:t>Fun Fact: His hair is actually a wig, and his teeth are fake!</a:t>
            </a:r>
          </a:p>
        </p:txBody>
      </p:sp>
      <p:sp>
        <p:nvSpPr>
          <p:cNvPr id="331" name="Shape 331"/>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32" name="Shape 332"/>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333" name="Shape 333">
            <a:hlinkClick r:id="rId3"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334" name="Shape 334"/>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pPr>
              <a:defRPr sz="4400">
                <a:solidFill>
                  <a:srgbClr val="000000"/>
                </a:solidFill>
              </a:defRPr>
            </a:pPr>
            <a:r>
              <a:rPr sz="4000">
                <a:solidFill>
                  <a:srgbClr val="5D4034"/>
                </a:solidFill>
              </a:rPr>
              <a:t>Painting of George Washington</a:t>
            </a:r>
          </a:p>
        </p:txBody>
      </p:sp>
      <p:pic>
        <p:nvPicPr>
          <p:cNvPr id="335" name="image6.jpg"/>
          <p:cNvPicPr>
            <a:picLocks noChangeAspect="1"/>
          </p:cNvPicPr>
          <p:nvPr/>
        </p:nvPicPr>
        <p:blipFill>
          <a:blip r:embed="rId4">
            <a:extLst/>
          </a:blip>
          <a:stretch>
            <a:fillRect/>
          </a:stretch>
        </p:blipFill>
        <p:spPr>
          <a:xfrm>
            <a:off x="5939185" y="1474787"/>
            <a:ext cx="2136081" cy="2776538"/>
          </a:xfrm>
          <a:prstGeom prst="rect">
            <a:avLst/>
          </a:prstGeom>
          <a:ln w="12700">
            <a:miter lim="400000"/>
          </a:ln>
        </p:spPr>
      </p:pic>
      <p:sp>
        <p:nvSpPr>
          <p:cNvPr id="336" name="Shape 336"/>
          <p:cNvSpPr/>
          <p:nvPr/>
        </p:nvSpPr>
        <p:spPr>
          <a:xfrm>
            <a:off x="533370" y="5664579"/>
            <a:ext cx="4538723" cy="6564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defTabSz="457200">
              <a:defRPr sz="1200">
                <a:uFill>
                  <a:solidFill>
                    <a:srgbClr val="000000"/>
                  </a:solidFill>
                </a:uFill>
                <a:latin typeface="Times New Roman"/>
                <a:ea typeface="Times New Roman"/>
                <a:cs typeface="Times New Roman"/>
                <a:sym typeface="Times New Roman"/>
              </a:defRPr>
            </a:pPr>
            <a:r>
              <a:rPr>
                <a:solidFill>
                  <a:srgbClr val="262626"/>
                </a:solidFill>
                <a:uFill>
                  <a:solidFill>
                    <a:srgbClr val="262626"/>
                  </a:solidFill>
                </a:uFill>
              </a:rPr>
              <a:t>Click here to learn more about George Washington: </a:t>
            </a:r>
            <a:r>
              <a:rPr u="sng">
                <a:solidFill>
                  <a:srgbClr val="0000FF"/>
                </a:solidFill>
                <a:uFill>
                  <a:solidFill>
                    <a:srgbClr val="0000FF"/>
                  </a:solidFill>
                </a:uFill>
                <a:hlinkClick r:id="rId5"/>
              </a:rPr>
              <a:t>http://www.biography.com/people/george-washington-9524786#early-life-and-family</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p:nvPr/>
        </p:nvSpPr>
        <p:spPr>
          <a:xfrm>
            <a:off x="6804818" y="5303837"/>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39" name="Shape 339"/>
          <p:cNvSpPr/>
          <p:nvPr/>
        </p:nvSpPr>
        <p:spPr>
          <a:xfrm>
            <a:off x="6670675" y="5959378"/>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40" name="Shape 340"/>
          <p:cNvSpPr/>
          <p:nvPr/>
        </p:nvSpPr>
        <p:spPr>
          <a:xfrm>
            <a:off x="733425" y="1390650"/>
            <a:ext cx="4138613" cy="38790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r>
              <a:rPr sz="1800">
                <a:solidFill>
                  <a:srgbClr val="5D4034"/>
                </a:solidFill>
              </a:rPr>
              <a:t>During FDR’s first days, the majority of banks had closed in response to financial crisis.</a:t>
            </a:r>
          </a:p>
          <a:p>
            <a:pPr>
              <a:defRPr>
                <a:latin typeface="Times New Roman"/>
                <a:ea typeface="Times New Roman"/>
                <a:cs typeface="Times New Roman"/>
                <a:sym typeface="Times New Roman"/>
              </a:defRPr>
            </a:pPr>
            <a:r>
              <a:rPr sz="1800">
                <a:solidFill>
                  <a:srgbClr val="5D4034"/>
                </a:solidFill>
              </a:rPr>
              <a:t>Talks with American people to soothe their fears on the state of banks.</a:t>
            </a:r>
          </a:p>
          <a:p>
            <a:pPr>
              <a:defRPr>
                <a:latin typeface="Times New Roman"/>
                <a:ea typeface="Times New Roman"/>
                <a:cs typeface="Times New Roman"/>
                <a:sym typeface="Times New Roman"/>
              </a:defRPr>
            </a:pPr>
            <a:r>
              <a:rPr sz="1800">
                <a:solidFill>
                  <a:srgbClr val="5D4034"/>
                </a:solidFill>
              </a:rPr>
              <a:t>Explained how banks worked to those who may not be familiar.</a:t>
            </a:r>
          </a:p>
          <a:p>
            <a:pPr>
              <a:defRPr>
                <a:latin typeface="Times New Roman"/>
                <a:ea typeface="Times New Roman"/>
                <a:cs typeface="Times New Roman"/>
                <a:sym typeface="Times New Roman"/>
              </a:defRPr>
            </a:pPr>
            <a:r>
              <a:rPr sz="1800">
                <a:solidFill>
                  <a:srgbClr val="5D4034"/>
                </a:solidFill>
              </a:rPr>
              <a:t>Introduces bank debilitation program and tells public what they can expect over the next few weeks-not all banks will reopen but most will resume operations.</a:t>
            </a:r>
          </a:p>
          <a:p>
            <a:pPr>
              <a:defRPr>
                <a:latin typeface="Times New Roman"/>
                <a:ea typeface="Times New Roman"/>
                <a:cs typeface="Times New Roman"/>
                <a:sym typeface="Times New Roman"/>
              </a:defRPr>
            </a:pPr>
            <a:endParaRPr sz="1800">
              <a:solidFill>
                <a:srgbClr val="5D4034"/>
              </a:solidFill>
            </a:endParaRPr>
          </a:p>
        </p:txBody>
      </p:sp>
      <p:sp>
        <p:nvSpPr>
          <p:cNvPr id="341" name="Shape 341"/>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42" name="Shape 342"/>
          <p:cNvSpPr/>
          <p:nvPr/>
        </p:nvSpPr>
        <p:spPr>
          <a:xfrm>
            <a:off x="5356225" y="1368425"/>
            <a:ext cx="3302000" cy="2989263"/>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nchor="ctr"/>
          <a:lstStyle>
            <a:lvl1pPr defTabSz="449580">
              <a:defRPr sz="1200">
                <a:uFill>
                  <a:solidFill>
                    <a:srgbClr val="000000"/>
                  </a:solidFill>
                </a:uFill>
                <a:latin typeface="Times New Roman"/>
                <a:ea typeface="Times New Roman"/>
                <a:cs typeface="Times New Roman"/>
                <a:sym typeface="Times New Roman"/>
              </a:defRPr>
            </a:lvl1pPr>
          </a:lstStyle>
          <a:p>
            <a:r>
              <a:t>Click Star to Watch Youtube Video. </a:t>
            </a:r>
          </a:p>
        </p:txBody>
      </p:sp>
      <p:sp>
        <p:nvSpPr>
          <p:cNvPr id="343" name="Shape 343">
            <a:hlinkClick r:id="rId3" action="ppaction://hlinksldjump"/>
          </p:cNvPr>
          <p:cNvSpPr/>
          <p:nvPr/>
        </p:nvSpPr>
        <p:spPr>
          <a:xfrm>
            <a:off x="6264275" y="4775200"/>
            <a:ext cx="1081088" cy="535940"/>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pPr>
              <a:defRPr sz="2400">
                <a:solidFill>
                  <a:srgbClr val="000000"/>
                </a:solidFill>
                <a:latin typeface="Times"/>
                <a:ea typeface="Times"/>
                <a:cs typeface="Times"/>
                <a:sym typeface="Times"/>
              </a:defRPr>
            </a:pPr>
            <a:r>
              <a:rPr sz="1400">
                <a:solidFill>
                  <a:srgbClr val="5D4034"/>
                </a:solidFill>
                <a:latin typeface="Arial Narrow"/>
                <a:ea typeface="Arial Narrow"/>
                <a:cs typeface="Arial Narrow"/>
                <a:sym typeface="Arial Narrow"/>
              </a:rPr>
              <a:t>Return to Exhibit</a:t>
            </a:r>
          </a:p>
        </p:txBody>
      </p:sp>
      <p:sp>
        <p:nvSpPr>
          <p:cNvPr id="344" name="Shape 344"/>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r>
              <a:t>First Fireside Chat (March 12, 1993)</a:t>
            </a:r>
          </a:p>
        </p:txBody>
      </p:sp>
      <p:sp>
        <p:nvSpPr>
          <p:cNvPr id="345" name="Shape 345">
            <a:hlinkClick r:id="rId4"/>
          </p:cNvPr>
          <p:cNvSpPr/>
          <p:nvPr/>
        </p:nvSpPr>
        <p:spPr>
          <a:xfrm>
            <a:off x="7231912" y="2897610"/>
            <a:ext cx="1328626" cy="1263599"/>
          </a:xfrm>
          <a:prstGeom prst="star5">
            <a:avLst>
              <a:gd name="adj" fmla="val 19100"/>
              <a:gd name="hf" fmla="val 105146"/>
              <a:gd name="vf" fmla="val 110557"/>
            </a:avLst>
          </a:prstGeom>
          <a:gradFill>
            <a:gsLst>
              <a:gs pos="0">
                <a:schemeClr val="accent4">
                  <a:lumOff val="28974"/>
                </a:schemeClr>
              </a:gs>
              <a:gs pos="35000">
                <a:srgbClr val="CFCFCF"/>
              </a:gs>
              <a:gs pos="100000">
                <a:schemeClr val="accent4">
                  <a:lumOff val="48879"/>
                </a:schemeClr>
              </a:gs>
            </a:gsLst>
            <a:lin ang="16200000"/>
          </a:gradFill>
          <a:ln>
            <a:solidFill>
              <a:srgbClr val="000000"/>
            </a:solidFill>
            <a:bevel/>
          </a:ln>
          <a:effectLst>
            <a:outerShdw blurRad="38100" dist="20000" dir="5400000" rotWithShape="0">
              <a:srgbClr val="000000">
                <a:alpha val="38000"/>
              </a:srgbClr>
            </a:outerShdw>
          </a:effectLst>
        </p:spPr>
        <p:txBody>
          <a:bodyPr lIns="45719" rIns="45719"/>
          <a:lstStyle/>
          <a:p>
            <a:endParaRPr/>
          </a:p>
        </p:txBody>
      </p:sp>
      <p:sp>
        <p:nvSpPr>
          <p:cNvPr id="346" name="Shape 346"/>
          <p:cNvSpPr/>
          <p:nvPr/>
        </p:nvSpPr>
        <p:spPr>
          <a:xfrm>
            <a:off x="616465" y="5821645"/>
            <a:ext cx="4159857" cy="27546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200">
                <a:solidFill>
                  <a:srgbClr val="009999"/>
                </a:solidFill>
                <a:uFill>
                  <a:solidFill>
                    <a:srgbClr val="009999"/>
                  </a:solidFill>
                </a:uFill>
                <a:latin typeface="Times New Roman"/>
                <a:ea typeface="Times New Roman"/>
                <a:cs typeface="Times New Roman"/>
                <a:sym typeface="Times New Roman"/>
                <a:hlinkClick r:id="rId5"/>
              </a:defRPr>
            </a:lvl1pPr>
          </a:lstStyle>
          <a:p>
            <a:pPr>
              <a:defRPr>
                <a:solidFill>
                  <a:srgbClr val="000000"/>
                </a:solidFill>
                <a:uFillTx/>
              </a:defRPr>
            </a:pPr>
            <a:r>
              <a:rPr>
                <a:solidFill>
                  <a:srgbClr val="009999"/>
                </a:solidFill>
                <a:uFill>
                  <a:solidFill>
                    <a:srgbClr val="009999"/>
                  </a:solidFill>
                </a:uFill>
                <a:hlinkClick r:id="rId5"/>
              </a:rPr>
              <a:t>http://millercenter.org/president/fdroosevelt/speeches/speech-3298</a:t>
            </a: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Shape 348"/>
          <p:cNvSpPr/>
          <p:nvPr/>
        </p:nvSpPr>
        <p:spPr>
          <a:xfrm>
            <a:off x="7016750"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49" name="Shape 349"/>
          <p:cNvSpPr/>
          <p:nvPr/>
        </p:nvSpPr>
        <p:spPr>
          <a:xfrm>
            <a:off x="6883400"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50" name="Shape 350"/>
          <p:cNvSpPr/>
          <p:nvPr/>
        </p:nvSpPr>
        <p:spPr>
          <a:xfrm>
            <a:off x="742950" y="1390650"/>
            <a:ext cx="4138613" cy="4168140"/>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sz="1800">
                <a:latin typeface="Times New Roman"/>
                <a:ea typeface="Times New Roman"/>
                <a:cs typeface="Times New Roman"/>
                <a:sym typeface="Times New Roman"/>
              </a:defRPr>
            </a:pPr>
            <a:endParaRPr/>
          </a:p>
          <a:p>
            <a:pPr>
              <a:defRPr sz="1800">
                <a:latin typeface="Times New Roman"/>
                <a:ea typeface="Times New Roman"/>
                <a:cs typeface="Times New Roman"/>
                <a:sym typeface="Times New Roman"/>
              </a:defRPr>
            </a:pPr>
            <a:r>
              <a:rPr>
                <a:solidFill>
                  <a:srgbClr val="5D4034"/>
                </a:solidFill>
              </a:rPr>
              <a:t>During World War II, the United States were developing the Manhattan Project.</a:t>
            </a:r>
          </a:p>
          <a:p>
            <a:pPr>
              <a:defRPr sz="1800">
                <a:latin typeface="Times New Roman"/>
                <a:ea typeface="Times New Roman"/>
                <a:cs typeface="Times New Roman"/>
                <a:sym typeface="Times New Roman"/>
              </a:defRPr>
            </a:pPr>
            <a:r>
              <a:rPr>
                <a:solidFill>
                  <a:srgbClr val="5D4034"/>
                </a:solidFill>
              </a:rPr>
              <a:t>The Manhattan project was a secret development project for nuclear fission</a:t>
            </a:r>
          </a:p>
          <a:p>
            <a:pPr>
              <a:defRPr sz="1800">
                <a:latin typeface="Times New Roman"/>
                <a:ea typeface="Times New Roman"/>
                <a:cs typeface="Times New Roman"/>
                <a:sym typeface="Times New Roman"/>
              </a:defRPr>
            </a:pPr>
            <a:r>
              <a:rPr>
                <a:solidFill>
                  <a:srgbClr val="5D4034"/>
                </a:solidFill>
              </a:rPr>
              <a:t>2 years before the project was successful, FDR wrote to head scientist Oppenheimer, thanking him for his work.</a:t>
            </a:r>
          </a:p>
          <a:p>
            <a:pPr>
              <a:defRPr sz="1800">
                <a:latin typeface="Times New Roman"/>
                <a:ea typeface="Times New Roman"/>
                <a:cs typeface="Times New Roman"/>
                <a:sym typeface="Times New Roman"/>
              </a:defRPr>
            </a:pPr>
            <a:r>
              <a:rPr>
                <a:solidFill>
                  <a:srgbClr val="5D4034"/>
                </a:solidFill>
              </a:rPr>
              <a:t>After FDR’s presidency, President Truman would use the completed Manhattan Project work to drop bombs on Hiroshima and Nagasaki, which quickly caused Japan to surrender.</a:t>
            </a:r>
          </a:p>
          <a:p>
            <a:endParaRPr sz="1800">
              <a:solidFill>
                <a:srgbClr val="5D4034"/>
              </a:solidFill>
              <a:latin typeface="Arial Narrow"/>
              <a:ea typeface="Arial Narrow"/>
              <a:cs typeface="Arial Narrow"/>
              <a:sym typeface="Arial Narrow"/>
            </a:endParaRPr>
          </a:p>
        </p:txBody>
      </p:sp>
      <p:sp>
        <p:nvSpPr>
          <p:cNvPr id="351" name="Shape 351"/>
          <p:cNvSpPr/>
          <p:nvPr/>
        </p:nvSpPr>
        <p:spPr>
          <a:xfrm>
            <a:off x="5448300" y="1933575"/>
            <a:ext cx="2732088" cy="2392363"/>
          </a:xfrm>
          <a:prstGeom prst="rect">
            <a:avLst/>
          </a:prstGeom>
          <a:ln>
            <a:solidFill>
              <a:srgbClr val="643E33"/>
            </a:solidFill>
          </a:ln>
        </p:spPr>
        <p:txBody>
          <a:bodyPr lIns="45719" rIns="45719" anchor="ctr"/>
          <a:lstStyle/>
          <a:p>
            <a:endParaRPr/>
          </a:p>
        </p:txBody>
      </p:sp>
      <p:sp>
        <p:nvSpPr>
          <p:cNvPr id="352" name="Shape 352"/>
          <p:cNvSpPr/>
          <p:nvPr/>
        </p:nvSpPr>
        <p:spPr>
          <a:xfrm>
            <a:off x="5365750"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353" name="Shape 353">
            <a:hlinkClick r:id="rId3" action="ppaction://hlinksldjump"/>
          </p:cNvPr>
          <p:cNvSpPr/>
          <p:nvPr/>
        </p:nvSpPr>
        <p:spPr>
          <a:xfrm>
            <a:off x="6477000" y="5124450"/>
            <a:ext cx="1081088" cy="535940"/>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pPr>
              <a:defRPr sz="2400">
                <a:solidFill>
                  <a:srgbClr val="000000"/>
                </a:solidFill>
                <a:latin typeface="Times"/>
                <a:ea typeface="Times"/>
                <a:cs typeface="Times"/>
                <a:sym typeface="Times"/>
              </a:defRPr>
            </a:pPr>
            <a:r>
              <a:rPr sz="1400">
                <a:solidFill>
                  <a:srgbClr val="5D4034"/>
                </a:solidFill>
                <a:latin typeface="Arial Narrow"/>
                <a:ea typeface="Arial Narrow"/>
                <a:cs typeface="Arial Narrow"/>
                <a:sym typeface="Arial Narrow"/>
              </a:rPr>
              <a:t>Return to Exhibit</a:t>
            </a:r>
          </a:p>
        </p:txBody>
      </p:sp>
      <p:sp>
        <p:nvSpPr>
          <p:cNvPr id="354" name="Shape 354"/>
          <p:cNvSpPr>
            <a:spLocks noGrp="1"/>
          </p:cNvSpPr>
          <p:nvPr>
            <p:ph type="title"/>
          </p:nvPr>
        </p:nvSpPr>
        <p:spPr>
          <a:xfrm>
            <a:off x="742950" y="193675"/>
            <a:ext cx="7905750" cy="928688"/>
          </a:xfrm>
          <a:prstGeom prst="rect">
            <a:avLst/>
          </a:prstGeom>
          <a:blipFill>
            <a:blip r:embed="rId2"/>
          </a:blipFill>
          <a:ln w="76200">
            <a:solidFill>
              <a:srgbClr val="643E33"/>
            </a:solidFill>
            <a:round/>
          </a:ln>
        </p:spPr>
        <p:txBody>
          <a:bodyPr>
            <a:normAutofit/>
          </a:bodyPr>
          <a:lstStyle>
            <a:lvl1pPr defTabSz="795527">
              <a:defRPr sz="3480">
                <a:solidFill>
                  <a:srgbClr val="5D4034"/>
                </a:solidFill>
                <a:latin typeface="Times New Roman"/>
                <a:ea typeface="Times New Roman"/>
                <a:cs typeface="Times New Roman"/>
                <a:sym typeface="Times New Roman"/>
              </a:defRPr>
            </a:lvl1pPr>
          </a:lstStyle>
          <a:p>
            <a:pPr>
              <a:defRPr sz="3828">
                <a:solidFill>
                  <a:srgbClr val="000000"/>
                </a:solidFill>
              </a:defRPr>
            </a:pPr>
            <a:r>
              <a:rPr sz="3480">
                <a:solidFill>
                  <a:srgbClr val="5D4034"/>
                </a:solidFill>
              </a:rPr>
              <a:t>Letter from FDR to J. Robert Oppenheimer</a:t>
            </a:r>
          </a:p>
        </p:txBody>
      </p:sp>
      <p:pic>
        <p:nvPicPr>
          <p:cNvPr id="355" name="image1.gif" descr="Title"/>
          <p:cNvPicPr>
            <a:picLocks noChangeAspect="1"/>
          </p:cNvPicPr>
          <p:nvPr/>
        </p:nvPicPr>
        <p:blipFill>
          <a:blip r:embed="rId4">
            <a:extLst/>
          </a:blip>
          <a:stretch>
            <a:fillRect/>
          </a:stretch>
        </p:blipFill>
        <p:spPr>
          <a:xfrm>
            <a:off x="5986265" y="1511917"/>
            <a:ext cx="2060970" cy="2711803"/>
          </a:xfrm>
          <a:prstGeom prst="rect">
            <a:avLst/>
          </a:prstGeom>
          <a:ln w="12700">
            <a:miter lim="400000"/>
          </a:ln>
        </p:spPr>
      </p:pic>
      <p:sp>
        <p:nvSpPr>
          <p:cNvPr id="356" name="Shape 356"/>
          <p:cNvSpPr/>
          <p:nvPr/>
        </p:nvSpPr>
        <p:spPr>
          <a:xfrm>
            <a:off x="512273" y="5855079"/>
            <a:ext cx="5268701" cy="27546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defTabSz="449580">
              <a:defRPr sz="1200">
                <a:solidFill>
                  <a:srgbClr val="0000FF"/>
                </a:solidFill>
                <a:uFill>
                  <a:solidFill>
                    <a:srgbClr val="0000FF"/>
                  </a:solidFill>
                </a:uFill>
                <a:latin typeface="Times New Roman"/>
                <a:ea typeface="Times New Roman"/>
                <a:cs typeface="Times New Roman"/>
                <a:sym typeface="Times New Roman"/>
                <a:hlinkClick r:id="rId5"/>
              </a:defRPr>
            </a:lvl1pPr>
          </a:lstStyle>
          <a:p>
            <a:pPr>
              <a:defRPr>
                <a:solidFill>
                  <a:srgbClr val="000000"/>
                </a:solidFill>
                <a:uFill>
                  <a:solidFill>
                    <a:srgbClr val="000000"/>
                  </a:solidFill>
                </a:uFill>
              </a:defRPr>
            </a:pPr>
            <a:r>
              <a:rPr>
                <a:solidFill>
                  <a:srgbClr val="0000FF"/>
                </a:solidFill>
                <a:uFill>
                  <a:solidFill>
                    <a:srgbClr val="0000FF"/>
                  </a:solidFill>
                </a:uFill>
                <a:hlinkClick r:id="rId5"/>
              </a:rPr>
              <a:t>http://memory.loc.gov/cgibin/query/h?ammem/mcc:@field(DOCID+@lit(mcc/083))</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Shape 358"/>
          <p:cNvSpPr/>
          <p:nvPr/>
        </p:nvSpPr>
        <p:spPr>
          <a:xfrm>
            <a:off x="7016750"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59" name="Shape 359"/>
          <p:cNvSpPr/>
          <p:nvPr/>
        </p:nvSpPr>
        <p:spPr>
          <a:xfrm>
            <a:off x="6883400"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60" name="Shape 360"/>
          <p:cNvSpPr/>
          <p:nvPr/>
        </p:nvSpPr>
        <p:spPr>
          <a:xfrm>
            <a:off x="733425" y="1390650"/>
            <a:ext cx="4138613" cy="32186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endParaRPr sz="1800">
              <a:solidFill>
                <a:srgbClr val="5D4034"/>
              </a:solidFill>
            </a:endParaRPr>
          </a:p>
          <a:p>
            <a:pPr>
              <a:defRPr>
                <a:latin typeface="Times New Roman"/>
                <a:ea typeface="Times New Roman"/>
                <a:cs typeface="Times New Roman"/>
                <a:sym typeface="Times New Roman"/>
              </a:defRPr>
            </a:pPr>
            <a:r>
              <a:rPr sz="1800">
                <a:solidFill>
                  <a:srgbClr val="5D4034"/>
                </a:solidFill>
              </a:rPr>
              <a:t>“I pledge you, I pledge  myself, to a new deal for the American people”-FDR</a:t>
            </a:r>
          </a:p>
          <a:p>
            <a:pPr>
              <a:defRPr>
                <a:latin typeface="Times New Roman"/>
                <a:ea typeface="Times New Roman"/>
                <a:cs typeface="Times New Roman"/>
                <a:sym typeface="Times New Roman"/>
              </a:defRPr>
            </a:pPr>
            <a:r>
              <a:rPr sz="1800">
                <a:solidFill>
                  <a:srgbClr val="5D4034"/>
                </a:solidFill>
              </a:rPr>
              <a:t>After his inauguration in March 1933, he set to work to fix issues with the economy.</a:t>
            </a:r>
          </a:p>
          <a:p>
            <a:pPr>
              <a:defRPr>
                <a:latin typeface="Times New Roman"/>
                <a:ea typeface="Times New Roman"/>
                <a:cs typeface="Times New Roman"/>
                <a:sym typeface="Times New Roman"/>
              </a:defRPr>
            </a:pPr>
            <a:r>
              <a:rPr sz="1800">
                <a:solidFill>
                  <a:srgbClr val="5D4034"/>
                </a:solidFill>
              </a:rPr>
              <a:t>The New Deal included bank reform laws as well as emergency, work and agricultural relief programs.</a:t>
            </a:r>
          </a:p>
          <a:p>
            <a:pPr>
              <a:defRPr>
                <a:latin typeface="Times New Roman"/>
                <a:ea typeface="Times New Roman"/>
                <a:cs typeface="Times New Roman"/>
                <a:sym typeface="Times New Roman"/>
              </a:defRPr>
            </a:pPr>
            <a:r>
              <a:rPr sz="1800">
                <a:solidFill>
                  <a:srgbClr val="5D4034"/>
                </a:solidFill>
              </a:rPr>
              <a:t>The plan was signed on June 20, 1934 and finished its work by 1939.</a:t>
            </a:r>
          </a:p>
        </p:txBody>
      </p:sp>
      <p:sp>
        <p:nvSpPr>
          <p:cNvPr id="361" name="Shape 361"/>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62" name="Shape 362"/>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363" name="Shape 363">
            <a:hlinkClick r:id="rId3" action="ppaction://hlinksldjump"/>
          </p:cNvPr>
          <p:cNvSpPr/>
          <p:nvPr/>
        </p:nvSpPr>
        <p:spPr>
          <a:xfrm>
            <a:off x="6477000" y="5124450"/>
            <a:ext cx="1081088" cy="535940"/>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pPr>
              <a:defRPr sz="2400">
                <a:solidFill>
                  <a:srgbClr val="000000"/>
                </a:solidFill>
                <a:latin typeface="Times"/>
                <a:ea typeface="Times"/>
                <a:cs typeface="Times"/>
                <a:sym typeface="Times"/>
              </a:defRPr>
            </a:pPr>
            <a:r>
              <a:rPr sz="1400">
                <a:solidFill>
                  <a:srgbClr val="5D4034"/>
                </a:solidFill>
                <a:latin typeface="Arial Narrow"/>
                <a:ea typeface="Arial Narrow"/>
                <a:cs typeface="Arial Narrow"/>
                <a:sym typeface="Arial Narrow"/>
              </a:rPr>
              <a:t>Return to Exhibit</a:t>
            </a:r>
          </a:p>
        </p:txBody>
      </p:sp>
      <p:sp>
        <p:nvSpPr>
          <p:cNvPr id="364" name="Shape 364"/>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pPr>
              <a:defRPr sz="4400">
                <a:solidFill>
                  <a:srgbClr val="000000"/>
                </a:solidFill>
              </a:defRPr>
            </a:pPr>
            <a:r>
              <a:rPr sz="4000">
                <a:solidFill>
                  <a:srgbClr val="5D4034"/>
                </a:solidFill>
              </a:rPr>
              <a:t>“Hands Signing the New Deal”</a:t>
            </a:r>
          </a:p>
        </p:txBody>
      </p:sp>
      <p:pic>
        <p:nvPicPr>
          <p:cNvPr id="365" name="image2.jpg" descr="http://cdn.loc.gov/service/pnp/cph/3c30000/3c35000/3c35200/3c35246_150px.jpg"/>
          <p:cNvPicPr>
            <a:picLocks noChangeAspect="1"/>
          </p:cNvPicPr>
          <p:nvPr/>
        </p:nvPicPr>
        <p:blipFill>
          <a:blip r:embed="rId4">
            <a:extLst/>
          </a:blip>
          <a:stretch>
            <a:fillRect/>
          </a:stretch>
        </p:blipFill>
        <p:spPr>
          <a:xfrm>
            <a:off x="5624551" y="1730734"/>
            <a:ext cx="2784398" cy="2264644"/>
          </a:xfrm>
          <a:prstGeom prst="rect">
            <a:avLst/>
          </a:prstGeom>
          <a:ln w="12700">
            <a:miter lim="400000"/>
          </a:ln>
        </p:spPr>
      </p:pic>
      <p:sp>
        <p:nvSpPr>
          <p:cNvPr id="366" name="Shape 366"/>
          <p:cNvSpPr/>
          <p:nvPr/>
        </p:nvSpPr>
        <p:spPr>
          <a:xfrm>
            <a:off x="1335380" y="5056566"/>
            <a:ext cx="2477503" cy="27546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49580">
              <a:defRPr sz="1200">
                <a:uFill>
                  <a:solidFill>
                    <a:srgbClr val="000000"/>
                  </a:solidFill>
                </a:uFill>
                <a:latin typeface="Times New Roman"/>
                <a:ea typeface="Times New Roman"/>
                <a:cs typeface="Times New Roman"/>
                <a:sym typeface="Times New Roman"/>
              </a:defRPr>
            </a:pPr>
            <a:r>
              <a:rPr u="sng">
                <a:solidFill>
                  <a:srgbClr val="0000FF"/>
                </a:solidFill>
                <a:uFill>
                  <a:solidFill>
                    <a:srgbClr val="0000FF"/>
                  </a:solidFill>
                </a:uFill>
                <a:hlinkClick r:id="rId5"/>
              </a:rPr>
              <a:t>http://www.loc.gov/item/2005677284/</a:t>
            </a:r>
            <a:r>
              <a:t> </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69" name="Shape 369"/>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70" name="Shape 370"/>
          <p:cNvSpPr/>
          <p:nvPr/>
        </p:nvSpPr>
        <p:spPr>
          <a:xfrm>
            <a:off x="733425" y="1390650"/>
            <a:ext cx="4138613" cy="40187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r>
              <a:rPr sz="1800">
                <a:solidFill>
                  <a:srgbClr val="5D4034"/>
                </a:solidFill>
              </a:rPr>
              <a:t>Prime Minister Churchill of the UK, President FDR, and Premier Stalin of the Soviet Union.</a:t>
            </a:r>
          </a:p>
          <a:p>
            <a:pPr>
              <a:defRPr>
                <a:latin typeface="Times New Roman"/>
                <a:ea typeface="Times New Roman"/>
                <a:cs typeface="Times New Roman"/>
                <a:sym typeface="Times New Roman"/>
              </a:defRPr>
            </a:pPr>
            <a:r>
              <a:rPr sz="1800">
                <a:solidFill>
                  <a:srgbClr val="5D4034"/>
                </a:solidFill>
              </a:rPr>
              <a:t>They discussed what Europe would look like politically post-WWII. </a:t>
            </a:r>
          </a:p>
          <a:p>
            <a:pPr>
              <a:defRPr>
                <a:latin typeface="Times New Roman"/>
                <a:ea typeface="Times New Roman"/>
                <a:cs typeface="Times New Roman"/>
                <a:sym typeface="Times New Roman"/>
              </a:defRPr>
            </a:pPr>
            <a:r>
              <a:rPr sz="1800">
                <a:solidFill>
                  <a:srgbClr val="5D4034"/>
                </a:solidFill>
              </a:rPr>
              <a:t>Main points included: Germany’s necessary surrender, the scheduling of the formation of the United Nations, return land taken during the war and free elections for Easter Europe.</a:t>
            </a:r>
          </a:p>
          <a:p>
            <a:pPr>
              <a:defRPr>
                <a:latin typeface="Times New Roman"/>
                <a:ea typeface="Times New Roman"/>
                <a:cs typeface="Times New Roman"/>
                <a:sym typeface="Times New Roman"/>
              </a:defRPr>
            </a:pPr>
            <a:r>
              <a:rPr sz="1800">
                <a:solidFill>
                  <a:srgbClr val="5D4034"/>
                </a:solidFill>
              </a:rPr>
              <a:t>Some of these agreements were kept, but others were not (Stalin installed Soviet Union-controlled governments).</a:t>
            </a:r>
          </a:p>
        </p:txBody>
      </p:sp>
      <p:sp>
        <p:nvSpPr>
          <p:cNvPr id="371" name="Shape 371"/>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72" name="Shape 372"/>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373" name="Shape 373">
            <a:hlinkClick r:id="rId3" action="ppaction://hlinksldjump"/>
          </p:cNvPr>
          <p:cNvSpPr/>
          <p:nvPr/>
        </p:nvSpPr>
        <p:spPr>
          <a:xfrm>
            <a:off x="6467475" y="5124450"/>
            <a:ext cx="1081088" cy="535940"/>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pPr>
              <a:defRPr sz="2400">
                <a:solidFill>
                  <a:srgbClr val="000000"/>
                </a:solidFill>
                <a:latin typeface="Times"/>
                <a:ea typeface="Times"/>
                <a:cs typeface="Times"/>
                <a:sym typeface="Times"/>
              </a:defRPr>
            </a:pPr>
            <a:r>
              <a:rPr sz="1400">
                <a:solidFill>
                  <a:srgbClr val="5D4034"/>
                </a:solidFill>
                <a:latin typeface="Arial Narrow"/>
                <a:ea typeface="Arial Narrow"/>
                <a:cs typeface="Arial Narrow"/>
                <a:sym typeface="Arial Narrow"/>
              </a:rPr>
              <a:t>Return to Exhibit</a:t>
            </a:r>
          </a:p>
        </p:txBody>
      </p:sp>
      <p:sp>
        <p:nvSpPr>
          <p:cNvPr id="374" name="Shape 374"/>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defTabSz="440588">
              <a:defRPr sz="1764">
                <a:solidFill>
                  <a:srgbClr val="593D20"/>
                </a:solidFill>
                <a:uFill>
                  <a:solidFill>
                    <a:srgbClr val="000000"/>
                  </a:solidFill>
                </a:uFill>
                <a:latin typeface="Times New Roman"/>
                <a:ea typeface="Times New Roman"/>
                <a:cs typeface="Times New Roman"/>
                <a:sym typeface="Times New Roman"/>
              </a:defRPr>
            </a:lvl1pPr>
          </a:lstStyle>
          <a:p>
            <a:r>
              <a:t>“Crimean Conference--Prime Minister Winston Churchill, President Franklin D. Roosevelt, and Marshal Joseph Stalin at the palace in Yalta, where the Big Three met”</a:t>
            </a:r>
          </a:p>
        </p:txBody>
      </p:sp>
      <p:pic>
        <p:nvPicPr>
          <p:cNvPr id="375" name="image3.png"/>
          <p:cNvPicPr>
            <a:picLocks noChangeAspect="1"/>
          </p:cNvPicPr>
          <p:nvPr/>
        </p:nvPicPr>
        <p:blipFill>
          <a:blip r:embed="rId4">
            <a:extLst/>
          </a:blip>
          <a:stretch>
            <a:fillRect/>
          </a:stretch>
        </p:blipFill>
        <p:spPr>
          <a:xfrm>
            <a:off x="5504914" y="1935162"/>
            <a:ext cx="3004622" cy="1923793"/>
          </a:xfrm>
          <a:prstGeom prst="rect">
            <a:avLst/>
          </a:prstGeom>
          <a:ln w="12700">
            <a:miter lim="400000"/>
          </a:ln>
        </p:spPr>
      </p:pic>
      <p:sp>
        <p:nvSpPr>
          <p:cNvPr id="376" name="Shape 376"/>
          <p:cNvSpPr/>
          <p:nvPr/>
        </p:nvSpPr>
        <p:spPr>
          <a:xfrm>
            <a:off x="1345922" y="5855079"/>
            <a:ext cx="2743756" cy="27546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49580">
              <a:defRPr sz="1200">
                <a:uFill>
                  <a:solidFill>
                    <a:srgbClr val="000000"/>
                  </a:solidFill>
                </a:uFill>
                <a:latin typeface="Times New Roman"/>
                <a:ea typeface="Times New Roman"/>
                <a:cs typeface="Times New Roman"/>
                <a:sym typeface="Times New Roman"/>
              </a:defRPr>
            </a:pPr>
            <a:r>
              <a:rPr u="sng">
                <a:solidFill>
                  <a:srgbClr val="0000FF"/>
                </a:solidFill>
                <a:uFill>
                  <a:solidFill>
                    <a:srgbClr val="0000FF"/>
                  </a:solidFill>
                </a:uFill>
                <a:hlinkClick r:id="rId5"/>
              </a:rPr>
              <a:t>http://www.loc.gov/resource/cph.3a10098/</a:t>
            </a:r>
            <a:r>
              <a:t> </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hape 378"/>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79" name="Shape 379"/>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80" name="Shape 380"/>
          <p:cNvSpPr/>
          <p:nvPr/>
        </p:nvSpPr>
        <p:spPr>
          <a:xfrm>
            <a:off x="733425" y="1390650"/>
            <a:ext cx="4138613" cy="34853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r>
              <a:rPr sz="1800">
                <a:solidFill>
                  <a:srgbClr val="5D4034"/>
                </a:solidFill>
              </a:rPr>
              <a:t>In 1946, President Harry S. Truman wrote a general correspondence letter to Dr. Orrville Wright congratulating him and his brother on the anniversary of the first successful flight of an airplane on December 17, 1903. Truman and the United States government wanted to show their gratitude to the Wright brothers on their contribution to the progress of civilization.</a:t>
            </a:r>
          </a:p>
          <a:p>
            <a:pPr>
              <a:defRPr>
                <a:latin typeface="Times New Roman"/>
                <a:ea typeface="Times New Roman"/>
                <a:cs typeface="Times New Roman"/>
                <a:sym typeface="Times New Roman"/>
              </a:defRPr>
            </a:pPr>
            <a:endParaRPr sz="1800">
              <a:solidFill>
                <a:srgbClr val="5D4034"/>
              </a:solidFill>
            </a:endParaRPr>
          </a:p>
        </p:txBody>
      </p:sp>
      <p:sp>
        <p:nvSpPr>
          <p:cNvPr id="381" name="Shape 381"/>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82" name="Shape 382"/>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383" name="Shape 383">
            <a:hlinkClick r:id="rId3"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384" name="Shape 384"/>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pPr>
              <a:defRPr sz="4400">
                <a:solidFill>
                  <a:srgbClr val="000000"/>
                </a:solidFill>
              </a:defRPr>
            </a:pPr>
            <a:r>
              <a:rPr sz="4000">
                <a:solidFill>
                  <a:srgbClr val="5D4034"/>
                </a:solidFill>
              </a:rPr>
              <a:t>Truman Letter</a:t>
            </a:r>
          </a:p>
        </p:txBody>
      </p:sp>
      <p:pic>
        <p:nvPicPr>
          <p:cNvPr id="385" name="image2.jpeg"/>
          <p:cNvPicPr>
            <a:picLocks noChangeAspect="1"/>
          </p:cNvPicPr>
          <p:nvPr/>
        </p:nvPicPr>
        <p:blipFill>
          <a:blip r:embed="rId4">
            <a:extLst/>
          </a:blip>
          <a:stretch>
            <a:fillRect/>
          </a:stretch>
        </p:blipFill>
        <p:spPr>
          <a:xfrm>
            <a:off x="5876770" y="1437173"/>
            <a:ext cx="2260910" cy="2851767"/>
          </a:xfrm>
          <a:prstGeom prst="rect">
            <a:avLst/>
          </a:prstGeom>
          <a:ln w="12700">
            <a:miter lim="400000"/>
          </a:ln>
        </p:spPr>
      </p:pic>
      <p:sp>
        <p:nvSpPr>
          <p:cNvPr id="386" name="Shape 386"/>
          <p:cNvSpPr/>
          <p:nvPr/>
        </p:nvSpPr>
        <p:spPr>
          <a:xfrm>
            <a:off x="1418386" y="5106166"/>
            <a:ext cx="3378201" cy="13047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1100">
                <a:uFill>
                  <a:solidFill>
                    <a:srgbClr val="000000"/>
                  </a:solidFill>
                </a:uFill>
                <a:latin typeface="Times New Roman"/>
                <a:ea typeface="Times New Roman"/>
                <a:cs typeface="Times New Roman"/>
                <a:sym typeface="Times New Roman"/>
              </a:defRPr>
            </a:pPr>
            <a:r>
              <a:rPr u="sng">
                <a:hlinkClick r:id="rId5"/>
              </a:rPr>
              <a:t>http://www.loc.gov/item/wright002587/</a:t>
            </a:r>
          </a:p>
          <a:p>
            <a:pPr algn="ctr" defTabSz="457200">
              <a:defRPr sz="1100">
                <a:uFill>
                  <a:solidFill>
                    <a:srgbClr val="000000"/>
                  </a:solidFill>
                </a:uFill>
                <a:latin typeface="Times New Roman"/>
                <a:ea typeface="Times New Roman"/>
                <a:cs typeface="Times New Roman"/>
                <a:sym typeface="Times New Roman"/>
              </a:defRPr>
            </a:pPr>
            <a:endParaRPr u="sng">
              <a:hlinkClick r:id="rId5"/>
            </a:endParaRPr>
          </a:p>
          <a:p>
            <a:pPr algn="ctr" defTabSz="457200">
              <a:defRPr sz="1100">
                <a:uFill>
                  <a:solidFill>
                    <a:srgbClr val="000000"/>
                  </a:solidFill>
                </a:uFill>
                <a:latin typeface="Times New Roman"/>
                <a:ea typeface="Times New Roman"/>
                <a:cs typeface="Times New Roman"/>
                <a:sym typeface="Times New Roman"/>
              </a:defRPr>
            </a:pPr>
            <a:r>
              <a:t>Author: Harry S. Truman</a:t>
            </a:r>
          </a:p>
          <a:p>
            <a:pPr algn="ctr" defTabSz="457200">
              <a:defRPr sz="1100">
                <a:uFill>
                  <a:solidFill>
                    <a:srgbClr val="000000"/>
                  </a:solidFill>
                </a:uFill>
                <a:latin typeface="Times New Roman"/>
                <a:ea typeface="Times New Roman"/>
                <a:cs typeface="Times New Roman"/>
                <a:sym typeface="Times New Roman"/>
              </a:defRPr>
            </a:pPr>
            <a:r>
              <a:t>Created in: 1946</a:t>
            </a:r>
          </a:p>
          <a:p>
            <a:pPr algn="ctr" defTabSz="457200">
              <a:defRPr sz="1100">
                <a:uFill>
                  <a:solidFill>
                    <a:srgbClr val="000000"/>
                  </a:solidFill>
                </a:uFill>
                <a:latin typeface="Times New Roman"/>
                <a:ea typeface="Times New Roman"/>
                <a:cs typeface="Times New Roman"/>
                <a:sym typeface="Times New Roman"/>
              </a:defRPr>
            </a:pPr>
            <a:r>
              <a:t>Source collection: Wilbur Wright and Orville Wright papers, 1809-1979</a:t>
            </a:r>
          </a:p>
          <a:p>
            <a:pPr algn="ctr" defTabSz="457200">
              <a:defRPr sz="1100">
                <a:uFill>
                  <a:solidFill>
                    <a:srgbClr val="000000"/>
                  </a:solidFill>
                </a:uFill>
                <a:latin typeface="Times New Roman"/>
                <a:ea typeface="Times New Roman"/>
                <a:cs typeface="Times New Roman"/>
                <a:sym typeface="Times New Roman"/>
              </a:defRPr>
            </a:pPr>
            <a:r>
              <a:t>Format: Manuscripts/Mixed Material</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hape 388"/>
          <p:cNvSpPr/>
          <p:nvPr/>
        </p:nvSpPr>
        <p:spPr>
          <a:xfrm>
            <a:off x="7016750"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89" name="Shape 389"/>
          <p:cNvSpPr/>
          <p:nvPr/>
        </p:nvSpPr>
        <p:spPr>
          <a:xfrm>
            <a:off x="6883400"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90" name="Shape 390"/>
          <p:cNvSpPr/>
          <p:nvPr/>
        </p:nvSpPr>
        <p:spPr>
          <a:xfrm>
            <a:off x="733425" y="1390650"/>
            <a:ext cx="4138613" cy="4045208"/>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endParaRPr>
              <a:solidFill>
                <a:srgbClr val="5D4034"/>
              </a:solidFill>
            </a:endParaRPr>
          </a:p>
          <a:p>
            <a:pPr>
              <a:defRPr sz="1600">
                <a:latin typeface="Times New Roman"/>
                <a:ea typeface="Times New Roman"/>
                <a:cs typeface="Times New Roman"/>
                <a:sym typeface="Times New Roman"/>
              </a:defRPr>
            </a:pPr>
            <a:r>
              <a:rPr>
                <a:solidFill>
                  <a:srgbClr val="5D4034"/>
                </a:solidFill>
              </a:rPr>
              <a:t>On January 6, 1947, Harry S. Truman gave his annual State of the Union Address to the Congress. Truman’s 1947 address is famous for being the first address to be broadcast on television. The audio was recorded by Columbia Broadcasting System. </a:t>
            </a:r>
          </a:p>
          <a:p>
            <a:pPr>
              <a:defRPr sz="1600">
                <a:latin typeface="Times New Roman"/>
                <a:ea typeface="Times New Roman"/>
                <a:cs typeface="Times New Roman"/>
                <a:sym typeface="Times New Roman"/>
              </a:defRPr>
            </a:pPr>
            <a:endParaRPr>
              <a:solidFill>
                <a:srgbClr val="5D4034"/>
              </a:solidFill>
            </a:endParaRPr>
          </a:p>
          <a:p>
            <a:pPr>
              <a:defRPr sz="1600">
                <a:latin typeface="Times New Roman"/>
                <a:ea typeface="Times New Roman"/>
                <a:cs typeface="Times New Roman"/>
                <a:sym typeface="Times New Roman"/>
              </a:defRPr>
            </a:pPr>
            <a:r>
              <a:rPr>
                <a:solidFill>
                  <a:srgbClr val="5D4034"/>
                </a:solidFill>
              </a:rPr>
              <a:t>Listen to the full audio recording here: </a:t>
            </a:r>
            <a:r>
              <a:rPr u="sng">
                <a:solidFill>
                  <a:srgbClr val="009999"/>
                </a:solidFill>
                <a:uFill>
                  <a:solidFill>
                    <a:srgbClr val="009999"/>
                  </a:solidFill>
                </a:uFill>
                <a:hlinkClick r:id="rId3"/>
              </a:rPr>
              <a:t>http://www.trumanlibrary.org/hstpaper/soundrecording1.htm#1947</a:t>
            </a:r>
            <a:endParaRPr>
              <a:solidFill>
                <a:srgbClr val="5D4034"/>
              </a:solidFill>
            </a:endParaRPr>
          </a:p>
          <a:p>
            <a:pPr>
              <a:defRPr sz="1600">
                <a:latin typeface="Times New Roman"/>
                <a:ea typeface="Times New Roman"/>
                <a:cs typeface="Times New Roman"/>
                <a:sym typeface="Times New Roman"/>
              </a:defRPr>
            </a:pPr>
            <a:endParaRPr>
              <a:solidFill>
                <a:srgbClr val="5D4034"/>
              </a:solidFill>
            </a:endParaRPr>
          </a:p>
          <a:p>
            <a:pPr>
              <a:defRPr sz="1600">
                <a:latin typeface="Times New Roman"/>
                <a:ea typeface="Times New Roman"/>
                <a:cs typeface="Times New Roman"/>
                <a:sym typeface="Times New Roman"/>
              </a:defRPr>
            </a:pPr>
            <a:r>
              <a:rPr>
                <a:solidFill>
                  <a:srgbClr val="5D4034"/>
                </a:solidFill>
              </a:rPr>
              <a:t>Watch a partial video here: </a:t>
            </a:r>
            <a:r>
              <a:rPr u="sng">
                <a:solidFill>
                  <a:srgbClr val="009999"/>
                </a:solidFill>
                <a:uFill>
                  <a:solidFill>
                    <a:srgbClr val="009999"/>
                  </a:solidFill>
                </a:uFill>
                <a:hlinkClick r:id="rId4"/>
              </a:rPr>
              <a:t>https://www.youtube.com/watch?v=Oc3iTGCbAcw</a:t>
            </a:r>
            <a:endParaRPr>
              <a:solidFill>
                <a:srgbClr val="5D4034"/>
              </a:solidFill>
            </a:endParaRPr>
          </a:p>
          <a:p>
            <a:pPr>
              <a:defRPr sz="1600">
                <a:latin typeface="Times New Roman"/>
                <a:ea typeface="Times New Roman"/>
                <a:cs typeface="Times New Roman"/>
                <a:sym typeface="Times New Roman"/>
              </a:defRPr>
            </a:pPr>
            <a:endParaRPr>
              <a:solidFill>
                <a:srgbClr val="5D4034"/>
              </a:solidFill>
            </a:endParaRPr>
          </a:p>
          <a:p>
            <a:pPr>
              <a:defRPr sz="1600">
                <a:latin typeface="Times New Roman"/>
                <a:ea typeface="Times New Roman"/>
                <a:cs typeface="Times New Roman"/>
                <a:sym typeface="Times New Roman"/>
              </a:defRPr>
            </a:pPr>
            <a:r>
              <a:rPr>
                <a:solidFill>
                  <a:srgbClr val="5D4034"/>
                </a:solidFill>
              </a:rPr>
              <a:t>Recorded by: Columbia Broadcasting System</a:t>
            </a:r>
          </a:p>
          <a:p>
            <a:pPr>
              <a:defRPr sz="1600">
                <a:latin typeface="Times New Roman"/>
                <a:ea typeface="Times New Roman"/>
                <a:cs typeface="Times New Roman"/>
                <a:sym typeface="Times New Roman"/>
              </a:defRPr>
            </a:pPr>
            <a:r>
              <a:rPr>
                <a:solidFill>
                  <a:srgbClr val="5D4034"/>
                </a:solidFill>
              </a:rPr>
              <a:t>Date: Jan. 6, 1947</a:t>
            </a:r>
          </a:p>
        </p:txBody>
      </p:sp>
      <p:sp>
        <p:nvSpPr>
          <p:cNvPr id="391" name="Shape 391"/>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392" name="Shape 392"/>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393" name="Shape 393">
            <a:hlinkClick r:id="rId5" action="ppaction://hlinksldjump"/>
          </p:cNvPr>
          <p:cNvSpPr/>
          <p:nvPr/>
        </p:nvSpPr>
        <p:spPr>
          <a:xfrm>
            <a:off x="6477000" y="5133975"/>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394" name="Shape 394"/>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pPr>
              <a:defRPr sz="4400">
                <a:solidFill>
                  <a:srgbClr val="000000"/>
                </a:solidFill>
              </a:defRPr>
            </a:pPr>
            <a:r>
              <a:rPr sz="4000">
                <a:solidFill>
                  <a:srgbClr val="5D4034"/>
                </a:solidFill>
              </a:rPr>
              <a:t>Truman’s State of Union Address</a:t>
            </a:r>
          </a:p>
        </p:txBody>
      </p:sp>
      <p:pic>
        <p:nvPicPr>
          <p:cNvPr id="395" name="image1.jpeg"/>
          <p:cNvPicPr>
            <a:picLocks noChangeAspect="1"/>
          </p:cNvPicPr>
          <p:nvPr/>
        </p:nvPicPr>
        <p:blipFill>
          <a:blip r:embed="rId6">
            <a:extLst/>
          </a:blip>
          <a:stretch>
            <a:fillRect/>
          </a:stretch>
        </p:blipFill>
        <p:spPr>
          <a:xfrm>
            <a:off x="5549776" y="1670050"/>
            <a:ext cx="2914897" cy="2186172"/>
          </a:xfrm>
          <a:prstGeom prst="rect">
            <a:avLst/>
          </a:prstGeom>
          <a:ln w="12700">
            <a:miter lim="400000"/>
          </a:ln>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Shape 397"/>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98" name="Shape 398"/>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99" name="Shape 399"/>
          <p:cNvSpPr/>
          <p:nvPr/>
        </p:nvSpPr>
        <p:spPr>
          <a:xfrm>
            <a:off x="809625" y="1471139"/>
            <a:ext cx="4138613" cy="2786830"/>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r>
              <a:rPr sz="1800">
                <a:solidFill>
                  <a:srgbClr val="5D4034"/>
                </a:solidFill>
              </a:rPr>
              <a:t>This picture of President Harry S. Truman was taken in 1945. He was President of the United States from April 12, 1945 to January 20, 1953. Read more about Truman’s presidency here: </a:t>
            </a:r>
            <a:r>
              <a:rPr sz="1700" u="sng">
                <a:solidFill>
                  <a:srgbClr val="009999"/>
                </a:solidFill>
                <a:uFill>
                  <a:solidFill>
                    <a:srgbClr val="009999"/>
                  </a:solidFill>
                </a:uFill>
                <a:hlinkClick r:id="rId3"/>
              </a:rPr>
              <a:t>https://www.whitehouse.gov/1600/presidents/harrystruman</a:t>
            </a:r>
            <a:endParaRPr sz="1800">
              <a:solidFill>
                <a:srgbClr val="5D4034"/>
              </a:solidFill>
            </a:endParaRPr>
          </a:p>
          <a:p>
            <a:pPr>
              <a:defRPr>
                <a:latin typeface="Times New Roman"/>
                <a:ea typeface="Times New Roman"/>
                <a:cs typeface="Times New Roman"/>
                <a:sym typeface="Times New Roman"/>
              </a:defRPr>
            </a:pPr>
            <a:endParaRPr sz="1800">
              <a:solidFill>
                <a:srgbClr val="5D4034"/>
              </a:solidFill>
            </a:endParaRPr>
          </a:p>
        </p:txBody>
      </p:sp>
      <p:sp>
        <p:nvSpPr>
          <p:cNvPr id="400" name="Shape 400"/>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401" name="Shape 401"/>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402" name="Shape 402">
            <a:hlinkClick r:id="rId4"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403" name="Shape 40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pPr>
              <a:defRPr sz="4400">
                <a:solidFill>
                  <a:srgbClr val="000000"/>
                </a:solidFill>
              </a:defRPr>
            </a:pPr>
            <a:r>
              <a:rPr sz="4000">
                <a:solidFill>
                  <a:srgbClr val="5D4034"/>
                </a:solidFill>
              </a:rPr>
              <a:t>Photo of President Truman</a:t>
            </a:r>
          </a:p>
        </p:txBody>
      </p:sp>
      <p:pic>
        <p:nvPicPr>
          <p:cNvPr id="404" name="image3.jpeg"/>
          <p:cNvPicPr>
            <a:picLocks noChangeAspect="1"/>
          </p:cNvPicPr>
          <p:nvPr/>
        </p:nvPicPr>
        <p:blipFill>
          <a:blip r:embed="rId5">
            <a:extLst/>
          </a:blip>
          <a:stretch>
            <a:fillRect/>
          </a:stretch>
        </p:blipFill>
        <p:spPr>
          <a:xfrm>
            <a:off x="5932478" y="1433039"/>
            <a:ext cx="2149495" cy="2860034"/>
          </a:xfrm>
          <a:prstGeom prst="rect">
            <a:avLst/>
          </a:prstGeom>
          <a:ln w="12700">
            <a:miter lim="400000"/>
          </a:ln>
        </p:spPr>
      </p:pic>
      <p:sp>
        <p:nvSpPr>
          <p:cNvPr id="405" name="Shape 405"/>
          <p:cNvSpPr/>
          <p:nvPr/>
        </p:nvSpPr>
        <p:spPr>
          <a:xfrm>
            <a:off x="971867" y="5046979"/>
            <a:ext cx="4330066" cy="9999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457200">
              <a:defRPr sz="1100">
                <a:uFill>
                  <a:solidFill>
                    <a:srgbClr val="000000"/>
                  </a:solidFill>
                </a:uFill>
                <a:latin typeface="Times New Roman"/>
                <a:ea typeface="Times New Roman"/>
                <a:cs typeface="Times New Roman"/>
                <a:sym typeface="Times New Roman"/>
              </a:defRPr>
            </a:pPr>
            <a:r>
              <a:rPr u="sng">
                <a:hlinkClick r:id="rId6"/>
              </a:rPr>
              <a:t>http://www.loc.gov/item/90708375/</a:t>
            </a:r>
          </a:p>
          <a:p>
            <a:pPr algn="ctr" defTabSz="457200">
              <a:defRPr sz="1100">
                <a:uFill>
                  <a:solidFill>
                    <a:srgbClr val="000000"/>
                  </a:solidFill>
                </a:uFill>
                <a:latin typeface="Times New Roman"/>
                <a:ea typeface="Times New Roman"/>
                <a:cs typeface="Times New Roman"/>
                <a:sym typeface="Times New Roman"/>
              </a:defRPr>
            </a:pPr>
            <a:endParaRPr u="sng">
              <a:hlinkClick r:id="rId6"/>
            </a:endParaRPr>
          </a:p>
          <a:p>
            <a:pPr algn="ctr" defTabSz="457200">
              <a:defRPr sz="1100">
                <a:uFill>
                  <a:solidFill>
                    <a:srgbClr val="000000"/>
                  </a:solidFill>
                </a:uFill>
                <a:latin typeface="Times New Roman"/>
                <a:ea typeface="Times New Roman"/>
                <a:cs typeface="Times New Roman"/>
                <a:sym typeface="Times New Roman"/>
              </a:defRPr>
            </a:pPr>
            <a:r>
              <a:t>Created: 1945</a:t>
            </a:r>
          </a:p>
          <a:p>
            <a:pPr algn="ctr" defTabSz="457200">
              <a:defRPr sz="1100">
                <a:uFill>
                  <a:solidFill>
                    <a:srgbClr val="000000"/>
                  </a:solidFill>
                </a:uFill>
                <a:latin typeface="Times New Roman"/>
                <a:ea typeface="Times New Roman"/>
                <a:cs typeface="Times New Roman"/>
                <a:sym typeface="Times New Roman"/>
              </a:defRPr>
            </a:pPr>
            <a:r>
              <a:t>Title: Harry S. Truman, the President of the United States / Walters, Seattle</a:t>
            </a:r>
          </a:p>
          <a:p>
            <a:pPr algn="ctr" defTabSz="457200">
              <a:defRPr sz="1100">
                <a:uFill>
                  <a:solidFill>
                    <a:srgbClr val="000000"/>
                  </a:solidFill>
                </a:uFill>
                <a:latin typeface="Times New Roman"/>
                <a:ea typeface="Times New Roman"/>
                <a:cs typeface="Times New Roman"/>
                <a:sym typeface="Times New Roman"/>
              </a:defRPr>
            </a:pPr>
            <a:r>
              <a:t>Format: Photos, Prints, Drawings</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Shape 98"/>
          <p:cNvSpPr>
            <a:spLocks noGrp="1"/>
          </p:cNvSpPr>
          <p:nvPr>
            <p:ph type="title"/>
          </p:nvPr>
        </p:nvSpPr>
        <p:spPr>
          <a:xfrm>
            <a:off x="685800" y="609599"/>
            <a:ext cx="7772400" cy="1143002"/>
          </a:xfrm>
          <a:prstGeom prst="rect">
            <a:avLst/>
          </a:prstGeom>
        </p:spPr>
        <p:txBody>
          <a:bodyPr>
            <a:normAutofit/>
          </a:bodyPr>
          <a:lstStyle/>
          <a:p>
            <a:r>
              <a:t>Curator’s Office</a:t>
            </a:r>
          </a:p>
        </p:txBody>
      </p:sp>
      <p:sp>
        <p:nvSpPr>
          <p:cNvPr id="99" name="Shape 99"/>
          <p:cNvSpPr/>
          <p:nvPr/>
        </p:nvSpPr>
        <p:spPr>
          <a:xfrm>
            <a:off x="1058862" y="1720849"/>
            <a:ext cx="7026276" cy="1501141"/>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endParaRPr/>
          </a:p>
          <a:p>
            <a:pPr>
              <a:defRPr sz="1800">
                <a:solidFill>
                  <a:srgbClr val="5D4034"/>
                </a:solidFill>
                <a:latin typeface="Arial Narrow"/>
                <a:ea typeface="Arial Narrow"/>
                <a:cs typeface="Arial Narrow"/>
                <a:sym typeface="Arial Narrow"/>
              </a:defRPr>
            </a:pPr>
            <a:endParaRPr/>
          </a:p>
        </p:txBody>
      </p:sp>
      <p:grpSp>
        <p:nvGrpSpPr>
          <p:cNvPr id="102" name="Group 102"/>
          <p:cNvGrpSpPr/>
          <p:nvPr/>
        </p:nvGrpSpPr>
        <p:grpSpPr>
          <a:xfrm>
            <a:off x="1049337" y="654050"/>
            <a:ext cx="7086601" cy="904875"/>
            <a:chOff x="0" y="0"/>
            <a:chExt cx="7086600" cy="904875"/>
          </a:xfrm>
        </p:grpSpPr>
        <p:sp>
          <p:nvSpPr>
            <p:cNvPr id="100" name="Shape 100"/>
            <p:cNvSpPr/>
            <p:nvPr/>
          </p:nvSpPr>
          <p:spPr>
            <a:xfrm>
              <a:off x="0" y="0"/>
              <a:ext cx="7086600" cy="904875"/>
            </a:xfrm>
            <a:prstGeom prst="rect">
              <a:avLst/>
            </a:prstGeom>
            <a:blipFill rotWithShape="1">
              <a:blip r:embed="rId2"/>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sz="4400">
                  <a:solidFill>
                    <a:srgbClr val="5D4034"/>
                  </a:solidFill>
                  <a:latin typeface="Arial Narrow"/>
                  <a:ea typeface="Arial Narrow"/>
                  <a:cs typeface="Arial Narrow"/>
                  <a:sym typeface="Arial Narrow"/>
                </a:defRPr>
              </a:pPr>
              <a:endParaRPr/>
            </a:p>
          </p:txBody>
        </p:sp>
        <p:sp>
          <p:nvSpPr>
            <p:cNvPr id="101" name="Shape 101"/>
            <p:cNvSpPr/>
            <p:nvPr/>
          </p:nvSpPr>
          <p:spPr>
            <a:xfrm>
              <a:off x="0" y="119057"/>
              <a:ext cx="7086600" cy="6667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4000">
                  <a:solidFill>
                    <a:srgbClr val="5D4034"/>
                  </a:solidFill>
                  <a:latin typeface="Times New Roman"/>
                  <a:ea typeface="Times New Roman"/>
                  <a:cs typeface="Times New Roman"/>
                  <a:sym typeface="Times New Roman"/>
                </a:defRPr>
              </a:lvl1pPr>
            </a:lstStyle>
            <a:p>
              <a:r>
                <a:t>Museum Creators</a:t>
              </a:r>
            </a:p>
          </p:txBody>
        </p:sp>
      </p:grpSp>
      <p:sp>
        <p:nvSpPr>
          <p:cNvPr id="103" name="Shape 103"/>
          <p:cNvSpPr/>
          <p:nvPr/>
        </p:nvSpPr>
        <p:spPr>
          <a:xfrm>
            <a:off x="534987" y="6317614"/>
            <a:ext cx="5257801" cy="5105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r>
              <a:rPr sz="1000">
                <a:solidFill>
                  <a:srgbClr val="5D4034"/>
                </a:solidFill>
                <a:latin typeface="Arial Narrow"/>
                <a:ea typeface="Arial Narrow"/>
                <a:cs typeface="Arial Narrow"/>
                <a:sym typeface="Arial Narrow"/>
              </a:rPr>
              <a:t>Note: Virtual museums were first introduced by educators at </a:t>
            </a:r>
            <a:r>
              <a:rPr sz="1000" u="sng">
                <a:solidFill>
                  <a:srgbClr val="009999"/>
                </a:solidFill>
                <a:uFill>
                  <a:solidFill>
                    <a:srgbClr val="009999"/>
                  </a:solidFill>
                </a:uFill>
                <a:latin typeface="Arial Narrow"/>
                <a:ea typeface="Arial Narrow"/>
                <a:cs typeface="Arial Narrow"/>
                <a:sym typeface="Arial Narrow"/>
                <a:hlinkClick r:id="rId3"/>
              </a:rPr>
              <a:t>Keith Valley Middle School</a:t>
            </a:r>
            <a:r>
              <a:rPr sz="1000">
                <a:solidFill>
                  <a:srgbClr val="5D4034"/>
                </a:solidFill>
                <a:latin typeface="Arial Narrow"/>
                <a:ea typeface="Arial Narrow"/>
                <a:cs typeface="Arial Narrow"/>
                <a:sym typeface="Arial Narrow"/>
              </a:rPr>
              <a:t> in Horsham, Pennsylvania. This template was designed by </a:t>
            </a:r>
            <a:r>
              <a:rPr sz="1000" u="sng">
                <a:solidFill>
                  <a:srgbClr val="009999"/>
                </a:solidFill>
                <a:uFill>
                  <a:solidFill>
                    <a:srgbClr val="009999"/>
                  </a:solidFill>
                </a:uFill>
                <a:latin typeface="Arial Narrow"/>
                <a:ea typeface="Arial Narrow"/>
                <a:cs typeface="Arial Narrow"/>
                <a:sym typeface="Arial Narrow"/>
                <a:hlinkClick r:id="rId4"/>
              </a:rPr>
              <a:t>Dr. Christy Keeler</a:t>
            </a:r>
            <a:r>
              <a:rPr sz="1000">
                <a:solidFill>
                  <a:srgbClr val="5D4034"/>
                </a:solidFill>
                <a:latin typeface="Arial Narrow"/>
                <a:ea typeface="Arial Narrow"/>
                <a:cs typeface="Arial Narrow"/>
                <a:sym typeface="Arial Narrow"/>
              </a:rPr>
              <a:t>. View the </a:t>
            </a:r>
            <a:r>
              <a:rPr sz="1000" u="sng">
                <a:solidFill>
                  <a:srgbClr val="009999"/>
                </a:solidFill>
                <a:uFill>
                  <a:solidFill>
                    <a:srgbClr val="009999"/>
                  </a:solidFill>
                </a:uFill>
                <a:latin typeface="Arial Narrow"/>
                <a:ea typeface="Arial Narrow"/>
                <a:cs typeface="Arial Narrow"/>
                <a:sym typeface="Arial Narrow"/>
                <a:hlinkClick r:id="rId5"/>
              </a:rPr>
              <a:t>Educational Virtual Museums</a:t>
            </a:r>
            <a:r>
              <a:rPr sz="1000">
                <a:solidFill>
                  <a:srgbClr val="5D4034"/>
                </a:solidFill>
                <a:latin typeface="Arial Narrow"/>
                <a:ea typeface="Arial Narrow"/>
                <a:cs typeface="Arial Narrow"/>
                <a:sym typeface="Arial Narrow"/>
              </a:rPr>
              <a:t> website for more information on this instructional technique.</a:t>
            </a:r>
          </a:p>
        </p:txBody>
      </p:sp>
      <p:sp>
        <p:nvSpPr>
          <p:cNvPr id="104" name="Shape 104"/>
          <p:cNvSpPr/>
          <p:nvPr/>
        </p:nvSpPr>
        <p:spPr>
          <a:xfrm>
            <a:off x="8390731" y="193516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105" name="Shape 105">
            <a:hlinkClick r:id="rId6" action="ppaction://hlinksldjump"/>
          </p:cNvPr>
          <p:cNvSpPr/>
          <p:nvPr/>
        </p:nvSpPr>
        <p:spPr>
          <a:xfrm>
            <a:off x="7850187" y="1375092"/>
            <a:ext cx="1081088" cy="528388"/>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Entry</a:t>
            </a:r>
          </a:p>
        </p:txBody>
      </p:sp>
      <p:sp>
        <p:nvSpPr>
          <p:cNvPr id="106" name="Shape 106"/>
          <p:cNvSpPr/>
          <p:nvPr/>
        </p:nvSpPr>
        <p:spPr>
          <a:xfrm>
            <a:off x="8256587" y="2516187"/>
            <a:ext cx="268289"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107" name="Shape 107"/>
          <p:cNvSpPr/>
          <p:nvPr/>
        </p:nvSpPr>
        <p:spPr>
          <a:xfrm>
            <a:off x="4949795" y="1848961"/>
            <a:ext cx="3098414" cy="1424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endParaRPr sz="1800">
              <a:solidFill>
                <a:srgbClr val="5D4034"/>
              </a:solidFill>
              <a:latin typeface="Arial Narrow"/>
              <a:ea typeface="Arial Narrow"/>
              <a:cs typeface="Arial Narrow"/>
              <a:sym typeface="Arial Narrow"/>
            </a:endParaRPr>
          </a:p>
          <a:p>
            <a:endParaRPr sz="1800">
              <a:solidFill>
                <a:srgbClr val="5D4034"/>
              </a:solidFill>
              <a:latin typeface="Arial Narrow"/>
              <a:ea typeface="Arial Narrow"/>
              <a:cs typeface="Arial Narrow"/>
              <a:sym typeface="Arial Narrow"/>
            </a:endParaRPr>
          </a:p>
          <a:p>
            <a:endParaRPr sz="1800">
              <a:solidFill>
                <a:srgbClr val="5D4034"/>
              </a:solidFill>
              <a:latin typeface="Arial Narrow"/>
              <a:ea typeface="Arial Narrow"/>
              <a:cs typeface="Arial Narrow"/>
              <a:sym typeface="Arial Narrow"/>
            </a:endParaRPr>
          </a:p>
          <a:p>
            <a:endParaRPr sz="1800">
              <a:solidFill>
                <a:srgbClr val="5D4034"/>
              </a:solidFill>
              <a:latin typeface="Arial Narrow"/>
              <a:ea typeface="Arial Narrow"/>
              <a:cs typeface="Arial Narrow"/>
              <a:sym typeface="Arial Narrow"/>
            </a:endParaRPr>
          </a:p>
        </p:txBody>
      </p:sp>
      <p:sp>
        <p:nvSpPr>
          <p:cNvPr id="108" name="Shape 108"/>
          <p:cNvSpPr/>
          <p:nvPr/>
        </p:nvSpPr>
        <p:spPr>
          <a:xfrm>
            <a:off x="1139795" y="1827530"/>
            <a:ext cx="6864410" cy="114853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r>
              <a:rPr sz="1800">
                <a:solidFill>
                  <a:srgbClr val="5D4034"/>
                </a:solidFill>
              </a:rPr>
              <a:t>Ashley Taus, Cassie Neal, Jordyn Barnett, Kim Paluch, Julia Bruynseels, and Emma Campbell (from left to right).</a:t>
            </a:r>
          </a:p>
          <a:p>
            <a:pPr>
              <a:defRPr>
                <a:latin typeface="Times New Roman"/>
                <a:ea typeface="Times New Roman"/>
                <a:cs typeface="Times New Roman"/>
                <a:sym typeface="Times New Roman"/>
              </a:defRPr>
            </a:pPr>
            <a:endParaRPr sz="1800">
              <a:solidFill>
                <a:srgbClr val="5D4034"/>
              </a:solidFill>
            </a:endParaRPr>
          </a:p>
          <a:p>
            <a:pPr>
              <a:defRPr>
                <a:latin typeface="Times New Roman"/>
                <a:ea typeface="Times New Roman"/>
                <a:cs typeface="Times New Roman"/>
                <a:sym typeface="Times New Roman"/>
              </a:defRPr>
            </a:pPr>
            <a:r>
              <a:rPr sz="1800">
                <a:solidFill>
                  <a:srgbClr val="5D4034"/>
                </a:solidFill>
              </a:rPr>
              <a:t>Students of ETE 335 Social Studies Methods.</a:t>
            </a:r>
          </a:p>
        </p:txBody>
      </p:sp>
      <p:sp>
        <p:nvSpPr>
          <p:cNvPr id="109" name="Shape 109">
            <a:hlinkClick r:id="rId7" action="ppaction://hlinksldjump"/>
          </p:cNvPr>
          <p:cNvSpPr/>
          <p:nvPr/>
        </p:nvSpPr>
        <p:spPr>
          <a:xfrm>
            <a:off x="6937037" y="4663757"/>
            <a:ext cx="2100016" cy="485141"/>
          </a:xfrm>
          <a:prstGeom prst="rect">
            <a:avLst/>
          </a:prstGeom>
          <a:solidFill>
            <a:schemeClr val="accent3">
              <a:lumOff val="44000"/>
            </a:schemeClr>
          </a:solidFill>
          <a:ln w="25400">
            <a:solidFill>
              <a:schemeClr val="accent1"/>
            </a:solidFill>
            <a:bevel/>
          </a:ln>
          <a:extLst>
            <a:ext uri="{C572A759-6A51-4108-AA02-DFA0A04FC94B}">
              <ma14:wrappingTextBoxFlag xmlns:ma14="http://schemas.microsoft.com/office/mac/drawingml/2011/main" val="1"/>
            </a:ext>
          </a:extLst>
        </p:spPr>
        <p:txBody>
          <a:bodyPr lIns="45719" rIns="45719" anchor="ctr"/>
          <a:lstStyle>
            <a:lvl1pPr algn="ctr">
              <a:defRPr sz="1600">
                <a:latin typeface="Times New Roman"/>
                <a:ea typeface="Times New Roman"/>
                <a:cs typeface="Times New Roman"/>
                <a:sym typeface="Times New Roman"/>
              </a:defRPr>
            </a:lvl1pPr>
          </a:lstStyle>
          <a:p>
            <a:r>
              <a:t>Standards</a:t>
            </a:r>
          </a:p>
        </p:txBody>
      </p:sp>
      <p:sp>
        <p:nvSpPr>
          <p:cNvPr id="110" name="Shape 110">
            <a:hlinkClick r:id="rId8" action="ppaction://hlinksldjump"/>
          </p:cNvPr>
          <p:cNvSpPr/>
          <p:nvPr/>
        </p:nvSpPr>
        <p:spPr>
          <a:xfrm>
            <a:off x="6937037" y="5297487"/>
            <a:ext cx="2100016" cy="485141"/>
          </a:xfrm>
          <a:prstGeom prst="rect">
            <a:avLst/>
          </a:prstGeom>
          <a:solidFill>
            <a:schemeClr val="accent3">
              <a:lumOff val="44000"/>
            </a:schemeClr>
          </a:solidFill>
          <a:ln w="25400">
            <a:solidFill>
              <a:schemeClr val="accent1"/>
            </a:solidFill>
            <a:bevel/>
          </a:ln>
          <a:extLst>
            <a:ext uri="{C572A759-6A51-4108-AA02-DFA0A04FC94B}">
              <ma14:wrappingTextBoxFlag xmlns:ma14="http://schemas.microsoft.com/office/mac/drawingml/2011/main" val="1"/>
            </a:ext>
          </a:extLst>
        </p:spPr>
        <p:txBody>
          <a:bodyPr lIns="45719" rIns="45719" anchor="ctr"/>
          <a:lstStyle>
            <a:lvl1pPr algn="ctr">
              <a:defRPr sz="1600">
                <a:latin typeface="Times New Roman"/>
                <a:ea typeface="Times New Roman"/>
                <a:cs typeface="Times New Roman"/>
                <a:sym typeface="Times New Roman"/>
              </a:defRPr>
            </a:lvl1pPr>
          </a:lstStyle>
          <a:p>
            <a:r>
              <a:t>Resources</a:t>
            </a:r>
          </a:p>
        </p:txBody>
      </p:sp>
      <p:pic>
        <p:nvPicPr>
          <p:cNvPr id="111" name="Photo on 11-11-15 at 4.50 PM #3.jpg"/>
          <p:cNvPicPr>
            <a:picLocks noChangeAspect="1"/>
          </p:cNvPicPr>
          <p:nvPr/>
        </p:nvPicPr>
        <p:blipFill>
          <a:blip r:embed="rId9">
            <a:extLst/>
          </a:blip>
          <a:stretch>
            <a:fillRect/>
          </a:stretch>
        </p:blipFill>
        <p:spPr>
          <a:xfrm>
            <a:off x="2407840" y="3339226"/>
            <a:ext cx="4369595" cy="2913064"/>
          </a:xfrm>
          <a:prstGeom prst="rect">
            <a:avLst/>
          </a:prstGeom>
          <a:ln w="12700">
            <a:solidFill>
              <a:srgbClr val="000000"/>
            </a:solidFill>
            <a:miter lim="400000"/>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Shape 407"/>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08" name="Shape 408"/>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09" name="Shape 409"/>
          <p:cNvSpPr/>
          <p:nvPr/>
        </p:nvSpPr>
        <p:spPr>
          <a:xfrm>
            <a:off x="733425" y="1390650"/>
            <a:ext cx="4138613" cy="26471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sz="2100">
                <a:latin typeface="Times New Roman"/>
                <a:ea typeface="Times New Roman"/>
                <a:cs typeface="Times New Roman"/>
                <a:sym typeface="Times New Roman"/>
              </a:defRPr>
            </a:pPr>
            <a:endParaRPr/>
          </a:p>
          <a:p>
            <a:pPr>
              <a:defRPr sz="2100">
                <a:latin typeface="Times New Roman"/>
                <a:ea typeface="Times New Roman"/>
                <a:cs typeface="Times New Roman"/>
                <a:sym typeface="Times New Roman"/>
              </a:defRPr>
            </a:pPr>
            <a:r>
              <a:rPr>
                <a:solidFill>
                  <a:srgbClr val="5D4034"/>
                </a:solidFill>
              </a:rPr>
              <a:t>This is an article from the New York Times on September 16, 1945. This article, titled “Harry Truman’s Story” was written by Turner Catledge. Click on the newspaper article to read the full text.</a:t>
            </a:r>
            <a:endParaRPr sz="1800">
              <a:solidFill>
                <a:srgbClr val="5D4034"/>
              </a:solidFill>
            </a:endParaRPr>
          </a:p>
        </p:txBody>
      </p:sp>
      <p:sp>
        <p:nvSpPr>
          <p:cNvPr id="410" name="Shape 410"/>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411" name="Shape 411"/>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412" name="Shape 412">
            <a:hlinkClick r:id="rId3"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413" name="Shape 41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pPr>
              <a:defRPr sz="4400">
                <a:solidFill>
                  <a:srgbClr val="000000"/>
                </a:solidFill>
              </a:defRPr>
            </a:pPr>
            <a:r>
              <a:rPr sz="4000">
                <a:solidFill>
                  <a:srgbClr val="5D4034"/>
                </a:solidFill>
              </a:rPr>
              <a:t>Harry Truman’s Story</a:t>
            </a:r>
          </a:p>
        </p:txBody>
      </p:sp>
      <p:pic>
        <p:nvPicPr>
          <p:cNvPr id="414" name="image1.png">
            <a:hlinkClick r:id="rId4"/>
          </p:cNvPr>
          <p:cNvPicPr>
            <a:picLocks noChangeAspect="1"/>
          </p:cNvPicPr>
          <p:nvPr/>
        </p:nvPicPr>
        <p:blipFill>
          <a:blip r:embed="rId5">
            <a:extLst/>
          </a:blip>
          <a:srcRect l="2213" r="2213"/>
          <a:stretch>
            <a:fillRect/>
          </a:stretch>
        </p:blipFill>
        <p:spPr>
          <a:xfrm>
            <a:off x="5827712" y="1479748"/>
            <a:ext cx="2359172" cy="2766480"/>
          </a:xfrm>
          <a:prstGeom prst="rect">
            <a:avLst/>
          </a:prstGeom>
          <a:ln w="12700">
            <a:miter lim="400000"/>
          </a:ln>
        </p:spPr>
      </p:pic>
      <p:sp>
        <p:nvSpPr>
          <p:cNvPr id="415" name="Shape 415"/>
          <p:cNvSpPr/>
          <p:nvPr/>
        </p:nvSpPr>
        <p:spPr>
          <a:xfrm>
            <a:off x="2069422" y="4513579"/>
            <a:ext cx="2053690" cy="89668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400">
                <a:uFill>
                  <a:solidFill>
                    <a:srgbClr val="000000"/>
                  </a:solidFill>
                </a:uFill>
                <a:latin typeface="Times New Roman"/>
                <a:ea typeface="Times New Roman"/>
                <a:cs typeface="Times New Roman"/>
                <a:sym typeface="Times New Roman"/>
              </a:defRPr>
            </a:pPr>
            <a:r>
              <a:t>Author: Turner Catledge</a:t>
            </a:r>
          </a:p>
          <a:p>
            <a:pPr defTabSz="457200">
              <a:defRPr sz="1400">
                <a:uFill>
                  <a:solidFill>
                    <a:srgbClr val="000000"/>
                  </a:solidFill>
                </a:uFill>
                <a:latin typeface="Times New Roman"/>
                <a:ea typeface="Times New Roman"/>
                <a:cs typeface="Times New Roman"/>
                <a:sym typeface="Times New Roman"/>
              </a:defRPr>
            </a:pPr>
            <a:r>
              <a:t>Created: Sept. 16, 1945</a:t>
            </a:r>
          </a:p>
          <a:p>
            <a:pPr defTabSz="457200">
              <a:defRPr sz="1400">
                <a:uFill>
                  <a:solidFill>
                    <a:srgbClr val="000000"/>
                  </a:solidFill>
                </a:uFill>
                <a:latin typeface="Times New Roman"/>
                <a:ea typeface="Times New Roman"/>
                <a:cs typeface="Times New Roman"/>
                <a:sym typeface="Times New Roman"/>
              </a:defRPr>
            </a:pPr>
            <a:r>
              <a:t>Publisher: </a:t>
            </a:r>
            <a:r>
              <a:rPr i="1"/>
              <a:t>New York Times</a:t>
            </a: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Shape 417"/>
          <p:cNvSpPr/>
          <p:nvPr/>
        </p:nvSpPr>
        <p:spPr>
          <a:xfrm>
            <a:off x="8392318" y="53832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18" name="Shape 418"/>
          <p:cNvSpPr/>
          <p:nvPr/>
        </p:nvSpPr>
        <p:spPr>
          <a:xfrm>
            <a:off x="8258175" y="5882640"/>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19" name="Shape 419"/>
          <p:cNvSpPr/>
          <p:nvPr/>
        </p:nvSpPr>
        <p:spPr>
          <a:xfrm>
            <a:off x="5258246" y="4565650"/>
            <a:ext cx="2226371" cy="18009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700"/>
              </a:spcBef>
              <a:defRPr sz="1400">
                <a:latin typeface="Times New Roman"/>
                <a:ea typeface="Times New Roman"/>
                <a:cs typeface="Times New Roman"/>
                <a:sym typeface="Times New Roman"/>
              </a:defRPr>
            </a:pPr>
            <a:r>
              <a:rPr u="sng">
                <a:solidFill>
                  <a:srgbClr val="009999"/>
                </a:solidFill>
                <a:uFill>
                  <a:solidFill>
                    <a:srgbClr val="009999"/>
                  </a:solidFill>
                </a:uFill>
                <a:hlinkClick r:id="rId2"/>
              </a:rPr>
              <a:t>www.loc.gov/item/2013646030/#about-this-item</a:t>
            </a:r>
            <a:r>
              <a:t> </a:t>
            </a:r>
          </a:p>
          <a:p>
            <a:pPr algn="ctr">
              <a:spcBef>
                <a:spcPts val="700"/>
              </a:spcBef>
              <a:defRPr sz="1400">
                <a:latin typeface="Times New Roman"/>
                <a:ea typeface="Times New Roman"/>
                <a:cs typeface="Times New Roman"/>
                <a:sym typeface="Times New Roman"/>
              </a:defRPr>
            </a:pPr>
            <a:r>
              <a:rPr>
                <a:solidFill>
                  <a:srgbClr val="444444"/>
                </a:solidFill>
                <a:uFill>
                  <a:solidFill>
                    <a:srgbClr val="444444"/>
                  </a:solidFill>
                </a:uFill>
              </a:rPr>
              <a:t>Contributor: Bachrach, Fabian</a:t>
            </a:r>
          </a:p>
          <a:p>
            <a:pPr algn="ctr" defTabSz="457200">
              <a:defRPr sz="1400">
                <a:uFill>
                  <a:solidFill>
                    <a:srgbClr val="000000"/>
                  </a:solidFill>
                </a:uFill>
                <a:latin typeface="Cambria"/>
                <a:ea typeface="Cambria"/>
                <a:cs typeface="Cambria"/>
                <a:sym typeface="Cambria"/>
              </a:defRPr>
            </a:pPr>
            <a:r>
              <a:rPr>
                <a:solidFill>
                  <a:srgbClr val="444444"/>
                </a:solidFill>
                <a:uFill>
                  <a:solidFill>
                    <a:srgbClr val="444444"/>
                  </a:solidFill>
                </a:uFill>
                <a:latin typeface="Times New Roman"/>
                <a:ea typeface="Times New Roman"/>
                <a:cs typeface="Times New Roman"/>
                <a:sym typeface="Times New Roman"/>
              </a:rPr>
              <a:t>Original Format: Photos, Prints, Drawings</a:t>
            </a:r>
          </a:p>
          <a:p>
            <a:pPr algn="ctr" defTabSz="457200">
              <a:defRPr sz="1400">
                <a:uFill>
                  <a:solidFill>
                    <a:srgbClr val="000000"/>
                  </a:solidFill>
                </a:uFill>
                <a:latin typeface="Cambria"/>
                <a:ea typeface="Cambria"/>
                <a:cs typeface="Cambria"/>
                <a:sym typeface="Cambria"/>
              </a:defRPr>
            </a:pPr>
            <a:r>
              <a:rPr>
                <a:solidFill>
                  <a:srgbClr val="444444"/>
                </a:solidFill>
                <a:uFill>
                  <a:solidFill>
                    <a:srgbClr val="444444"/>
                  </a:solidFill>
                </a:uFill>
                <a:latin typeface="Times New Roman"/>
                <a:ea typeface="Times New Roman"/>
                <a:cs typeface="Times New Roman"/>
                <a:sym typeface="Times New Roman"/>
              </a:rPr>
              <a:t>Date:	1961</a:t>
            </a:r>
            <a:endParaRPr>
              <a:solidFill>
                <a:srgbClr val="5D4034"/>
              </a:solidFill>
            </a:endParaRPr>
          </a:p>
        </p:txBody>
      </p:sp>
      <p:sp>
        <p:nvSpPr>
          <p:cNvPr id="420" name="Shape 420"/>
          <p:cNvSpPr/>
          <p:nvPr/>
        </p:nvSpPr>
        <p:spPr>
          <a:xfrm>
            <a:off x="733425" y="1390650"/>
            <a:ext cx="4138613" cy="3130808"/>
          </a:xfrm>
          <a:prstGeom prst="rect">
            <a:avLst/>
          </a:prstGeom>
          <a:blipFill>
            <a:blip r:embed="rId3"/>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sz="1600">
                <a:latin typeface="Times New Roman"/>
                <a:ea typeface="Times New Roman"/>
                <a:cs typeface="Times New Roman"/>
                <a:sym typeface="Times New Roman"/>
              </a:defRPr>
            </a:pPr>
            <a:endParaRPr>
              <a:solidFill>
                <a:srgbClr val="5D4034"/>
              </a:solidFill>
            </a:endParaRPr>
          </a:p>
          <a:p>
            <a:pPr>
              <a:defRPr sz="1600">
                <a:latin typeface="Times New Roman"/>
                <a:ea typeface="Times New Roman"/>
                <a:cs typeface="Times New Roman"/>
                <a:sym typeface="Times New Roman"/>
              </a:defRPr>
            </a:pPr>
            <a:r>
              <a:rPr>
                <a:solidFill>
                  <a:srgbClr val="5D4034"/>
                </a:solidFill>
              </a:rPr>
              <a:t>John F. Kennedy was the 35th President of the United States (1961-1963), the youngest man elected to the office. On November 22, 1963, when he was hardly past his first thousand days in office, JFK was assassinated in Dallas, Texas, becoming also the youngest President to die.</a:t>
            </a:r>
          </a:p>
          <a:p>
            <a:pPr>
              <a:defRPr sz="1600">
                <a:latin typeface="Times New Roman"/>
                <a:ea typeface="Times New Roman"/>
                <a:cs typeface="Times New Roman"/>
                <a:sym typeface="Times New Roman"/>
              </a:defRPr>
            </a:pPr>
            <a:endParaRPr>
              <a:solidFill>
                <a:srgbClr val="5D4034"/>
              </a:solidFill>
            </a:endParaRPr>
          </a:p>
          <a:p>
            <a:pPr>
              <a:defRPr sz="1600">
                <a:latin typeface="Times New Roman"/>
                <a:ea typeface="Times New Roman"/>
                <a:cs typeface="Times New Roman"/>
                <a:sym typeface="Times New Roman"/>
              </a:defRPr>
            </a:pPr>
            <a:r>
              <a:rPr>
                <a:solidFill>
                  <a:srgbClr val="5D4034"/>
                </a:solidFill>
              </a:rPr>
              <a:t>Quote: </a:t>
            </a:r>
          </a:p>
          <a:p>
            <a:pPr>
              <a:defRPr sz="1600">
                <a:latin typeface="Times New Roman"/>
                <a:ea typeface="Times New Roman"/>
                <a:cs typeface="Times New Roman"/>
                <a:sym typeface="Times New Roman"/>
              </a:defRPr>
            </a:pPr>
            <a:r>
              <a:rPr>
                <a:solidFill>
                  <a:srgbClr val="5D4034"/>
                </a:solidFill>
              </a:rPr>
              <a:t>“… My fellow Americans, ask not what your country can do for you, ask what you can do for your country. Forgive your enemies, but never forget their names…” </a:t>
            </a:r>
          </a:p>
        </p:txBody>
      </p:sp>
      <p:sp>
        <p:nvSpPr>
          <p:cNvPr id="421" name="Shape 421"/>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422" name="Shape 422"/>
          <p:cNvSpPr/>
          <p:nvPr/>
        </p:nvSpPr>
        <p:spPr>
          <a:xfrm>
            <a:off x="5356225" y="1368425"/>
            <a:ext cx="3302000" cy="2989263"/>
          </a:xfrm>
          <a:prstGeom prst="rect">
            <a:avLst/>
          </a:prstGeom>
          <a:blipFill>
            <a:blip r:embed="rId3"/>
          </a:blipFill>
          <a:ln w="76200">
            <a:solidFill>
              <a:srgbClr val="643E33"/>
            </a:solidFill>
          </a:ln>
        </p:spPr>
        <p:txBody>
          <a:bodyPr lIns="45719" rIns="45719" anchor="ctr"/>
          <a:lstStyle/>
          <a:p>
            <a:endParaRPr/>
          </a:p>
        </p:txBody>
      </p:sp>
      <p:sp>
        <p:nvSpPr>
          <p:cNvPr id="423" name="Shape 423">
            <a:hlinkClick r:id="rId4" action="ppaction://hlinksldjump"/>
          </p:cNvPr>
          <p:cNvSpPr/>
          <p:nvPr/>
        </p:nvSpPr>
        <p:spPr>
          <a:xfrm>
            <a:off x="7851775" y="4819650"/>
            <a:ext cx="1081088" cy="528387"/>
          </a:xfrm>
          <a:prstGeom prst="rect">
            <a:avLst/>
          </a:prstGeom>
          <a:blipFill>
            <a:blip r:embed="rId3"/>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424" name="Shape 424"/>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normAutofit/>
          </a:bodyPr>
          <a:lstStyle>
            <a:lvl1pPr defTabSz="868680">
              <a:defRPr sz="3800">
                <a:solidFill>
                  <a:srgbClr val="5D4034"/>
                </a:solidFill>
                <a:latin typeface="Times New Roman"/>
                <a:ea typeface="Times New Roman"/>
                <a:cs typeface="Times New Roman"/>
                <a:sym typeface="Times New Roman"/>
              </a:defRPr>
            </a:lvl1pPr>
          </a:lstStyle>
          <a:p>
            <a:pPr>
              <a:defRPr sz="4180">
                <a:solidFill>
                  <a:srgbClr val="000000"/>
                </a:solidFill>
              </a:defRPr>
            </a:pPr>
            <a:r>
              <a:rPr sz="3800">
                <a:solidFill>
                  <a:srgbClr val="5D4034"/>
                </a:solidFill>
              </a:rPr>
              <a:t>Presidential Portrait of John F. Kennedy</a:t>
            </a:r>
          </a:p>
        </p:txBody>
      </p:sp>
      <p:pic>
        <p:nvPicPr>
          <p:cNvPr id="425" name="pasted-image.jpg"/>
          <p:cNvPicPr>
            <a:picLocks noChangeAspect="1"/>
          </p:cNvPicPr>
          <p:nvPr/>
        </p:nvPicPr>
        <p:blipFill>
          <a:blip r:embed="rId5">
            <a:extLst/>
          </a:blip>
          <a:stretch>
            <a:fillRect/>
          </a:stretch>
        </p:blipFill>
        <p:spPr>
          <a:xfrm>
            <a:off x="5922867" y="1566068"/>
            <a:ext cx="1763904" cy="2593976"/>
          </a:xfrm>
          <a:prstGeom prst="rect">
            <a:avLst/>
          </a:prstGeom>
          <a:ln w="12700">
            <a:miter lim="400000"/>
          </a:ln>
        </p:spPr>
      </p:pic>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Shape 427"/>
          <p:cNvSpPr/>
          <p:nvPr/>
        </p:nvSpPr>
        <p:spPr>
          <a:xfrm>
            <a:off x="8430418" y="53451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28" name="Shape 428"/>
          <p:cNvSpPr/>
          <p:nvPr/>
        </p:nvSpPr>
        <p:spPr>
          <a:xfrm>
            <a:off x="8296275" y="59515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29" name="Shape 429"/>
          <p:cNvSpPr/>
          <p:nvPr/>
        </p:nvSpPr>
        <p:spPr>
          <a:xfrm>
            <a:off x="733425" y="1390650"/>
            <a:ext cx="4138613" cy="50855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sz="1500">
                <a:latin typeface="Times New Roman"/>
                <a:ea typeface="Times New Roman"/>
                <a:cs typeface="Times New Roman"/>
                <a:sym typeface="Times New Roman"/>
              </a:defRPr>
            </a:pPr>
            <a:r>
              <a:rPr>
                <a:solidFill>
                  <a:srgbClr val="5D4034"/>
                </a:solidFill>
              </a:rPr>
              <a:t>November 22,1963, at 12.30pm, President Kennedy was traveling in an open top car through the streets of Dallas when three loud rifle shots rang through the air, apparently shot from the sixth floor of the nearby Book Depository building. </a:t>
            </a:r>
          </a:p>
          <a:p>
            <a:pPr>
              <a:defRPr sz="1500">
                <a:latin typeface="Times New Roman"/>
                <a:ea typeface="Times New Roman"/>
                <a:cs typeface="Times New Roman"/>
                <a:sym typeface="Times New Roman"/>
              </a:defRPr>
            </a:pPr>
            <a:r>
              <a:rPr>
                <a:solidFill>
                  <a:srgbClr val="5D4034"/>
                </a:solidFill>
              </a:rPr>
              <a:t>-the first of these bullets missed its mark, while the second penetrated the back of the President’s neck. Kennedy’s steel-boned back brace which he wore to alleviate his constant pain held Kennedy in a upright position, despite his wound – allowing the final, fatal shot to strike the back of his head. </a:t>
            </a:r>
          </a:p>
          <a:p>
            <a:pPr>
              <a:defRPr sz="1500">
                <a:latin typeface="Times New Roman"/>
                <a:ea typeface="Times New Roman"/>
                <a:cs typeface="Times New Roman"/>
                <a:sym typeface="Times New Roman"/>
              </a:defRPr>
            </a:pPr>
            <a:r>
              <a:rPr>
                <a:solidFill>
                  <a:srgbClr val="5D4034"/>
                </a:solidFill>
              </a:rPr>
              <a:t>- At 1pm local time the 35th President of the United States was pronounced dead.  He was forty-six years old. </a:t>
            </a:r>
          </a:p>
          <a:p>
            <a:pPr>
              <a:defRPr sz="1500">
                <a:latin typeface="Times New Roman"/>
                <a:ea typeface="Times New Roman"/>
                <a:cs typeface="Times New Roman"/>
                <a:sym typeface="Times New Roman"/>
              </a:defRPr>
            </a:pPr>
            <a:r>
              <a:rPr>
                <a:solidFill>
                  <a:srgbClr val="5D4034"/>
                </a:solidFill>
              </a:rPr>
              <a:t>-A little over an hour after the shooting of President Kennedy, Lee Harvey Oswald was arrested on suspicion of Kennedy’s murder. </a:t>
            </a:r>
          </a:p>
          <a:p>
            <a:pPr>
              <a:defRPr sz="1500">
                <a:latin typeface="Times New Roman"/>
                <a:ea typeface="Times New Roman"/>
                <a:cs typeface="Times New Roman"/>
                <a:sym typeface="Times New Roman"/>
              </a:defRPr>
            </a:pPr>
            <a:r>
              <a:rPr>
                <a:solidFill>
                  <a:srgbClr val="5D4034"/>
                </a:solidFill>
              </a:rPr>
              <a:t>-He was not given an opportunity to defend himself against the allegations– two days later,Oswald was shot by nightclub owner, Jack Ruby, while in police custody.</a:t>
            </a:r>
            <a:endParaRPr sz="1800">
              <a:solidFill>
                <a:srgbClr val="5D4034"/>
              </a:solidFill>
            </a:endParaRPr>
          </a:p>
        </p:txBody>
      </p:sp>
      <p:sp>
        <p:nvSpPr>
          <p:cNvPr id="430" name="Shape 430"/>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431" name="Shape 431"/>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432" name="Shape 432">
            <a:hlinkClick r:id="rId3" action="ppaction://hlinksldjump"/>
          </p:cNvPr>
          <p:cNvSpPr/>
          <p:nvPr/>
        </p:nvSpPr>
        <p:spPr>
          <a:xfrm>
            <a:off x="7889875" y="4780279"/>
            <a:ext cx="1081088" cy="528388"/>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433" name="Shape 43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pPr>
              <a:defRPr sz="4400">
                <a:solidFill>
                  <a:srgbClr val="000000"/>
                </a:solidFill>
              </a:defRPr>
            </a:pPr>
            <a:r>
              <a:rPr sz="4000">
                <a:solidFill>
                  <a:srgbClr val="5D4034"/>
                </a:solidFill>
              </a:rPr>
              <a:t>Motorcade Parade in Dallas </a:t>
            </a:r>
          </a:p>
        </p:txBody>
      </p:sp>
      <p:sp>
        <p:nvSpPr>
          <p:cNvPr id="434" name="Shape 434"/>
          <p:cNvSpPr/>
          <p:nvPr/>
        </p:nvSpPr>
        <p:spPr>
          <a:xfrm>
            <a:off x="5277296" y="4565650"/>
            <a:ext cx="2226371" cy="209156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700"/>
              </a:spcBef>
              <a:defRPr sz="1400">
                <a:latin typeface="Times New Roman"/>
                <a:ea typeface="Times New Roman"/>
                <a:cs typeface="Times New Roman"/>
                <a:sym typeface="Times New Roman"/>
              </a:defRPr>
            </a:pPr>
            <a:r>
              <a:rPr u="sng">
                <a:solidFill>
                  <a:srgbClr val="009999"/>
                </a:solidFill>
                <a:uFill>
                  <a:solidFill>
                    <a:srgbClr val="009999"/>
                  </a:solidFill>
                </a:uFill>
                <a:hlinkClick r:id="rId4"/>
              </a:rPr>
              <a:t>www.loc.gov/item/2013646030/#about-this-item</a:t>
            </a:r>
            <a:r>
              <a:t> </a:t>
            </a:r>
          </a:p>
          <a:p>
            <a:pPr algn="ctr" defTabSz="457200">
              <a:defRPr sz="1400">
                <a:uFill>
                  <a:solidFill>
                    <a:srgbClr val="000000"/>
                  </a:solidFill>
                </a:uFill>
                <a:latin typeface="Cambria"/>
                <a:ea typeface="Cambria"/>
                <a:cs typeface="Cambria"/>
                <a:sym typeface="Cambria"/>
              </a:defRPr>
            </a:pPr>
            <a:endParaRPr/>
          </a:p>
          <a:p>
            <a:pPr algn="ctr" defTabSz="457200">
              <a:defRPr sz="1200">
                <a:uFill>
                  <a:solidFill>
                    <a:srgbClr val="000000"/>
                  </a:solidFill>
                </a:uFill>
                <a:latin typeface="Cambria"/>
                <a:ea typeface="Cambria"/>
                <a:cs typeface="Cambria"/>
                <a:sym typeface="Cambria"/>
              </a:defRPr>
            </a:pPr>
            <a:r>
              <a:rPr sz="1400"/>
              <a:t>Contributor: King, Victor Hugo</a:t>
            </a:r>
          </a:p>
          <a:p>
            <a:pPr algn="ctr" defTabSz="457200">
              <a:defRPr sz="1200">
                <a:uFill>
                  <a:solidFill>
                    <a:srgbClr val="000000"/>
                  </a:solidFill>
                </a:uFill>
                <a:latin typeface="Cambria"/>
                <a:ea typeface="Cambria"/>
                <a:cs typeface="Cambria"/>
                <a:sym typeface="Cambria"/>
              </a:defRPr>
            </a:pPr>
            <a:r>
              <a:rPr sz="1400"/>
              <a:t>Original Format: Photos, Prints, Drawings</a:t>
            </a:r>
          </a:p>
          <a:p>
            <a:pPr algn="ctr" defTabSz="457200">
              <a:defRPr sz="1200">
                <a:uFill>
                  <a:solidFill>
                    <a:srgbClr val="000000"/>
                  </a:solidFill>
                </a:uFill>
                <a:latin typeface="Cambria"/>
                <a:ea typeface="Cambria"/>
                <a:cs typeface="Cambria"/>
                <a:sym typeface="Cambria"/>
              </a:defRPr>
            </a:pPr>
            <a:r>
              <a:rPr sz="1400"/>
              <a:t>Date:1963</a:t>
            </a:r>
          </a:p>
          <a:p>
            <a:pPr defTabSz="457200">
              <a:defRPr sz="1200">
                <a:uFill>
                  <a:solidFill>
                    <a:srgbClr val="000000"/>
                  </a:solidFill>
                </a:uFill>
                <a:latin typeface="Cambria"/>
                <a:ea typeface="Cambria"/>
                <a:cs typeface="Cambria"/>
                <a:sym typeface="Cambria"/>
              </a:defRPr>
            </a:pPr>
            <a:endParaRPr>
              <a:solidFill>
                <a:srgbClr val="5D4034"/>
              </a:solidFill>
            </a:endParaRPr>
          </a:p>
        </p:txBody>
      </p:sp>
      <p:pic>
        <p:nvPicPr>
          <p:cNvPr id="435" name="pasted-image.jpg"/>
          <p:cNvPicPr>
            <a:picLocks noChangeAspect="1"/>
          </p:cNvPicPr>
          <p:nvPr/>
        </p:nvPicPr>
        <p:blipFill>
          <a:blip r:embed="rId5">
            <a:extLst/>
          </a:blip>
          <a:stretch>
            <a:fillRect/>
          </a:stretch>
        </p:blipFill>
        <p:spPr>
          <a:xfrm>
            <a:off x="5412032" y="1586902"/>
            <a:ext cx="3190386" cy="2552309"/>
          </a:xfrm>
          <a:prstGeom prst="rect">
            <a:avLst/>
          </a:prstGeom>
          <a:ln w="12700">
            <a:miter lim="400000"/>
          </a:ln>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hape 437"/>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38" name="Shape 438"/>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39" name="Shape 439"/>
          <p:cNvSpPr/>
          <p:nvPr/>
        </p:nvSpPr>
        <p:spPr>
          <a:xfrm>
            <a:off x="733425" y="1390650"/>
            <a:ext cx="4138613" cy="22788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r>
              <a:rPr sz="1800">
                <a:solidFill>
                  <a:srgbClr val="5D4034"/>
                </a:solidFill>
              </a:rPr>
              <a:t>John F. Kennedy Jr. saluting his father's casket outside St. Matthews Cathedral in Washington, D.C.</a:t>
            </a:r>
          </a:p>
          <a:p>
            <a:pPr>
              <a:defRPr>
                <a:latin typeface="Times New Roman"/>
                <a:ea typeface="Times New Roman"/>
                <a:cs typeface="Times New Roman"/>
                <a:sym typeface="Times New Roman"/>
              </a:defRPr>
            </a:pPr>
            <a:r>
              <a:rPr sz="1800">
                <a:solidFill>
                  <a:srgbClr val="5D4034"/>
                </a:solidFill>
              </a:rPr>
              <a:t>The day of the funeral was John Jr.'s third birthday.</a:t>
            </a:r>
          </a:p>
          <a:p>
            <a:pPr>
              <a:defRPr>
                <a:latin typeface="Times New Roman"/>
                <a:ea typeface="Times New Roman"/>
                <a:cs typeface="Times New Roman"/>
                <a:sym typeface="Times New Roman"/>
              </a:defRPr>
            </a:pPr>
            <a:endParaRPr sz="1800">
              <a:solidFill>
                <a:srgbClr val="5D4034"/>
              </a:solidFill>
            </a:endParaRPr>
          </a:p>
        </p:txBody>
      </p:sp>
      <p:sp>
        <p:nvSpPr>
          <p:cNvPr id="440" name="Shape 440"/>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441" name="Shape 441"/>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442" name="Shape 442">
            <a:hlinkClick r:id="rId3"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443" name="Shape 44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pPr>
              <a:defRPr sz="4400">
                <a:solidFill>
                  <a:srgbClr val="000000"/>
                </a:solidFill>
              </a:defRPr>
            </a:pPr>
            <a:r>
              <a:rPr sz="4000">
                <a:solidFill>
                  <a:srgbClr val="5D4034"/>
                </a:solidFill>
              </a:rPr>
              <a:t>JFK Jr. Saluting</a:t>
            </a:r>
          </a:p>
        </p:txBody>
      </p:sp>
      <p:sp>
        <p:nvSpPr>
          <p:cNvPr id="444" name="Shape 444"/>
          <p:cNvSpPr/>
          <p:nvPr/>
        </p:nvSpPr>
        <p:spPr>
          <a:xfrm>
            <a:off x="1568896" y="4133850"/>
            <a:ext cx="2226371" cy="149466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700"/>
              </a:spcBef>
              <a:defRPr sz="1400">
                <a:latin typeface="Times New Roman"/>
                <a:ea typeface="Times New Roman"/>
                <a:cs typeface="Times New Roman"/>
                <a:sym typeface="Times New Roman"/>
              </a:defRPr>
            </a:pPr>
            <a:r>
              <a:rPr u="sng">
                <a:solidFill>
                  <a:srgbClr val="009999"/>
                </a:solidFill>
                <a:uFill>
                  <a:solidFill>
                    <a:srgbClr val="009999"/>
                  </a:solidFill>
                </a:uFill>
                <a:hlinkClick r:id="rId4"/>
              </a:rPr>
              <a:t>http://www.loc.gov/item/95503725/</a:t>
            </a:r>
            <a:r>
              <a:t> </a:t>
            </a:r>
          </a:p>
          <a:p>
            <a:pPr algn="ctr" defTabSz="457200">
              <a:defRPr sz="1400">
                <a:uFill>
                  <a:solidFill>
                    <a:srgbClr val="000000"/>
                  </a:solidFill>
                </a:uFill>
                <a:latin typeface="Cambria"/>
                <a:ea typeface="Cambria"/>
                <a:cs typeface="Cambria"/>
                <a:sym typeface="Cambria"/>
              </a:defRPr>
            </a:pPr>
            <a:endParaRPr/>
          </a:p>
          <a:p>
            <a:pPr algn="ctr" defTabSz="457200">
              <a:defRPr sz="1200">
                <a:uFill>
                  <a:solidFill>
                    <a:srgbClr val="000000"/>
                  </a:solidFill>
                </a:uFill>
                <a:latin typeface="Cambria"/>
                <a:ea typeface="Cambria"/>
                <a:cs typeface="Cambria"/>
                <a:sym typeface="Cambria"/>
              </a:defRPr>
            </a:pPr>
            <a:r>
              <a:rPr sz="1400"/>
              <a:t>Original Format: Photos, Prints, Drawings</a:t>
            </a:r>
          </a:p>
          <a:p>
            <a:pPr algn="ctr" defTabSz="457200">
              <a:defRPr sz="1200">
                <a:uFill>
                  <a:solidFill>
                    <a:srgbClr val="000000"/>
                  </a:solidFill>
                </a:uFill>
                <a:latin typeface="Cambria"/>
                <a:ea typeface="Cambria"/>
                <a:cs typeface="Cambria"/>
                <a:sym typeface="Cambria"/>
              </a:defRPr>
            </a:pPr>
            <a:r>
              <a:rPr sz="1400"/>
              <a:t>Date: 1963</a:t>
            </a:r>
            <a:endParaRPr>
              <a:solidFill>
                <a:srgbClr val="5D4034"/>
              </a:solidFill>
            </a:endParaRPr>
          </a:p>
        </p:txBody>
      </p:sp>
      <p:pic>
        <p:nvPicPr>
          <p:cNvPr id="445" name="pasted-image.jpg"/>
          <p:cNvPicPr>
            <a:picLocks noChangeAspect="1"/>
          </p:cNvPicPr>
          <p:nvPr/>
        </p:nvPicPr>
        <p:blipFill>
          <a:blip r:embed="rId5">
            <a:extLst/>
          </a:blip>
          <a:stretch>
            <a:fillRect/>
          </a:stretch>
        </p:blipFill>
        <p:spPr>
          <a:xfrm>
            <a:off x="6046470" y="1662112"/>
            <a:ext cx="1921511" cy="2401888"/>
          </a:xfrm>
          <a:prstGeom prst="rect">
            <a:avLst/>
          </a:prstGeom>
          <a:ln w="12700">
            <a:miter lim="400000"/>
          </a:ln>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hape 447"/>
          <p:cNvSpPr/>
          <p:nvPr/>
        </p:nvSpPr>
        <p:spPr>
          <a:xfrm>
            <a:off x="8163718" y="52181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48" name="Shape 448"/>
          <p:cNvSpPr/>
          <p:nvPr/>
        </p:nvSpPr>
        <p:spPr>
          <a:xfrm>
            <a:off x="8029575" y="58499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49" name="Shape 449"/>
          <p:cNvSpPr/>
          <p:nvPr/>
        </p:nvSpPr>
        <p:spPr>
          <a:xfrm>
            <a:off x="733425" y="1390650"/>
            <a:ext cx="4138613" cy="49585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sz="1800">
                <a:latin typeface="Times New Roman"/>
                <a:ea typeface="Times New Roman"/>
                <a:cs typeface="Times New Roman"/>
                <a:sym typeface="Times New Roman"/>
              </a:defRPr>
            </a:pPr>
            <a:endParaRPr/>
          </a:p>
          <a:p>
            <a:pPr>
              <a:defRPr sz="1800">
                <a:latin typeface="Times New Roman"/>
                <a:ea typeface="Times New Roman"/>
                <a:cs typeface="Times New Roman"/>
                <a:sym typeface="Times New Roman"/>
              </a:defRPr>
            </a:pPr>
            <a:r>
              <a:rPr>
                <a:solidFill>
                  <a:srgbClr val="5D4034"/>
                </a:solidFill>
              </a:rPr>
              <a:t>There are only two U.S. presidents buried at Arlington National Cemetery. The other is William Howard Taft, who died in 1930</a:t>
            </a:r>
          </a:p>
          <a:p>
            <a:pPr>
              <a:defRPr sz="1800">
                <a:latin typeface="Times New Roman"/>
                <a:ea typeface="Times New Roman"/>
                <a:cs typeface="Times New Roman"/>
                <a:sym typeface="Times New Roman"/>
              </a:defRPr>
            </a:pPr>
            <a:r>
              <a:rPr>
                <a:solidFill>
                  <a:srgbClr val="5D4034"/>
                </a:solidFill>
              </a:rPr>
              <a:t>- The grave area is paved with irregular stones of Cape Cod granite, which were quarried around 1817 near the site of the president's home and selected by members of his family. Clover, and later, sedum were planted in the crevices to give the appearance of stones lying naturally in a Massachusetts field.</a:t>
            </a:r>
          </a:p>
          <a:p>
            <a:pPr>
              <a:defRPr sz="1800">
                <a:latin typeface="Times New Roman"/>
                <a:ea typeface="Times New Roman"/>
                <a:cs typeface="Times New Roman"/>
                <a:sym typeface="Times New Roman"/>
              </a:defRPr>
            </a:pPr>
            <a:r>
              <a:rPr>
                <a:solidFill>
                  <a:srgbClr val="5D4034"/>
                </a:solidFill>
              </a:rPr>
              <a:t>- Lighted by Mrs. Kennedy during the funeral, the Eternal Flame burns from the center of a five-foot circular flat-granite stone at the head of the grave</a:t>
            </a:r>
          </a:p>
          <a:p>
            <a:pPr>
              <a:defRPr>
                <a:latin typeface="Times New Roman"/>
                <a:ea typeface="Times New Roman"/>
                <a:cs typeface="Times New Roman"/>
                <a:sym typeface="Times New Roman"/>
              </a:defRPr>
            </a:pPr>
            <a:endParaRPr sz="1800">
              <a:solidFill>
                <a:srgbClr val="5D4034"/>
              </a:solidFill>
            </a:endParaRPr>
          </a:p>
        </p:txBody>
      </p:sp>
      <p:sp>
        <p:nvSpPr>
          <p:cNvPr id="450" name="Shape 450"/>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451" name="Shape 451"/>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452" name="Shape 452">
            <a:hlinkClick r:id="rId3" action="ppaction://hlinksldjump"/>
          </p:cNvPr>
          <p:cNvSpPr/>
          <p:nvPr/>
        </p:nvSpPr>
        <p:spPr>
          <a:xfrm>
            <a:off x="7623175" y="471170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453" name="Shape 45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pPr>
              <a:defRPr sz="4400">
                <a:solidFill>
                  <a:srgbClr val="000000"/>
                </a:solidFill>
              </a:defRPr>
            </a:pPr>
            <a:r>
              <a:rPr sz="4000">
                <a:solidFill>
                  <a:srgbClr val="5D4034"/>
                </a:solidFill>
              </a:rPr>
              <a:t>JFK Gravesite </a:t>
            </a:r>
          </a:p>
        </p:txBody>
      </p:sp>
      <p:sp>
        <p:nvSpPr>
          <p:cNvPr id="454" name="Shape 454"/>
          <p:cNvSpPr/>
          <p:nvPr/>
        </p:nvSpPr>
        <p:spPr>
          <a:xfrm>
            <a:off x="5143946" y="4832350"/>
            <a:ext cx="2226371" cy="1586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700"/>
              </a:spcBef>
              <a:defRPr sz="1400">
                <a:latin typeface="Times New Roman"/>
                <a:ea typeface="Times New Roman"/>
                <a:cs typeface="Times New Roman"/>
                <a:sym typeface="Times New Roman"/>
              </a:defRPr>
            </a:pPr>
            <a:r>
              <a:rPr u="sng">
                <a:solidFill>
                  <a:srgbClr val="0000FF"/>
                </a:solidFill>
                <a:uFill>
                  <a:solidFill>
                    <a:srgbClr val="0000FF"/>
                  </a:solidFill>
                </a:uFill>
                <a:hlinkClick r:id="rId4"/>
              </a:rPr>
              <a:t>http://www.loc.gov/item/2007677195/</a:t>
            </a:r>
          </a:p>
          <a:p>
            <a:pPr algn="ctr">
              <a:spcBef>
                <a:spcPts val="700"/>
              </a:spcBef>
              <a:defRPr sz="1400">
                <a:latin typeface="Times New Roman"/>
                <a:ea typeface="Times New Roman"/>
                <a:cs typeface="Times New Roman"/>
                <a:sym typeface="Times New Roman"/>
              </a:defRPr>
            </a:pPr>
            <a:endParaRPr u="sng">
              <a:solidFill>
                <a:srgbClr val="0000FF"/>
              </a:solidFill>
              <a:uFill>
                <a:solidFill>
                  <a:srgbClr val="0000FF"/>
                </a:solidFill>
              </a:uFill>
              <a:hlinkClick r:id="rId4"/>
            </a:endParaRPr>
          </a:p>
          <a:p>
            <a:pPr algn="ctr" defTabSz="457200">
              <a:defRPr sz="1200">
                <a:uFill>
                  <a:solidFill>
                    <a:srgbClr val="000000"/>
                  </a:solidFill>
                </a:uFill>
                <a:latin typeface="Cambria"/>
                <a:ea typeface="Cambria"/>
                <a:cs typeface="Cambria"/>
                <a:sym typeface="Cambria"/>
              </a:defRPr>
            </a:pPr>
            <a:r>
              <a:rPr sz="1400"/>
              <a:t>Original Format: Photos, Prints, Drawings</a:t>
            </a:r>
          </a:p>
          <a:p>
            <a:pPr algn="ctr" defTabSz="457200">
              <a:defRPr sz="1200">
                <a:uFill>
                  <a:solidFill>
                    <a:srgbClr val="000000"/>
                  </a:solidFill>
                </a:uFill>
                <a:latin typeface="Cambria"/>
                <a:ea typeface="Cambria"/>
                <a:cs typeface="Cambria"/>
                <a:sym typeface="Cambria"/>
              </a:defRPr>
            </a:pPr>
            <a:r>
              <a:rPr sz="1400"/>
              <a:t>Date:	1969</a:t>
            </a:r>
            <a:endParaRPr>
              <a:solidFill>
                <a:srgbClr val="5D4034"/>
              </a:solidFill>
            </a:endParaRPr>
          </a:p>
        </p:txBody>
      </p:sp>
      <p:pic>
        <p:nvPicPr>
          <p:cNvPr id="455" name="pasted-image.jpg"/>
          <p:cNvPicPr>
            <a:picLocks noChangeAspect="1"/>
          </p:cNvPicPr>
          <p:nvPr/>
        </p:nvPicPr>
        <p:blipFill>
          <a:blip r:embed="rId5">
            <a:extLst/>
          </a:blip>
          <a:stretch>
            <a:fillRect/>
          </a:stretch>
        </p:blipFill>
        <p:spPr>
          <a:xfrm>
            <a:off x="5510303" y="1719039"/>
            <a:ext cx="2993844" cy="2415035"/>
          </a:xfrm>
          <a:prstGeom prst="rect">
            <a:avLst/>
          </a:prstGeom>
          <a:ln w="12700">
            <a:miter lim="400000"/>
          </a:ln>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Shape 457"/>
          <p:cNvSpPr/>
          <p:nvPr/>
        </p:nvSpPr>
        <p:spPr>
          <a:xfrm>
            <a:off x="8379618" y="5627370"/>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58" name="Shape 458"/>
          <p:cNvSpPr/>
          <p:nvPr/>
        </p:nvSpPr>
        <p:spPr>
          <a:xfrm>
            <a:off x="8245475" y="62436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59" name="Shape 459"/>
          <p:cNvSpPr/>
          <p:nvPr/>
        </p:nvSpPr>
        <p:spPr>
          <a:xfrm>
            <a:off x="5125293" y="4569779"/>
            <a:ext cx="2479577" cy="159372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700"/>
              </a:spcBef>
              <a:defRPr sz="1200">
                <a:latin typeface="Times New Roman"/>
                <a:ea typeface="Times New Roman"/>
                <a:cs typeface="Times New Roman"/>
                <a:sym typeface="Times New Roman"/>
              </a:defRPr>
            </a:pPr>
            <a:r>
              <a:rPr u="sng">
                <a:solidFill>
                  <a:srgbClr val="009999"/>
                </a:solidFill>
                <a:uFill>
                  <a:solidFill>
                    <a:srgbClr val="009999"/>
                  </a:solidFill>
                </a:uFill>
                <a:hlinkClick r:id="rId2"/>
              </a:rPr>
              <a:t>http://www.loc.gov/item/2011635707/</a:t>
            </a:r>
          </a:p>
          <a:p>
            <a:pPr algn="ctr">
              <a:spcBef>
                <a:spcPts val="700"/>
              </a:spcBef>
              <a:defRPr sz="1200">
                <a:latin typeface="Times New Roman"/>
                <a:ea typeface="Times New Roman"/>
                <a:cs typeface="Times New Roman"/>
                <a:sym typeface="Times New Roman"/>
              </a:defRPr>
            </a:pPr>
            <a:r>
              <a:t>Contributor:	Highsmith, Carol M.</a:t>
            </a:r>
          </a:p>
          <a:p>
            <a:pPr algn="ctr">
              <a:spcBef>
                <a:spcPts val="700"/>
              </a:spcBef>
              <a:defRPr sz="1200">
                <a:latin typeface="Times New Roman"/>
                <a:ea typeface="Times New Roman"/>
                <a:cs typeface="Times New Roman"/>
                <a:sym typeface="Times New Roman"/>
              </a:defRPr>
            </a:pPr>
            <a:r>
              <a:t>Original Format: Photos, Prints, Drawings</a:t>
            </a:r>
          </a:p>
          <a:p>
            <a:pPr algn="ctr">
              <a:spcBef>
                <a:spcPts val="700"/>
              </a:spcBef>
              <a:defRPr sz="1200">
                <a:latin typeface="Times New Roman"/>
                <a:ea typeface="Times New Roman"/>
                <a:cs typeface="Times New Roman"/>
                <a:sym typeface="Times New Roman"/>
              </a:defRPr>
            </a:pPr>
            <a:r>
              <a:t>Date: 1980</a:t>
            </a:r>
          </a:p>
        </p:txBody>
      </p:sp>
      <p:sp>
        <p:nvSpPr>
          <p:cNvPr id="460" name="Shape 460"/>
          <p:cNvSpPr/>
          <p:nvPr/>
        </p:nvSpPr>
        <p:spPr>
          <a:xfrm>
            <a:off x="733425" y="1390650"/>
            <a:ext cx="4138613" cy="5136329"/>
          </a:xfrm>
          <a:prstGeom prst="rect">
            <a:avLst/>
          </a:prstGeom>
          <a:blipFill>
            <a:blip r:embed="rId3"/>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defTabSz="457200">
              <a:defRPr sz="2100">
                <a:latin typeface="Times New Roman"/>
                <a:ea typeface="Times New Roman"/>
                <a:cs typeface="Times New Roman"/>
                <a:sym typeface="Times New Roman"/>
              </a:defRPr>
            </a:pPr>
            <a:r>
              <a:rPr>
                <a:solidFill>
                  <a:srgbClr val="5D4034"/>
                </a:solidFill>
              </a:rPr>
              <a:t>President Ronald Reagan's childhood home is located in Dixon, Illinois.</a:t>
            </a:r>
          </a:p>
          <a:p>
            <a:pPr defTabSz="457200">
              <a:defRPr sz="2100">
                <a:latin typeface="Times New Roman"/>
                <a:ea typeface="Times New Roman"/>
                <a:cs typeface="Times New Roman"/>
                <a:sym typeface="Times New Roman"/>
              </a:defRPr>
            </a:pPr>
            <a:endParaRPr>
              <a:solidFill>
                <a:srgbClr val="5D4034"/>
              </a:solidFill>
            </a:endParaRPr>
          </a:p>
          <a:p>
            <a:pPr defTabSz="457200">
              <a:defRPr sz="2100">
                <a:latin typeface="Times New Roman"/>
                <a:ea typeface="Times New Roman"/>
                <a:cs typeface="Times New Roman"/>
                <a:sym typeface="Times New Roman"/>
              </a:defRPr>
            </a:pPr>
            <a:r>
              <a:rPr>
                <a:solidFill>
                  <a:srgbClr val="5D4034"/>
                </a:solidFill>
              </a:rPr>
              <a:t>The white house at 816 Hennepin Avenue was built in 1891 by a man named William C. Thompson, who built the house for $1,500 which included the barn out back. The Reagan Family moved in on December 6th, 1920. The Reagan’s rented the home for $15 a month until 1923, where they then moved to other homes in Dixon.</a:t>
            </a:r>
            <a:endParaRPr sz="1800">
              <a:solidFill>
                <a:srgbClr val="5D4034"/>
              </a:solidFill>
            </a:endParaRPr>
          </a:p>
          <a:p>
            <a:pPr>
              <a:defRPr sz="1800">
                <a:solidFill>
                  <a:srgbClr val="5D4034"/>
                </a:solidFill>
                <a:latin typeface="Times New Roman"/>
                <a:ea typeface="Times New Roman"/>
                <a:cs typeface="Times New Roman"/>
                <a:sym typeface="Times New Roman"/>
              </a:defRPr>
            </a:pPr>
            <a:endParaRPr sz="1800">
              <a:solidFill>
                <a:srgbClr val="5D4034"/>
              </a:solidFill>
            </a:endParaRPr>
          </a:p>
        </p:txBody>
      </p:sp>
      <p:sp>
        <p:nvSpPr>
          <p:cNvPr id="461" name="Shape 461"/>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462" name="Shape 462"/>
          <p:cNvSpPr/>
          <p:nvPr/>
        </p:nvSpPr>
        <p:spPr>
          <a:xfrm>
            <a:off x="5356225" y="1373187"/>
            <a:ext cx="3302000" cy="2989263"/>
          </a:xfrm>
          <a:prstGeom prst="rect">
            <a:avLst/>
          </a:prstGeom>
          <a:blipFill>
            <a:blip r:embed="rId3"/>
          </a:blipFill>
          <a:ln w="76200">
            <a:solidFill>
              <a:srgbClr val="643E33"/>
            </a:solidFill>
          </a:ln>
          <a:extLst>
            <a:ext uri="{C572A759-6A51-4108-AA02-DFA0A04FC94B}">
              <ma14:wrappingTextBoxFlag xmlns:ma14="http://schemas.microsoft.com/office/mac/drawingml/2011/main" val="1"/>
            </a:ext>
          </a:extLst>
        </p:spPr>
        <p:txBody>
          <a:bodyPr lIns="45719" rIns="45719" anchor="ctr"/>
          <a:lstStyle/>
          <a:p>
            <a:endParaRPr/>
          </a:p>
          <a:p>
            <a:endParaRPr/>
          </a:p>
          <a:p>
            <a:endParaRPr/>
          </a:p>
          <a:p>
            <a:endParaRPr/>
          </a:p>
          <a:p>
            <a:endParaRPr/>
          </a:p>
          <a:p>
            <a:endParaRPr/>
          </a:p>
          <a:p>
            <a:endParaRPr/>
          </a:p>
          <a:p>
            <a:endParaRPr/>
          </a:p>
          <a:p>
            <a:endParaRPr/>
          </a:p>
          <a:p>
            <a:endParaRPr/>
          </a:p>
          <a:p>
            <a:endParaRPr/>
          </a:p>
        </p:txBody>
      </p:sp>
      <p:sp>
        <p:nvSpPr>
          <p:cNvPr id="463" name="Shape 463">
            <a:hlinkClick r:id="rId4" action="ppaction://hlinksldjump"/>
          </p:cNvPr>
          <p:cNvSpPr/>
          <p:nvPr/>
        </p:nvSpPr>
        <p:spPr>
          <a:xfrm>
            <a:off x="7839075" y="5119688"/>
            <a:ext cx="1081088" cy="528388"/>
          </a:xfrm>
          <a:prstGeom prst="rect">
            <a:avLst/>
          </a:prstGeom>
          <a:blipFill>
            <a:blip r:embed="rId3"/>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464" name="Shape 464"/>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normAutofit/>
          </a:bodyPr>
          <a:lstStyle>
            <a:lvl1pPr defTabSz="768095">
              <a:defRPr sz="3359">
                <a:solidFill>
                  <a:srgbClr val="5D4034"/>
                </a:solidFill>
                <a:latin typeface="Times New Roman"/>
                <a:ea typeface="Times New Roman"/>
                <a:cs typeface="Times New Roman"/>
                <a:sym typeface="Times New Roman"/>
              </a:defRPr>
            </a:lvl1pPr>
          </a:lstStyle>
          <a:p>
            <a:pPr>
              <a:defRPr sz="3696">
                <a:solidFill>
                  <a:srgbClr val="000000"/>
                </a:solidFill>
              </a:defRPr>
            </a:pPr>
            <a:r>
              <a:rPr sz="3359">
                <a:solidFill>
                  <a:srgbClr val="5D4034"/>
                </a:solidFill>
              </a:rPr>
              <a:t>President Ronald Reagan’s Childhood Home</a:t>
            </a:r>
          </a:p>
        </p:txBody>
      </p:sp>
      <p:pic>
        <p:nvPicPr>
          <p:cNvPr id="465" name="pasted-image.jpg"/>
          <p:cNvPicPr>
            <a:picLocks noChangeAspect="1"/>
          </p:cNvPicPr>
          <p:nvPr/>
        </p:nvPicPr>
        <p:blipFill>
          <a:blip r:embed="rId5">
            <a:extLst/>
          </a:blip>
          <a:stretch>
            <a:fillRect/>
          </a:stretch>
        </p:blipFill>
        <p:spPr>
          <a:xfrm>
            <a:off x="5478717" y="1790698"/>
            <a:ext cx="3057016" cy="2154242"/>
          </a:xfrm>
          <a:prstGeom prst="rect">
            <a:avLst/>
          </a:prstGeom>
          <a:ln w="12700">
            <a:miter lim="400000"/>
          </a:ln>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 name="Shape 467"/>
          <p:cNvSpPr/>
          <p:nvPr/>
        </p:nvSpPr>
        <p:spPr>
          <a:xfrm>
            <a:off x="8341518" y="5817393"/>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68" name="Shape 468"/>
          <p:cNvSpPr/>
          <p:nvPr/>
        </p:nvSpPr>
        <p:spPr>
          <a:xfrm>
            <a:off x="8207375" y="63960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69" name="Shape 469"/>
          <p:cNvSpPr/>
          <p:nvPr/>
        </p:nvSpPr>
        <p:spPr>
          <a:xfrm>
            <a:off x="5183485" y="4565650"/>
            <a:ext cx="2325093" cy="15022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700"/>
              </a:spcBef>
              <a:defRPr sz="1200">
                <a:latin typeface="Times New Roman"/>
                <a:ea typeface="Times New Roman"/>
                <a:cs typeface="Times New Roman"/>
                <a:sym typeface="Times New Roman"/>
              </a:defRPr>
            </a:pPr>
            <a:r>
              <a:rPr u="sng">
                <a:solidFill>
                  <a:srgbClr val="009999"/>
                </a:solidFill>
                <a:uFill>
                  <a:solidFill>
                    <a:srgbClr val="009999"/>
                  </a:solidFill>
                </a:uFill>
                <a:hlinkClick r:id="rId2"/>
              </a:rPr>
              <a:t>http://www.loc.gov/item/2011633940/</a:t>
            </a:r>
          </a:p>
          <a:p>
            <a:pPr algn="ctr">
              <a:spcBef>
                <a:spcPts val="700"/>
              </a:spcBef>
              <a:defRPr sz="1200">
                <a:latin typeface="Times New Roman"/>
                <a:ea typeface="Times New Roman"/>
                <a:cs typeface="Times New Roman"/>
                <a:sym typeface="Times New Roman"/>
              </a:defRPr>
            </a:pPr>
            <a:r>
              <a:t>Contributor:	Highsmith, Carol M.</a:t>
            </a:r>
          </a:p>
          <a:p>
            <a:pPr algn="ctr">
              <a:spcBef>
                <a:spcPts val="700"/>
              </a:spcBef>
              <a:defRPr sz="1200">
                <a:latin typeface="Times New Roman"/>
                <a:ea typeface="Times New Roman"/>
                <a:cs typeface="Times New Roman"/>
                <a:sym typeface="Times New Roman"/>
              </a:defRPr>
            </a:pPr>
            <a:r>
              <a:t>Original Format: Photos, Prints, Drawings</a:t>
            </a:r>
          </a:p>
          <a:p>
            <a:pPr algn="ctr">
              <a:spcBef>
                <a:spcPts val="700"/>
              </a:spcBef>
              <a:defRPr sz="1200">
                <a:latin typeface="Times New Roman"/>
                <a:ea typeface="Times New Roman"/>
                <a:cs typeface="Times New Roman"/>
                <a:sym typeface="Times New Roman"/>
              </a:defRPr>
            </a:pPr>
            <a:r>
              <a:t>Date: 1986</a:t>
            </a:r>
          </a:p>
        </p:txBody>
      </p:sp>
      <p:sp>
        <p:nvSpPr>
          <p:cNvPr id="470" name="Shape 470"/>
          <p:cNvSpPr/>
          <p:nvPr/>
        </p:nvSpPr>
        <p:spPr>
          <a:xfrm>
            <a:off x="733425" y="1390650"/>
            <a:ext cx="4138613" cy="4818829"/>
          </a:xfrm>
          <a:prstGeom prst="rect">
            <a:avLst/>
          </a:prstGeom>
          <a:blipFill>
            <a:blip r:embed="rId3"/>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sz="1800">
                <a:latin typeface="Times New Roman"/>
                <a:ea typeface="Times New Roman"/>
                <a:cs typeface="Times New Roman"/>
                <a:sym typeface="Times New Roman"/>
              </a:defRPr>
            </a:pPr>
            <a:r>
              <a:rPr>
                <a:solidFill>
                  <a:srgbClr val="5D4034"/>
                </a:solidFill>
              </a:rPr>
              <a:t>President Ronald Reagan at his desk in the Oval Office, Washington, D.C.</a:t>
            </a:r>
          </a:p>
          <a:p>
            <a:pPr>
              <a:defRPr sz="1800">
                <a:latin typeface="Times New Roman"/>
                <a:ea typeface="Times New Roman"/>
                <a:cs typeface="Times New Roman"/>
                <a:sym typeface="Times New Roman"/>
              </a:defRPr>
            </a:pPr>
            <a:endParaRPr>
              <a:solidFill>
                <a:srgbClr val="5D4034"/>
              </a:solidFill>
            </a:endParaRPr>
          </a:p>
          <a:p>
            <a:pPr defTabSz="457200">
              <a:defRPr sz="1800">
                <a:latin typeface="Times New Roman"/>
                <a:ea typeface="Times New Roman"/>
                <a:cs typeface="Times New Roman"/>
                <a:sym typeface="Times New Roman"/>
              </a:defRPr>
            </a:pPr>
            <a:r>
              <a:rPr>
                <a:solidFill>
                  <a:srgbClr val="5D4034"/>
                </a:solidFill>
              </a:rPr>
              <a:t>An Oval Office Address (broadcast of a formal presidential speech from the Oval Office) President Ronald Reagan gave addressed the nation following the Space Shuttle Challenger Disaster. The Space Shuttle Challenger disaster occurred on January 28, 1986, when the NASA Space Shuttle orbiter Challenger (OV-099) (mission STS-51-L) broke apart 73 seconds into its flight, leading to the deaths of its seven crew members, which included five NASA astronauts and two Payload Specialists.</a:t>
            </a:r>
          </a:p>
        </p:txBody>
      </p:sp>
      <p:sp>
        <p:nvSpPr>
          <p:cNvPr id="471" name="Shape 471"/>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472" name="Shape 472"/>
          <p:cNvSpPr/>
          <p:nvPr/>
        </p:nvSpPr>
        <p:spPr>
          <a:xfrm>
            <a:off x="5356225" y="1368425"/>
            <a:ext cx="3302000" cy="2989263"/>
          </a:xfrm>
          <a:prstGeom prst="rect">
            <a:avLst/>
          </a:prstGeom>
          <a:blipFill>
            <a:blip r:embed="rId3"/>
          </a:blipFill>
          <a:ln w="76200">
            <a:solidFill>
              <a:srgbClr val="643E33"/>
            </a:solidFill>
          </a:ln>
        </p:spPr>
        <p:txBody>
          <a:bodyPr lIns="45719" rIns="45719" anchor="ctr"/>
          <a:lstStyle/>
          <a:p>
            <a:endParaRPr/>
          </a:p>
        </p:txBody>
      </p:sp>
      <p:sp>
        <p:nvSpPr>
          <p:cNvPr id="473" name="Shape 473">
            <a:hlinkClick r:id="rId4" action="ppaction://hlinksldjump"/>
          </p:cNvPr>
          <p:cNvSpPr/>
          <p:nvPr/>
        </p:nvSpPr>
        <p:spPr>
          <a:xfrm>
            <a:off x="7800975" y="5217159"/>
            <a:ext cx="1081088" cy="528388"/>
          </a:xfrm>
          <a:prstGeom prst="rect">
            <a:avLst/>
          </a:prstGeom>
          <a:blipFill>
            <a:blip r:embed="rId3"/>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474" name="Shape 474"/>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normAutofit/>
          </a:bodyPr>
          <a:lstStyle>
            <a:lvl1pPr defTabSz="786384">
              <a:defRPr sz="3440">
                <a:solidFill>
                  <a:srgbClr val="5D4034"/>
                </a:solidFill>
                <a:latin typeface="Times New Roman"/>
                <a:ea typeface="Times New Roman"/>
                <a:cs typeface="Times New Roman"/>
                <a:sym typeface="Times New Roman"/>
              </a:defRPr>
            </a:lvl1pPr>
          </a:lstStyle>
          <a:p>
            <a:pPr>
              <a:defRPr sz="3784">
                <a:solidFill>
                  <a:srgbClr val="000000"/>
                </a:solidFill>
              </a:defRPr>
            </a:pPr>
            <a:r>
              <a:rPr sz="3440">
                <a:solidFill>
                  <a:srgbClr val="5D4034"/>
                </a:solidFill>
              </a:rPr>
              <a:t>President Ronald Reagan in the Oval Office</a:t>
            </a:r>
          </a:p>
        </p:txBody>
      </p:sp>
      <p:pic>
        <p:nvPicPr>
          <p:cNvPr id="475" name="pasted-image.jpg"/>
          <p:cNvPicPr>
            <a:picLocks noChangeAspect="1"/>
          </p:cNvPicPr>
          <p:nvPr/>
        </p:nvPicPr>
        <p:blipFill>
          <a:blip r:embed="rId5">
            <a:extLst/>
          </a:blip>
          <a:stretch>
            <a:fillRect/>
          </a:stretch>
        </p:blipFill>
        <p:spPr>
          <a:xfrm>
            <a:off x="5636418" y="1459350"/>
            <a:ext cx="2741614" cy="2807412"/>
          </a:xfrm>
          <a:prstGeom prst="rect">
            <a:avLst/>
          </a:prstGeom>
          <a:ln w="12700">
            <a:miter lim="400000"/>
          </a:ln>
        </p:spPr>
      </p:pic>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 name="Shape 477"/>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78" name="Shape 478"/>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79" name="Shape 479"/>
          <p:cNvSpPr/>
          <p:nvPr/>
        </p:nvSpPr>
        <p:spPr>
          <a:xfrm>
            <a:off x="733425" y="1390650"/>
            <a:ext cx="4138613" cy="1488440"/>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endParaRPr sz="900">
              <a:solidFill>
                <a:srgbClr val="5D4034"/>
              </a:solidFill>
              <a:latin typeface="Arial Narrow"/>
              <a:ea typeface="Arial Narrow"/>
              <a:cs typeface="Arial Narrow"/>
              <a:sym typeface="Arial Narrow"/>
            </a:endParaRPr>
          </a:p>
          <a:p>
            <a:endParaRPr sz="900">
              <a:solidFill>
                <a:srgbClr val="5D4034"/>
              </a:solidFill>
              <a:latin typeface="Arial Narrow"/>
              <a:ea typeface="Arial Narrow"/>
              <a:cs typeface="Arial Narrow"/>
              <a:sym typeface="Arial Narrow"/>
            </a:endParaRPr>
          </a:p>
          <a:p>
            <a:r>
              <a:rPr sz="1800">
                <a:solidFill>
                  <a:srgbClr val="5D4034"/>
                </a:solidFill>
                <a:latin typeface="Arial Narrow"/>
                <a:ea typeface="Arial Narrow"/>
                <a:cs typeface="Arial Narrow"/>
                <a:sym typeface="Arial Narrow"/>
              </a:rPr>
              <a:t>Editorial cartoon showing a worried looking Ronald Reagan attempting to prevent a larger-than-life sized figure of himself from toppling.</a:t>
            </a:r>
          </a:p>
        </p:txBody>
      </p:sp>
      <p:sp>
        <p:nvSpPr>
          <p:cNvPr id="480" name="Shape 480"/>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481" name="Shape 481"/>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482" name="Shape 482">
            <a:hlinkClick r:id="rId3" action="ppaction://hlinksldjump"/>
          </p:cNvPr>
          <p:cNvSpPr/>
          <p:nvPr/>
        </p:nvSpPr>
        <p:spPr>
          <a:xfrm>
            <a:off x="6467475" y="5124450"/>
            <a:ext cx="1081088" cy="535940"/>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Arial Narrow"/>
                <a:ea typeface="Arial Narrow"/>
                <a:cs typeface="Arial Narrow"/>
                <a:sym typeface="Arial Narrow"/>
              </a:defRPr>
            </a:lvl1pPr>
          </a:lstStyle>
          <a:p>
            <a:pPr>
              <a:defRPr sz="2400">
                <a:solidFill>
                  <a:srgbClr val="000000"/>
                </a:solidFill>
                <a:latin typeface="Times"/>
                <a:ea typeface="Times"/>
                <a:cs typeface="Times"/>
                <a:sym typeface="Times"/>
              </a:defRPr>
            </a:pPr>
            <a:r>
              <a:rPr sz="1400">
                <a:solidFill>
                  <a:srgbClr val="5D4034"/>
                </a:solidFill>
                <a:latin typeface="Arial Narrow"/>
                <a:ea typeface="Arial Narrow"/>
                <a:cs typeface="Arial Narrow"/>
                <a:sym typeface="Arial Narrow"/>
              </a:rPr>
              <a:t>Return to Exhibit</a:t>
            </a:r>
          </a:p>
        </p:txBody>
      </p:sp>
      <p:sp>
        <p:nvSpPr>
          <p:cNvPr id="483" name="Shape 48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Arial Narrow"/>
                <a:ea typeface="Arial Narrow"/>
                <a:cs typeface="Arial Narrow"/>
                <a:sym typeface="Arial Narrow"/>
              </a:defRPr>
            </a:lvl1pPr>
          </a:lstStyle>
          <a:p>
            <a:r>
              <a:t>Reagan Cartoon</a:t>
            </a:r>
          </a:p>
        </p:txBody>
      </p:sp>
      <p:pic>
        <p:nvPicPr>
          <p:cNvPr id="484" name="pasted-image.jpeg"/>
          <p:cNvPicPr>
            <a:picLocks noChangeAspect="1"/>
          </p:cNvPicPr>
          <p:nvPr/>
        </p:nvPicPr>
        <p:blipFill>
          <a:blip r:embed="rId4">
            <a:extLst/>
          </a:blip>
          <a:stretch>
            <a:fillRect/>
          </a:stretch>
        </p:blipFill>
        <p:spPr>
          <a:xfrm>
            <a:off x="6042121" y="1459131"/>
            <a:ext cx="1930208" cy="2807850"/>
          </a:xfrm>
          <a:prstGeom prst="rect">
            <a:avLst/>
          </a:prstGeom>
          <a:ln w="12700">
            <a:miter lim="400000"/>
          </a:ln>
        </p:spPr>
      </p:pic>
      <p:sp>
        <p:nvSpPr>
          <p:cNvPr id="485" name="Shape 485"/>
          <p:cNvSpPr/>
          <p:nvPr/>
        </p:nvSpPr>
        <p:spPr>
          <a:xfrm>
            <a:off x="1167402" y="3961129"/>
            <a:ext cx="2686458" cy="103746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a:defRPr sz="1200">
                <a:latin typeface="Times New Roman"/>
                <a:ea typeface="Times New Roman"/>
                <a:cs typeface="Times New Roman"/>
                <a:sym typeface="Times New Roman"/>
              </a:defRPr>
            </a:pPr>
            <a:r>
              <a:rPr u="sng">
                <a:solidFill>
                  <a:srgbClr val="009999"/>
                </a:solidFill>
                <a:uFill>
                  <a:solidFill>
                    <a:srgbClr val="009999"/>
                  </a:solidFill>
                </a:uFill>
                <a:hlinkClick r:id="rId5"/>
              </a:rPr>
              <a:t>http://www.loc.gov/item/00652265/</a:t>
            </a:r>
          </a:p>
          <a:p>
            <a:pPr algn="ctr">
              <a:defRPr sz="1200">
                <a:latin typeface="Times New Roman"/>
                <a:ea typeface="Times New Roman"/>
                <a:cs typeface="Times New Roman"/>
                <a:sym typeface="Times New Roman"/>
              </a:defRPr>
            </a:pPr>
            <a:endParaRPr u="sng">
              <a:solidFill>
                <a:srgbClr val="009999"/>
              </a:solidFill>
              <a:uFill>
                <a:solidFill>
                  <a:srgbClr val="009999"/>
                </a:solidFill>
              </a:uFill>
              <a:hlinkClick r:id="rId5"/>
            </a:endParaRPr>
          </a:p>
          <a:p>
            <a:pPr algn="ctr">
              <a:defRPr sz="1200">
                <a:latin typeface="Times New Roman"/>
                <a:ea typeface="Times New Roman"/>
                <a:cs typeface="Times New Roman"/>
                <a:sym typeface="Times New Roman"/>
              </a:defRPr>
            </a:pPr>
            <a:r>
              <a:t>Contributor: Block, Herbert</a:t>
            </a:r>
          </a:p>
          <a:p>
            <a:pPr algn="ctr">
              <a:defRPr sz="1200">
                <a:latin typeface="Times New Roman"/>
                <a:ea typeface="Times New Roman"/>
                <a:cs typeface="Times New Roman"/>
                <a:sym typeface="Times New Roman"/>
              </a:defRPr>
            </a:pPr>
            <a:r>
              <a:t>Original Format:Photos, Prints, Drawings</a:t>
            </a:r>
          </a:p>
          <a:p>
            <a:pPr algn="ctr">
              <a:defRPr sz="1200">
                <a:latin typeface="Times New Roman"/>
                <a:ea typeface="Times New Roman"/>
                <a:cs typeface="Times New Roman"/>
                <a:sym typeface="Times New Roman"/>
              </a:defRPr>
            </a:pPr>
            <a:r>
              <a:t>Date: 1987</a:t>
            </a: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hape 487"/>
          <p:cNvSpPr/>
          <p:nvPr/>
        </p:nvSpPr>
        <p:spPr>
          <a:xfrm>
            <a:off x="8138318" y="5319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88" name="Shape 488"/>
          <p:cNvSpPr/>
          <p:nvPr/>
        </p:nvSpPr>
        <p:spPr>
          <a:xfrm>
            <a:off x="8004175" y="5880100"/>
            <a:ext cx="268288" cy="0"/>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89" name="Shape 489"/>
          <p:cNvSpPr/>
          <p:nvPr/>
        </p:nvSpPr>
        <p:spPr>
          <a:xfrm>
            <a:off x="5497512" y="4803775"/>
            <a:ext cx="1762523" cy="122034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700"/>
              </a:spcBef>
              <a:defRPr sz="1200">
                <a:solidFill>
                  <a:srgbClr val="5D4034"/>
                </a:solidFill>
                <a:latin typeface="Times New Roman"/>
                <a:ea typeface="Times New Roman"/>
                <a:cs typeface="Times New Roman"/>
                <a:sym typeface="Times New Roman"/>
              </a:defRPr>
            </a:pPr>
            <a:r>
              <a:rPr u="sng">
                <a:solidFill>
                  <a:srgbClr val="009999"/>
                </a:solidFill>
                <a:uFill>
                  <a:solidFill>
                    <a:srgbClr val="009999"/>
                  </a:solidFill>
                </a:uFill>
                <a:hlinkClick r:id="rId2"/>
              </a:rPr>
              <a:t>http://www.loc.gov/item/00652323/</a:t>
            </a:r>
          </a:p>
          <a:p>
            <a:pPr algn="ctr">
              <a:spcBef>
                <a:spcPts val="700"/>
              </a:spcBef>
              <a:defRPr sz="1200">
                <a:solidFill>
                  <a:srgbClr val="5D4034"/>
                </a:solidFill>
                <a:latin typeface="Times New Roman"/>
                <a:ea typeface="Times New Roman"/>
                <a:cs typeface="Times New Roman"/>
                <a:sym typeface="Times New Roman"/>
              </a:defRPr>
            </a:pPr>
            <a:r>
              <a:t>Original Format: Photos, Prints, Drawings</a:t>
            </a:r>
          </a:p>
          <a:p>
            <a:pPr algn="ctr">
              <a:spcBef>
                <a:spcPts val="700"/>
              </a:spcBef>
              <a:defRPr sz="1200">
                <a:solidFill>
                  <a:srgbClr val="5D4034"/>
                </a:solidFill>
                <a:latin typeface="Times New Roman"/>
                <a:ea typeface="Times New Roman"/>
                <a:cs typeface="Times New Roman"/>
                <a:sym typeface="Times New Roman"/>
              </a:defRPr>
            </a:pPr>
            <a:r>
              <a:t>Date: 1981</a:t>
            </a:r>
          </a:p>
        </p:txBody>
      </p:sp>
      <p:sp>
        <p:nvSpPr>
          <p:cNvPr id="490" name="Shape 490"/>
          <p:cNvSpPr/>
          <p:nvPr/>
        </p:nvSpPr>
        <p:spPr>
          <a:xfrm>
            <a:off x="733425" y="1390650"/>
            <a:ext cx="4138613" cy="4549140"/>
          </a:xfrm>
          <a:prstGeom prst="rect">
            <a:avLst/>
          </a:prstGeom>
          <a:blipFill>
            <a:blip r:embed="rId3"/>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sz="2100"/>
            </a:pPr>
            <a:endParaRPr>
              <a:solidFill>
                <a:srgbClr val="5D4034"/>
              </a:solidFill>
              <a:latin typeface="Arial Narrow"/>
              <a:ea typeface="Arial Narrow"/>
              <a:cs typeface="Arial Narrow"/>
              <a:sym typeface="Arial Narrow"/>
            </a:endParaRPr>
          </a:p>
          <a:p>
            <a:pPr>
              <a:defRPr sz="2100">
                <a:latin typeface="Times New Roman"/>
                <a:ea typeface="Times New Roman"/>
                <a:cs typeface="Times New Roman"/>
                <a:sym typeface="Times New Roman"/>
              </a:defRPr>
            </a:pPr>
            <a:r>
              <a:rPr>
                <a:solidFill>
                  <a:srgbClr val="5D4034"/>
                </a:solidFill>
              </a:rPr>
              <a:t>President Ronald Reagan delivering his inaugural address on the west front of the U.S. Capitol, January 20, 1981.</a:t>
            </a:r>
          </a:p>
          <a:p>
            <a:pPr>
              <a:defRPr sz="2100">
                <a:latin typeface="Times New Roman"/>
                <a:ea typeface="Times New Roman"/>
                <a:cs typeface="Times New Roman"/>
                <a:sym typeface="Times New Roman"/>
              </a:defRPr>
            </a:pPr>
            <a:endParaRPr>
              <a:solidFill>
                <a:srgbClr val="5D4034"/>
              </a:solidFill>
            </a:endParaRPr>
          </a:p>
          <a:p>
            <a:pPr>
              <a:defRPr sz="2100">
                <a:latin typeface="Times New Roman"/>
                <a:ea typeface="Times New Roman"/>
                <a:cs typeface="Times New Roman"/>
                <a:sym typeface="Times New Roman"/>
              </a:defRPr>
            </a:pPr>
            <a:r>
              <a:rPr>
                <a:solidFill>
                  <a:srgbClr val="5D4034"/>
                </a:solidFill>
              </a:rPr>
              <a:t>The first inauguration of Ronald Reagan as the 40th President of the United States (January 20, 1981). The inauguration marked his first four-year term as President and George H. W. Bush as Vice President.</a:t>
            </a:r>
            <a:endParaRPr sz="1800">
              <a:solidFill>
                <a:srgbClr val="5D4034"/>
              </a:solidFill>
              <a:latin typeface="Arial Narrow"/>
              <a:ea typeface="Arial Narrow"/>
              <a:cs typeface="Arial Narrow"/>
              <a:sym typeface="Arial Narrow"/>
            </a:endParaRPr>
          </a:p>
        </p:txBody>
      </p:sp>
      <p:sp>
        <p:nvSpPr>
          <p:cNvPr id="491" name="Shape 491"/>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492" name="Shape 492"/>
          <p:cNvSpPr/>
          <p:nvPr/>
        </p:nvSpPr>
        <p:spPr>
          <a:xfrm>
            <a:off x="5356225" y="1368425"/>
            <a:ext cx="3302000" cy="2989263"/>
          </a:xfrm>
          <a:prstGeom prst="rect">
            <a:avLst/>
          </a:prstGeom>
          <a:blipFill>
            <a:blip r:embed="rId3"/>
          </a:blipFill>
          <a:ln w="76200">
            <a:solidFill>
              <a:srgbClr val="643E33"/>
            </a:solidFill>
          </a:ln>
        </p:spPr>
        <p:txBody>
          <a:bodyPr lIns="45719" rIns="45719" anchor="ctr"/>
          <a:lstStyle/>
          <a:p>
            <a:endParaRPr/>
          </a:p>
        </p:txBody>
      </p:sp>
      <p:sp>
        <p:nvSpPr>
          <p:cNvPr id="493" name="Shape 493">
            <a:hlinkClick r:id="rId4" action="ppaction://hlinksldjump"/>
          </p:cNvPr>
          <p:cNvSpPr/>
          <p:nvPr/>
        </p:nvSpPr>
        <p:spPr>
          <a:xfrm>
            <a:off x="7597775" y="4818379"/>
            <a:ext cx="1081088" cy="528388"/>
          </a:xfrm>
          <a:prstGeom prst="rect">
            <a:avLst/>
          </a:prstGeom>
          <a:blipFill>
            <a:blip r:embed="rId3"/>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494" name="Shape 494"/>
          <p:cNvSpPr>
            <a:spLocks noGrp="1"/>
          </p:cNvSpPr>
          <p:nvPr>
            <p:ph type="title"/>
          </p:nvPr>
        </p:nvSpPr>
        <p:spPr>
          <a:xfrm>
            <a:off x="733425" y="193675"/>
            <a:ext cx="7905750" cy="928688"/>
          </a:xfrm>
          <a:prstGeom prst="rect">
            <a:avLst/>
          </a:prstGeom>
          <a:blipFill>
            <a:blip r:embed="rId3"/>
          </a:blipFill>
          <a:ln w="76200">
            <a:solidFill>
              <a:srgbClr val="643E33"/>
            </a:solidFill>
            <a:round/>
          </a:ln>
        </p:spPr>
        <p:txBody>
          <a:bodyPr>
            <a:normAutofit/>
          </a:bodyPr>
          <a:lstStyle>
            <a:lvl1pPr defTabSz="594359">
              <a:defRPr sz="2600">
                <a:solidFill>
                  <a:srgbClr val="5D4034"/>
                </a:solidFill>
                <a:latin typeface="Times New Roman"/>
                <a:ea typeface="Times New Roman"/>
                <a:cs typeface="Times New Roman"/>
                <a:sym typeface="Times New Roman"/>
              </a:defRPr>
            </a:lvl1pPr>
          </a:lstStyle>
          <a:p>
            <a:pPr>
              <a:defRPr sz="2859">
                <a:solidFill>
                  <a:srgbClr val="000000"/>
                </a:solidFill>
              </a:defRPr>
            </a:pPr>
            <a:r>
              <a:rPr sz="2600">
                <a:solidFill>
                  <a:srgbClr val="5D4034"/>
                </a:solidFill>
              </a:rPr>
              <a:t>President Ronald Reagan Delivering his Inaugural Address</a:t>
            </a:r>
          </a:p>
        </p:txBody>
      </p:sp>
      <p:pic>
        <p:nvPicPr>
          <p:cNvPr id="495" name="pasted-image.jpeg"/>
          <p:cNvPicPr>
            <a:picLocks noChangeAspect="1"/>
          </p:cNvPicPr>
          <p:nvPr/>
        </p:nvPicPr>
        <p:blipFill>
          <a:blip r:embed="rId5">
            <a:extLst/>
          </a:blip>
          <a:stretch>
            <a:fillRect/>
          </a:stretch>
        </p:blipFill>
        <p:spPr>
          <a:xfrm>
            <a:off x="5506045" y="1662112"/>
            <a:ext cx="3002360" cy="2401888"/>
          </a:xfrm>
          <a:prstGeom prst="rect">
            <a:avLst/>
          </a:prstGeom>
          <a:ln w="12700">
            <a:miter lim="400000"/>
          </a:ln>
        </p:spPr>
      </p:pic>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 name="Shape 497"/>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98" name="Shape 498"/>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499" name="Shape 499"/>
          <p:cNvSpPr/>
          <p:nvPr/>
        </p:nvSpPr>
        <p:spPr>
          <a:xfrm>
            <a:off x="733425" y="1390650"/>
            <a:ext cx="4138613" cy="29773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sz="1700">
                <a:latin typeface="Times New Roman"/>
                <a:ea typeface="Times New Roman"/>
                <a:cs typeface="Times New Roman"/>
                <a:sym typeface="Times New Roman"/>
              </a:defRPr>
            </a:pPr>
            <a:endParaRPr/>
          </a:p>
          <a:p>
            <a:pPr>
              <a:defRPr sz="1700">
                <a:latin typeface="Times New Roman"/>
                <a:ea typeface="Times New Roman"/>
                <a:cs typeface="Times New Roman"/>
                <a:sym typeface="Times New Roman"/>
              </a:defRPr>
            </a:pPr>
            <a:r>
              <a:rPr>
                <a:solidFill>
                  <a:srgbClr val="5D4034"/>
                </a:solidFill>
              </a:rPr>
              <a:t>This is a photograph that shows many African American leaders in a mural that features King, Malcolm X, and Obama. Also shown are Stevie Wonder, Harriet Tubman, Marcus Garvey, a fighter pilot, Egyptian pharaohs, and others. These African American leaders have made a big impact on historical events.</a:t>
            </a:r>
            <a:endParaRPr sz="1800">
              <a:solidFill>
                <a:srgbClr val="5D4034"/>
              </a:solidFill>
            </a:endParaRPr>
          </a:p>
          <a:p>
            <a:pPr>
              <a:defRPr>
                <a:latin typeface="Times New Roman"/>
                <a:ea typeface="Times New Roman"/>
                <a:cs typeface="Times New Roman"/>
                <a:sym typeface="Times New Roman"/>
              </a:defRPr>
            </a:pPr>
            <a:endParaRPr sz="1800">
              <a:solidFill>
                <a:srgbClr val="5D4034"/>
              </a:solidFill>
            </a:endParaRPr>
          </a:p>
        </p:txBody>
      </p:sp>
      <p:sp>
        <p:nvSpPr>
          <p:cNvPr id="500" name="Shape 500"/>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501" name="Shape 501"/>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502" name="Shape 502">
            <a:hlinkClick r:id="rId3"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503" name="Shape 50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r>
              <a:t>African American Leader Photo</a:t>
            </a:r>
          </a:p>
        </p:txBody>
      </p:sp>
      <p:pic>
        <p:nvPicPr>
          <p:cNvPr id="504" name="image6.jpg" descr="Macintosh HD:Users:juliabruynseels:Desktop:00410_150px.jpg"/>
          <p:cNvPicPr>
            <a:picLocks noChangeAspect="1"/>
          </p:cNvPicPr>
          <p:nvPr/>
        </p:nvPicPr>
        <p:blipFill>
          <a:blip r:embed="rId4">
            <a:extLst/>
          </a:blip>
          <a:stretch>
            <a:fillRect/>
          </a:stretch>
        </p:blipFill>
        <p:spPr>
          <a:xfrm>
            <a:off x="5463894" y="1842110"/>
            <a:ext cx="3086662" cy="2041893"/>
          </a:xfrm>
          <a:prstGeom prst="rect">
            <a:avLst/>
          </a:prstGeom>
          <a:ln w="12700">
            <a:miter lim="400000"/>
          </a:ln>
        </p:spPr>
      </p:pic>
      <p:sp>
        <p:nvSpPr>
          <p:cNvPr id="505" name="Shape 505"/>
          <p:cNvSpPr/>
          <p:nvPr/>
        </p:nvSpPr>
        <p:spPr>
          <a:xfrm>
            <a:off x="1584295" y="4692650"/>
            <a:ext cx="2724558" cy="1227966"/>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defTabSz="457200">
              <a:defRPr sz="1200">
                <a:uFill>
                  <a:solidFill>
                    <a:srgbClr val="000000"/>
                  </a:solidFill>
                </a:uFill>
                <a:latin typeface="Cambria"/>
                <a:ea typeface="Cambria"/>
                <a:cs typeface="Cambria"/>
                <a:sym typeface="Cambria"/>
              </a:defRPr>
            </a:pPr>
            <a:endParaRPr>
              <a:solidFill>
                <a:srgbClr val="262626"/>
              </a:solidFill>
              <a:uFill>
                <a:solidFill>
                  <a:srgbClr val="262626"/>
                </a:solidFill>
              </a:uFill>
              <a:latin typeface="Times New Roman"/>
              <a:ea typeface="Times New Roman"/>
              <a:cs typeface="Times New Roman"/>
              <a:sym typeface="Times New Roman"/>
            </a:endParaRPr>
          </a:p>
          <a:p>
            <a:pPr algn="ctr" defTabSz="457200">
              <a:defRPr sz="1200">
                <a:uFill>
                  <a:solidFill>
                    <a:srgbClr val="000000"/>
                  </a:solidFill>
                </a:uFill>
                <a:latin typeface="Times New Roman"/>
                <a:ea typeface="Times New Roman"/>
                <a:cs typeface="Times New Roman"/>
                <a:sym typeface="Times New Roman"/>
              </a:defRPr>
            </a:pPr>
            <a:r>
              <a:rPr u="sng">
                <a:solidFill>
                  <a:srgbClr val="0000FF"/>
                </a:solidFill>
                <a:uFill>
                  <a:solidFill>
                    <a:srgbClr val="0000FF"/>
                  </a:solidFill>
                </a:uFill>
                <a:hlinkClick r:id="rId5"/>
              </a:rPr>
              <a:t>https://www.loc.gov/item/2015647516/</a:t>
            </a:r>
          </a:p>
          <a:p>
            <a:pPr algn="ctr" defTabSz="457200">
              <a:defRPr sz="1200">
                <a:uFill>
                  <a:solidFill>
                    <a:srgbClr val="000000"/>
                  </a:solidFill>
                </a:uFill>
                <a:latin typeface="Times New Roman"/>
                <a:ea typeface="Times New Roman"/>
                <a:cs typeface="Times New Roman"/>
                <a:sym typeface="Times New Roman"/>
              </a:defRPr>
            </a:pPr>
            <a:endParaRPr u="sng">
              <a:solidFill>
                <a:srgbClr val="0000FF"/>
              </a:solidFill>
              <a:uFill>
                <a:solidFill>
                  <a:srgbClr val="0000FF"/>
                </a:solidFill>
              </a:uFill>
              <a:hlinkClick r:id="rId5"/>
            </a:endParaRPr>
          </a:p>
          <a:p>
            <a:pPr algn="ctr" defTabSz="457200">
              <a:defRPr sz="1200">
                <a:uFill>
                  <a:solidFill>
                    <a:srgbClr val="000000"/>
                  </a:solidFill>
                </a:uFill>
                <a:latin typeface="Times New Roman"/>
                <a:ea typeface="Times New Roman"/>
                <a:cs typeface="Times New Roman"/>
                <a:sym typeface="Times New Roman"/>
              </a:defRPr>
            </a:pPr>
            <a:r>
              <a:rPr>
                <a:solidFill>
                  <a:srgbClr val="262626"/>
                </a:solidFill>
                <a:uFill>
                  <a:solidFill>
                    <a:srgbClr val="262626"/>
                  </a:solidFill>
                </a:uFill>
              </a:rPr>
              <a:t>Contributor: Vergara, Camilo J. </a:t>
            </a:r>
          </a:p>
          <a:p>
            <a:pPr algn="ctr" defTabSz="457200">
              <a:defRPr sz="1200">
                <a:uFill>
                  <a:solidFill>
                    <a:srgbClr val="000000"/>
                  </a:solidFill>
                </a:uFill>
                <a:latin typeface="Times New Roman"/>
                <a:ea typeface="Times New Roman"/>
                <a:cs typeface="Times New Roman"/>
                <a:sym typeface="Times New Roman"/>
              </a:defRPr>
            </a:pPr>
            <a:r>
              <a:rPr>
                <a:solidFill>
                  <a:srgbClr val="262626"/>
                </a:solidFill>
                <a:uFill>
                  <a:solidFill>
                    <a:srgbClr val="262626"/>
                  </a:solidFill>
                </a:uFill>
              </a:rPr>
              <a:t>Original Format: Photos, Prints, Drawings</a:t>
            </a:r>
          </a:p>
          <a:p>
            <a:pPr algn="ctr" defTabSz="457200">
              <a:defRPr sz="1200">
                <a:uFill>
                  <a:solidFill>
                    <a:srgbClr val="000000"/>
                  </a:solidFill>
                </a:uFill>
                <a:latin typeface="Times New Roman"/>
                <a:ea typeface="Times New Roman"/>
                <a:cs typeface="Times New Roman"/>
                <a:sym typeface="Times New Roman"/>
              </a:defRPr>
            </a:pPr>
            <a:r>
              <a:rPr>
                <a:solidFill>
                  <a:srgbClr val="262626"/>
                </a:solidFill>
                <a:uFill>
                  <a:solidFill>
                    <a:srgbClr val="262626"/>
                  </a:solidFill>
                </a:uFill>
              </a:rPr>
              <a:t>Date: 2010</a:t>
            </a: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Shape 113"/>
          <p:cNvSpPr>
            <a:spLocks noGrp="1"/>
          </p:cNvSpPr>
          <p:nvPr>
            <p:ph type="title"/>
          </p:nvPr>
        </p:nvSpPr>
        <p:spPr>
          <a:xfrm>
            <a:off x="685800" y="609599"/>
            <a:ext cx="7772400" cy="1143002"/>
          </a:xfrm>
          <a:prstGeom prst="rect">
            <a:avLst/>
          </a:prstGeom>
        </p:spPr>
        <p:txBody>
          <a:bodyPr>
            <a:normAutofit/>
          </a:bodyPr>
          <a:lstStyle/>
          <a:p>
            <a:r>
              <a:t>Room 1</a:t>
            </a:r>
          </a:p>
        </p:txBody>
      </p:sp>
      <p:sp>
        <p:nvSpPr>
          <p:cNvPr id="114" name="Shape 114"/>
          <p:cNvSpPr/>
          <p:nvPr/>
        </p:nvSpPr>
        <p:spPr>
          <a:xfrm>
            <a:off x="-1" y="0"/>
            <a:ext cx="9144002" cy="1371600"/>
          </a:xfrm>
          <a:prstGeom prst="rect">
            <a:avLst/>
          </a:prstGeom>
          <a:blipFill>
            <a:blip r:embed="rId2"/>
          </a:blipFill>
          <a:ln>
            <a:solidFill>
              <a:srgbClr val="000000"/>
            </a:solidFill>
          </a:ln>
        </p:spPr>
        <p:txBody>
          <a:bodyPr lIns="45719" rIns="45719" anchor="ctr"/>
          <a:lstStyle/>
          <a:p>
            <a:endParaRPr/>
          </a:p>
        </p:txBody>
      </p:sp>
      <p:sp>
        <p:nvSpPr>
          <p:cNvPr id="115" name="Shape 115"/>
          <p:cNvSpPr/>
          <p:nvPr/>
        </p:nvSpPr>
        <p:spPr>
          <a:xfrm>
            <a:off x="-1" y="3581400"/>
            <a:ext cx="9144002" cy="3276600"/>
          </a:xfrm>
          <a:prstGeom prst="rect">
            <a:avLst/>
          </a:prstGeom>
          <a:blipFill>
            <a:blip r:embed="rId3"/>
          </a:blipFill>
          <a:ln>
            <a:solidFill>
              <a:srgbClr val="000000"/>
            </a:solidFill>
          </a:ln>
        </p:spPr>
        <p:txBody>
          <a:bodyPr lIns="45719" rIns="45719" anchor="ctr"/>
          <a:lstStyle/>
          <a:p>
            <a:endParaRPr/>
          </a:p>
        </p:txBody>
      </p:sp>
      <p:sp>
        <p:nvSpPr>
          <p:cNvPr id="116" name="Shape 116"/>
          <p:cNvSpPr/>
          <p:nvPr/>
        </p:nvSpPr>
        <p:spPr>
          <a:xfrm>
            <a:off x="2590800" y="990600"/>
            <a:ext cx="3962400" cy="2743200"/>
          </a:xfrm>
          <a:prstGeom prst="rect">
            <a:avLst/>
          </a:prstGeom>
          <a:blipFill>
            <a:blip r:embed="rId4"/>
          </a:blipFill>
          <a:ln>
            <a:solidFill>
              <a:srgbClr val="000000"/>
            </a:solidFill>
          </a:ln>
        </p:spPr>
        <p:txBody>
          <a:bodyPr lIns="45719" rIns="45719"/>
          <a:lstStyle/>
          <a:p>
            <a:endParaRPr/>
          </a:p>
        </p:txBody>
      </p:sp>
      <p:sp>
        <p:nvSpPr>
          <p:cNvPr id="117" name="Shape 117"/>
          <p:cNvSpPr/>
          <p:nvPr/>
        </p:nvSpPr>
        <p:spPr>
          <a:xfrm>
            <a:off x="0" y="190500"/>
            <a:ext cx="2590800" cy="6438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7" y="2679"/>
                </a:lnTo>
                <a:lnTo>
                  <a:pt x="21600" y="11886"/>
                </a:lnTo>
                <a:lnTo>
                  <a:pt x="0" y="21600"/>
                </a:lnTo>
                <a:lnTo>
                  <a:pt x="0" y="0"/>
                </a:lnTo>
                <a:close/>
              </a:path>
            </a:pathLst>
          </a:custGeom>
          <a:blipFill>
            <a:blip r:embed="rId4"/>
          </a:blipFill>
          <a:ln>
            <a:solidFill>
              <a:srgbClr val="000000"/>
            </a:solidFill>
          </a:ln>
        </p:spPr>
        <p:txBody>
          <a:bodyPr lIns="45719" rIns="45719"/>
          <a:lstStyle/>
          <a:p>
            <a:endParaRPr/>
          </a:p>
        </p:txBody>
      </p:sp>
      <p:sp>
        <p:nvSpPr>
          <p:cNvPr id="118" name="Shape 118"/>
          <p:cNvSpPr/>
          <p:nvPr/>
        </p:nvSpPr>
        <p:spPr>
          <a:xfrm>
            <a:off x="6551612" y="228600"/>
            <a:ext cx="2592388" cy="6438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51"/>
                </a:lnTo>
                <a:lnTo>
                  <a:pt x="0" y="11759"/>
                </a:lnTo>
                <a:lnTo>
                  <a:pt x="21600" y="21600"/>
                </a:lnTo>
                <a:lnTo>
                  <a:pt x="21600" y="0"/>
                </a:lnTo>
                <a:close/>
              </a:path>
            </a:pathLst>
          </a:custGeom>
          <a:blipFill>
            <a:blip r:embed="rId4"/>
          </a:blipFill>
          <a:ln>
            <a:solidFill>
              <a:srgbClr val="000000"/>
            </a:solidFill>
          </a:ln>
        </p:spPr>
        <p:txBody>
          <a:bodyPr lIns="45719" rIns="45719"/>
          <a:lstStyle/>
          <a:p>
            <a:endParaRPr/>
          </a:p>
        </p:txBody>
      </p:sp>
      <p:grpSp>
        <p:nvGrpSpPr>
          <p:cNvPr id="121" name="Group 121">
            <a:hlinkClick r:id="rId5" action="ppaction://hlinksldjump"/>
          </p:cNvPr>
          <p:cNvGrpSpPr/>
          <p:nvPr/>
        </p:nvGrpSpPr>
        <p:grpSpPr>
          <a:xfrm>
            <a:off x="4002087" y="5832475"/>
            <a:ext cx="1449388" cy="865188"/>
            <a:chOff x="0" y="0"/>
            <a:chExt cx="1449387" cy="865187"/>
          </a:xfrm>
        </p:grpSpPr>
        <p:sp>
          <p:nvSpPr>
            <p:cNvPr id="119" name="Shape 119"/>
            <p:cNvSpPr/>
            <p:nvPr/>
          </p:nvSpPr>
          <p:spPr>
            <a:xfrm>
              <a:off x="0" y="0"/>
              <a:ext cx="1449388" cy="8651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blipFill rotWithShape="1">
              <a:blip r:embed="rId6"/>
              <a:srcRect/>
              <a:tile tx="0" ty="0" sx="100000" sy="100000" flip="none" algn="tl"/>
            </a:blipFill>
            <a:ln w="38100" cap="flat">
              <a:solidFill>
                <a:srgbClr val="643E33"/>
              </a:solidFill>
              <a:prstDash val="solid"/>
              <a:round/>
            </a:ln>
            <a:effectLst/>
          </p:spPr>
          <p:txBody>
            <a:bodyPr wrap="square" lIns="45719" tIns="45719" rIns="45719" bIns="45719" numCol="1" anchor="ctr">
              <a:noAutofit/>
            </a:bodyPr>
            <a:lstStyle/>
            <a:p>
              <a:pPr algn="ctr">
                <a:lnSpc>
                  <a:spcPct val="80000"/>
                </a:lnSpc>
                <a:defRPr sz="1400">
                  <a:solidFill>
                    <a:srgbClr val="5D4034"/>
                  </a:solidFill>
                  <a:latin typeface="Arial Narrow"/>
                  <a:ea typeface="Arial Narrow"/>
                  <a:cs typeface="Arial Narrow"/>
                  <a:sym typeface="Arial Narrow"/>
                </a:defRPr>
              </a:pPr>
              <a:endParaRPr/>
            </a:p>
          </p:txBody>
        </p:sp>
        <p:sp>
          <p:nvSpPr>
            <p:cNvPr id="120" name="Shape 120"/>
            <p:cNvSpPr/>
            <p:nvPr/>
          </p:nvSpPr>
          <p:spPr>
            <a:xfrm>
              <a:off x="386216" y="70905"/>
              <a:ext cx="676956" cy="615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lnSpc>
                  <a:spcPct val="80000"/>
                </a:lnSpc>
                <a:defRPr>
                  <a:latin typeface="Times New Roman"/>
                  <a:ea typeface="Times New Roman"/>
                  <a:cs typeface="Times New Roman"/>
                  <a:sym typeface="Times New Roman"/>
                </a:defRPr>
              </a:pPr>
              <a:r>
                <a:rPr sz="1400">
                  <a:solidFill>
                    <a:srgbClr val="5D4034"/>
                  </a:solidFill>
                </a:rPr>
                <a:t>Return </a:t>
              </a:r>
            </a:p>
            <a:p>
              <a:pPr algn="ctr">
                <a:lnSpc>
                  <a:spcPct val="80000"/>
                </a:lnSpc>
                <a:defRPr>
                  <a:latin typeface="Times New Roman"/>
                  <a:ea typeface="Times New Roman"/>
                  <a:cs typeface="Times New Roman"/>
                  <a:sym typeface="Times New Roman"/>
                </a:defRPr>
              </a:pPr>
              <a:r>
                <a:rPr sz="1400">
                  <a:solidFill>
                    <a:srgbClr val="5D4034"/>
                  </a:solidFill>
                </a:rPr>
                <a:t>to </a:t>
              </a:r>
            </a:p>
            <a:p>
              <a:pPr algn="ctr">
                <a:lnSpc>
                  <a:spcPct val="80000"/>
                </a:lnSpc>
                <a:defRPr>
                  <a:latin typeface="Times New Roman"/>
                  <a:ea typeface="Times New Roman"/>
                  <a:cs typeface="Times New Roman"/>
                  <a:sym typeface="Times New Roman"/>
                </a:defRPr>
              </a:pPr>
              <a:r>
                <a:rPr sz="1400">
                  <a:solidFill>
                    <a:srgbClr val="5D4034"/>
                  </a:solidFill>
                </a:rPr>
                <a:t>Entry</a:t>
              </a:r>
            </a:p>
          </p:txBody>
        </p:sp>
      </p:grpSp>
      <p:grpSp>
        <p:nvGrpSpPr>
          <p:cNvPr id="124" name="Group 124"/>
          <p:cNvGrpSpPr/>
          <p:nvPr/>
        </p:nvGrpSpPr>
        <p:grpSpPr>
          <a:xfrm>
            <a:off x="550862" y="909637"/>
            <a:ext cx="1619251" cy="2630489"/>
            <a:chOff x="0" y="0"/>
            <a:chExt cx="1619250" cy="2630487"/>
          </a:xfrm>
        </p:grpSpPr>
        <p:sp>
          <p:nvSpPr>
            <p:cNvPr id="122" name="Shape 122"/>
            <p:cNvSpPr/>
            <p:nvPr/>
          </p:nvSpPr>
          <p:spPr>
            <a:xfrm rot="16200000">
              <a:off x="-505619" y="505618"/>
              <a:ext cx="2630488" cy="1619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75" y="21600"/>
                  </a:lnTo>
                  <a:lnTo>
                    <a:pt x="17325"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123" name="Shape 123"/>
            <p:cNvSpPr/>
            <p:nvPr/>
          </p:nvSpPr>
          <p:spPr>
            <a:xfrm>
              <a:off x="413412" y="926623"/>
              <a:ext cx="102107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1</a:t>
              </a:r>
            </a:p>
          </p:txBody>
        </p:sp>
      </p:grpSp>
      <p:grpSp>
        <p:nvGrpSpPr>
          <p:cNvPr id="127" name="Group 127"/>
          <p:cNvGrpSpPr/>
          <p:nvPr/>
        </p:nvGrpSpPr>
        <p:grpSpPr>
          <a:xfrm>
            <a:off x="6929437" y="939800"/>
            <a:ext cx="1574801" cy="3001963"/>
            <a:chOff x="0" y="0"/>
            <a:chExt cx="1574800" cy="3001962"/>
          </a:xfrm>
        </p:grpSpPr>
        <p:sp>
          <p:nvSpPr>
            <p:cNvPr id="125" name="Shape 125"/>
            <p:cNvSpPr/>
            <p:nvPr/>
          </p:nvSpPr>
          <p:spPr>
            <a:xfrm rot="5400000" flipH="1">
              <a:off x="-713582" y="713581"/>
              <a:ext cx="3001964" cy="1574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8" y="21600"/>
                  </a:lnTo>
                  <a:lnTo>
                    <a:pt x="16472"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126" name="Shape 126"/>
            <p:cNvSpPr/>
            <p:nvPr/>
          </p:nvSpPr>
          <p:spPr>
            <a:xfrm rot="10800000">
              <a:off x="144938" y="1112361"/>
              <a:ext cx="1021072"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4</a:t>
              </a:r>
            </a:p>
          </p:txBody>
        </p:sp>
      </p:grpSp>
      <p:grpSp>
        <p:nvGrpSpPr>
          <p:cNvPr id="130" name="Group 130"/>
          <p:cNvGrpSpPr/>
          <p:nvPr/>
        </p:nvGrpSpPr>
        <p:grpSpPr>
          <a:xfrm>
            <a:off x="2922587" y="1336675"/>
            <a:ext cx="1752601" cy="1316038"/>
            <a:chOff x="0" y="0"/>
            <a:chExt cx="1752600" cy="1316037"/>
          </a:xfrm>
        </p:grpSpPr>
        <p:sp>
          <p:nvSpPr>
            <p:cNvPr id="128" name="Shape 128"/>
            <p:cNvSpPr/>
            <p:nvPr/>
          </p:nvSpPr>
          <p:spPr>
            <a:xfrm>
              <a:off x="0" y="0"/>
              <a:ext cx="1752600" cy="1316038"/>
            </a:xfrm>
            <a:prstGeom prst="rect">
              <a:avLst/>
            </a:pr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129" name="Shape 129"/>
            <p:cNvSpPr/>
            <p:nvPr/>
          </p:nvSpPr>
          <p:spPr>
            <a:xfrm>
              <a:off x="365764" y="269398"/>
              <a:ext cx="1021072"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2</a:t>
              </a:r>
            </a:p>
          </p:txBody>
        </p:sp>
      </p:grpSp>
      <p:sp>
        <p:nvSpPr>
          <p:cNvPr id="131" name="Shape 131"/>
          <p:cNvSpPr/>
          <p:nvPr/>
        </p:nvSpPr>
        <p:spPr>
          <a:xfrm>
            <a:off x="3146425" y="0"/>
            <a:ext cx="114300" cy="246063"/>
          </a:xfrm>
          <a:prstGeom prst="rect">
            <a:avLst/>
          </a:prstGeom>
          <a:blipFill>
            <a:blip r:embed="rId7"/>
          </a:blipFill>
          <a:ln w="12700">
            <a:miter lim="400000"/>
          </a:ln>
        </p:spPr>
        <p:txBody>
          <a:bodyPr lIns="45719" rIns="45719" anchor="ctr"/>
          <a:lstStyle/>
          <a:p>
            <a:endParaRPr/>
          </a:p>
        </p:txBody>
      </p:sp>
      <p:sp>
        <p:nvSpPr>
          <p:cNvPr id="132" name="Shape 132"/>
          <p:cNvSpPr/>
          <p:nvPr/>
        </p:nvSpPr>
        <p:spPr>
          <a:xfrm>
            <a:off x="5969000" y="0"/>
            <a:ext cx="114300" cy="246063"/>
          </a:xfrm>
          <a:prstGeom prst="rect">
            <a:avLst/>
          </a:prstGeom>
          <a:blipFill>
            <a:blip r:embed="rId7"/>
          </a:blipFill>
          <a:ln w="12700">
            <a:miter lim="400000"/>
          </a:ln>
        </p:spPr>
        <p:txBody>
          <a:bodyPr lIns="45719" rIns="45719" anchor="ctr"/>
          <a:lstStyle/>
          <a:p>
            <a:endParaRPr/>
          </a:p>
        </p:txBody>
      </p:sp>
      <p:grpSp>
        <p:nvGrpSpPr>
          <p:cNvPr id="135" name="Group 135"/>
          <p:cNvGrpSpPr/>
          <p:nvPr/>
        </p:nvGrpSpPr>
        <p:grpSpPr>
          <a:xfrm>
            <a:off x="2667000" y="228600"/>
            <a:ext cx="3810000" cy="522288"/>
            <a:chOff x="0" y="0"/>
            <a:chExt cx="3810000" cy="522287"/>
          </a:xfrm>
        </p:grpSpPr>
        <p:sp>
          <p:nvSpPr>
            <p:cNvPr id="133" name="Shape 133"/>
            <p:cNvSpPr/>
            <p:nvPr/>
          </p:nvSpPr>
          <p:spPr>
            <a:xfrm>
              <a:off x="0" y="0"/>
              <a:ext cx="3810000" cy="522288"/>
            </a:xfrm>
            <a:prstGeom prst="rect">
              <a:avLst/>
            </a:prstGeom>
            <a:blipFill rotWithShape="1">
              <a:blip r:embed="rId6"/>
              <a:srcRect/>
              <a:tile tx="0" ty="0" sx="100000" sy="100000" flip="none" algn="tl"/>
            </a:blipFill>
            <a:ln w="57150" cap="flat">
              <a:solidFill>
                <a:srgbClr val="643E33"/>
              </a:solidFill>
              <a:prstDash val="solid"/>
              <a:round/>
            </a:ln>
            <a:effectLst/>
          </p:spPr>
          <p:txBody>
            <a:bodyPr wrap="square" lIns="45719" tIns="45719" rIns="45719" bIns="45719" numCol="1" anchor="ctr">
              <a:noAutofit/>
            </a:bodyPr>
            <a:lstStyle/>
            <a:p>
              <a:pPr algn="ctr">
                <a:defRPr sz="2800">
                  <a:solidFill>
                    <a:srgbClr val="5D4034"/>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134" name="Shape 134"/>
            <p:cNvSpPr/>
            <p:nvPr/>
          </p:nvSpPr>
          <p:spPr>
            <a:xfrm>
              <a:off x="42287" y="50447"/>
              <a:ext cx="3725426"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solidFill>
                    <a:srgbClr val="5D4034"/>
                  </a:solidFill>
                  <a:effectLst>
                    <a:outerShdw blurRad="12700" dist="25400" dir="2700000" rotWithShape="0">
                      <a:srgbClr val="000000"/>
                    </a:outerShdw>
                  </a:effectLst>
                  <a:latin typeface="Times New Roman"/>
                  <a:ea typeface="Times New Roman"/>
                  <a:cs typeface="Times New Roman"/>
                  <a:sym typeface="Times New Roman"/>
                </a:defRPr>
              </a:lvl1pPr>
            </a:lstStyle>
            <a:p>
              <a:pPr>
                <a:defRPr>
                  <a:solidFill>
                    <a:srgbClr val="000000"/>
                  </a:solidFill>
                  <a:effectLst/>
                </a:defRPr>
              </a:pPr>
              <a:r>
                <a:rPr>
                  <a:solidFill>
                    <a:srgbClr val="5D4034"/>
                  </a:solidFill>
                  <a:effectLst>
                    <a:outerShdw blurRad="12700" dist="25400" dir="2700000" rotWithShape="0">
                      <a:srgbClr val="000000"/>
                    </a:outerShdw>
                  </a:effectLst>
                </a:rPr>
                <a:t>President George Washington</a:t>
              </a:r>
            </a:p>
          </p:txBody>
        </p:sp>
      </p:grpSp>
      <p:grpSp>
        <p:nvGrpSpPr>
          <p:cNvPr id="138" name="Group 138"/>
          <p:cNvGrpSpPr/>
          <p:nvPr/>
        </p:nvGrpSpPr>
        <p:grpSpPr>
          <a:xfrm>
            <a:off x="4922837" y="2044700"/>
            <a:ext cx="1404938" cy="1123950"/>
            <a:chOff x="0" y="0"/>
            <a:chExt cx="1404937" cy="1123950"/>
          </a:xfrm>
        </p:grpSpPr>
        <p:sp>
          <p:nvSpPr>
            <p:cNvPr id="136" name="Shape 136"/>
            <p:cNvSpPr/>
            <p:nvPr/>
          </p:nvSpPr>
          <p:spPr>
            <a:xfrm>
              <a:off x="0" y="0"/>
              <a:ext cx="1404938" cy="1123950"/>
            </a:xfrm>
            <a:prstGeom prst="rect">
              <a:avLst/>
            </a:pr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137" name="Shape 137"/>
            <p:cNvSpPr/>
            <p:nvPr/>
          </p:nvSpPr>
          <p:spPr>
            <a:xfrm>
              <a:off x="191933" y="173355"/>
              <a:ext cx="102107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3</a:t>
              </a:r>
            </a:p>
          </p:txBody>
        </p:sp>
      </p:grpSp>
      <p:pic>
        <p:nvPicPr>
          <p:cNvPr id="139" name="image2.gif">
            <a:hlinkClick r:id="rId8" action="ppaction://hlinksldjump"/>
          </p:cNvPr>
          <p:cNvPicPr>
            <a:picLocks noChangeAspect="1"/>
          </p:cNvPicPr>
          <p:nvPr/>
        </p:nvPicPr>
        <p:blipFill>
          <a:blip r:embed="rId9">
            <a:extLst/>
          </a:blip>
          <a:stretch>
            <a:fillRect/>
          </a:stretch>
        </p:blipFill>
        <p:spPr>
          <a:xfrm>
            <a:off x="485775" y="1109682"/>
            <a:ext cx="1619250" cy="2230398"/>
          </a:xfrm>
          <a:prstGeom prst="rect">
            <a:avLst/>
          </a:prstGeom>
          <a:ln w="12700">
            <a:miter lim="400000"/>
          </a:ln>
        </p:spPr>
      </p:pic>
      <p:pic>
        <p:nvPicPr>
          <p:cNvPr id="140" name="image4.gif">
            <a:hlinkClick r:id="rId10" action="ppaction://hlinksldjump"/>
          </p:cNvPr>
          <p:cNvPicPr>
            <a:picLocks noChangeAspect="1"/>
          </p:cNvPicPr>
          <p:nvPr/>
        </p:nvPicPr>
        <p:blipFill>
          <a:blip r:embed="rId11">
            <a:extLst/>
          </a:blip>
          <a:stretch>
            <a:fillRect/>
          </a:stretch>
        </p:blipFill>
        <p:spPr>
          <a:xfrm>
            <a:off x="2852286" y="1281783"/>
            <a:ext cx="1893203" cy="1454711"/>
          </a:xfrm>
          <a:prstGeom prst="rect">
            <a:avLst/>
          </a:prstGeom>
          <a:ln w="12700">
            <a:miter lim="400000"/>
          </a:ln>
        </p:spPr>
      </p:pic>
      <p:pic>
        <p:nvPicPr>
          <p:cNvPr id="141" name="image5.gif">
            <a:hlinkClick r:id="rId12" action="ppaction://hlinksldjump"/>
          </p:cNvPr>
          <p:cNvPicPr>
            <a:picLocks noChangeAspect="1"/>
          </p:cNvPicPr>
          <p:nvPr/>
        </p:nvPicPr>
        <p:blipFill>
          <a:blip r:embed="rId13">
            <a:extLst/>
          </a:blip>
          <a:stretch>
            <a:fillRect/>
          </a:stretch>
        </p:blipFill>
        <p:spPr>
          <a:xfrm>
            <a:off x="4890428" y="1905793"/>
            <a:ext cx="1541318" cy="1517651"/>
          </a:xfrm>
          <a:prstGeom prst="rect">
            <a:avLst/>
          </a:prstGeom>
          <a:ln w="12700">
            <a:miter lim="400000"/>
          </a:ln>
        </p:spPr>
      </p:pic>
      <p:pic>
        <p:nvPicPr>
          <p:cNvPr id="142" name="image6.jpg">
            <a:hlinkClick r:id="rId14" action="ppaction://hlinksldjump"/>
          </p:cNvPr>
          <p:cNvPicPr>
            <a:picLocks noChangeAspect="1"/>
          </p:cNvPicPr>
          <p:nvPr/>
        </p:nvPicPr>
        <p:blipFill>
          <a:blip r:embed="rId15">
            <a:extLst/>
          </a:blip>
          <a:stretch>
            <a:fillRect/>
          </a:stretch>
        </p:blipFill>
        <p:spPr>
          <a:xfrm>
            <a:off x="6840537" y="1301741"/>
            <a:ext cx="1752601" cy="2278080"/>
          </a:xfrm>
          <a:prstGeom prst="rect">
            <a:avLst/>
          </a:prstGeom>
          <a:ln w="12700">
            <a:miter lim="400000"/>
          </a:ln>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Shape 507"/>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508" name="Shape 508"/>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509" name="Shape 509"/>
          <p:cNvSpPr/>
          <p:nvPr/>
        </p:nvSpPr>
        <p:spPr>
          <a:xfrm>
            <a:off x="733425" y="1390650"/>
            <a:ext cx="4138613" cy="22407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endParaRPr sz="900">
              <a:solidFill>
                <a:srgbClr val="5D4034"/>
              </a:solidFill>
            </a:endParaRPr>
          </a:p>
          <a:p>
            <a:pPr>
              <a:defRPr sz="2000">
                <a:latin typeface="Times New Roman"/>
                <a:ea typeface="Times New Roman"/>
                <a:cs typeface="Times New Roman"/>
                <a:sym typeface="Times New Roman"/>
              </a:defRPr>
            </a:pPr>
            <a:r>
              <a:rPr>
                <a:solidFill>
                  <a:srgbClr val="5D4034"/>
                </a:solidFill>
              </a:rPr>
              <a:t>This is a political poster that shows Barack Obama holding a basketball and looking at the hoop with the White House in the background.</a:t>
            </a:r>
            <a:endParaRPr sz="1800">
              <a:solidFill>
                <a:srgbClr val="5D4034"/>
              </a:solidFill>
            </a:endParaRPr>
          </a:p>
          <a:p>
            <a:pPr>
              <a:defRPr>
                <a:latin typeface="Times New Roman"/>
                <a:ea typeface="Times New Roman"/>
                <a:cs typeface="Times New Roman"/>
                <a:sym typeface="Times New Roman"/>
              </a:defRPr>
            </a:pPr>
            <a:endParaRPr sz="1800">
              <a:solidFill>
                <a:srgbClr val="5D4034"/>
              </a:solidFill>
            </a:endParaRPr>
          </a:p>
        </p:txBody>
      </p:sp>
      <p:sp>
        <p:nvSpPr>
          <p:cNvPr id="510" name="Shape 510"/>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511" name="Shape 511"/>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512" name="Shape 512">
            <a:hlinkClick r:id="rId3"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513" name="Shape 51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pPr>
              <a:defRPr sz="4400">
                <a:solidFill>
                  <a:srgbClr val="000000"/>
                </a:solidFill>
              </a:defRPr>
            </a:pPr>
            <a:r>
              <a:rPr sz="4000">
                <a:solidFill>
                  <a:srgbClr val="5D4034"/>
                </a:solidFill>
              </a:rPr>
              <a:t>President Obama - Political Poster</a:t>
            </a:r>
          </a:p>
        </p:txBody>
      </p:sp>
      <p:pic>
        <p:nvPicPr>
          <p:cNvPr id="514" name="image5.jpg" descr="Macintosh HD:Users:juliabruynseels:Desktop:25371_150px.jpg"/>
          <p:cNvPicPr>
            <a:picLocks noChangeAspect="1"/>
          </p:cNvPicPr>
          <p:nvPr/>
        </p:nvPicPr>
        <p:blipFill>
          <a:blip r:embed="rId4">
            <a:extLst/>
          </a:blip>
          <a:stretch>
            <a:fillRect/>
          </a:stretch>
        </p:blipFill>
        <p:spPr>
          <a:xfrm>
            <a:off x="5895999" y="1373143"/>
            <a:ext cx="2222452" cy="2941047"/>
          </a:xfrm>
          <a:prstGeom prst="rect">
            <a:avLst/>
          </a:prstGeom>
          <a:ln w="12700">
            <a:miter lim="400000"/>
          </a:ln>
        </p:spPr>
      </p:pic>
      <p:sp>
        <p:nvSpPr>
          <p:cNvPr id="515" name="Shape 515"/>
          <p:cNvSpPr/>
          <p:nvPr/>
        </p:nvSpPr>
        <p:spPr>
          <a:xfrm>
            <a:off x="1496858" y="4503372"/>
            <a:ext cx="2724558" cy="122796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457200">
              <a:defRPr sz="1200">
                <a:uFill>
                  <a:solidFill>
                    <a:srgbClr val="000000"/>
                  </a:solidFill>
                </a:uFill>
                <a:latin typeface="Cambria"/>
                <a:ea typeface="Cambria"/>
                <a:cs typeface="Cambria"/>
                <a:sym typeface="Cambria"/>
              </a:defRPr>
            </a:pPr>
            <a:r>
              <a:rPr u="sng">
                <a:solidFill>
                  <a:srgbClr val="0000FF"/>
                </a:solidFill>
                <a:uFill>
                  <a:solidFill>
                    <a:srgbClr val="0000FF"/>
                  </a:solidFill>
                </a:uFill>
                <a:latin typeface="Times New Roman"/>
                <a:ea typeface="Times New Roman"/>
                <a:cs typeface="Times New Roman"/>
                <a:sym typeface="Times New Roman"/>
                <a:hlinkClick r:id="rId5"/>
              </a:rPr>
              <a:t>https://www.loc.gov/item/2010648385/</a:t>
            </a:r>
            <a:endParaRPr>
              <a:solidFill>
                <a:srgbClr val="262626"/>
              </a:solidFill>
              <a:uFill>
                <a:solidFill>
                  <a:srgbClr val="262626"/>
                </a:solidFill>
              </a:uFill>
              <a:latin typeface="Times New Roman"/>
              <a:ea typeface="Times New Roman"/>
              <a:cs typeface="Times New Roman"/>
              <a:sym typeface="Times New Roman"/>
            </a:endParaRPr>
          </a:p>
          <a:p>
            <a:pPr algn="ctr" defTabSz="457200">
              <a:defRPr sz="1200">
                <a:uFill>
                  <a:solidFill>
                    <a:srgbClr val="000000"/>
                  </a:solidFill>
                </a:uFill>
                <a:latin typeface="Cambria"/>
                <a:ea typeface="Cambria"/>
                <a:cs typeface="Cambria"/>
                <a:sym typeface="Cambria"/>
              </a:defRPr>
            </a:pPr>
            <a:endParaRPr>
              <a:solidFill>
                <a:srgbClr val="262626"/>
              </a:solidFill>
              <a:uFill>
                <a:solidFill>
                  <a:srgbClr val="262626"/>
                </a:solidFill>
              </a:uFill>
              <a:latin typeface="Times New Roman"/>
              <a:ea typeface="Times New Roman"/>
              <a:cs typeface="Times New Roman"/>
              <a:sym typeface="Times New Roman"/>
            </a:endParaRPr>
          </a:p>
          <a:p>
            <a:pPr algn="ctr" defTabSz="457200">
              <a:defRPr sz="1200">
                <a:uFill>
                  <a:solidFill>
                    <a:srgbClr val="000000"/>
                  </a:solidFill>
                </a:uFill>
                <a:latin typeface="Cambria"/>
                <a:ea typeface="Cambria"/>
                <a:cs typeface="Cambria"/>
                <a:sym typeface="Cambria"/>
              </a:defRPr>
            </a:pPr>
            <a:r>
              <a:rPr>
                <a:solidFill>
                  <a:srgbClr val="262626"/>
                </a:solidFill>
                <a:uFill>
                  <a:solidFill>
                    <a:srgbClr val="262626"/>
                  </a:solidFill>
                </a:uFill>
                <a:latin typeface="Times New Roman"/>
                <a:ea typeface="Times New Roman"/>
                <a:cs typeface="Times New Roman"/>
                <a:sym typeface="Times New Roman"/>
              </a:rPr>
              <a:t>Contributor: Noland, Ray</a:t>
            </a:r>
          </a:p>
          <a:p>
            <a:pPr algn="ctr" defTabSz="457200">
              <a:defRPr sz="1200">
                <a:uFill>
                  <a:solidFill>
                    <a:srgbClr val="000000"/>
                  </a:solidFill>
                </a:uFill>
                <a:latin typeface="Cambria"/>
                <a:ea typeface="Cambria"/>
                <a:cs typeface="Cambria"/>
                <a:sym typeface="Cambria"/>
              </a:defRPr>
            </a:pPr>
            <a:r>
              <a:rPr>
                <a:solidFill>
                  <a:srgbClr val="262626"/>
                </a:solidFill>
                <a:uFill>
                  <a:solidFill>
                    <a:srgbClr val="262626"/>
                  </a:solidFill>
                </a:uFill>
                <a:latin typeface="Times New Roman"/>
                <a:ea typeface="Times New Roman"/>
                <a:cs typeface="Times New Roman"/>
                <a:sym typeface="Times New Roman"/>
              </a:rPr>
              <a:t>Original Format: Photos, Prints, Drawings</a:t>
            </a:r>
          </a:p>
          <a:p>
            <a:pPr algn="ctr" defTabSz="457200">
              <a:defRPr sz="1200">
                <a:uFill>
                  <a:solidFill>
                    <a:srgbClr val="000000"/>
                  </a:solidFill>
                </a:uFill>
                <a:latin typeface="Cambria"/>
                <a:ea typeface="Cambria"/>
                <a:cs typeface="Cambria"/>
                <a:sym typeface="Cambria"/>
              </a:defRPr>
            </a:pPr>
            <a:r>
              <a:rPr>
                <a:solidFill>
                  <a:srgbClr val="262626"/>
                </a:solidFill>
                <a:uFill>
                  <a:solidFill>
                    <a:srgbClr val="262626"/>
                  </a:solidFill>
                </a:uFill>
                <a:latin typeface="Times New Roman"/>
                <a:ea typeface="Times New Roman"/>
                <a:cs typeface="Times New Roman"/>
                <a:sym typeface="Times New Roman"/>
              </a:rPr>
              <a:t>Date: 2008</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Shape 517"/>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518" name="Shape 518"/>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519" name="Shape 519"/>
          <p:cNvSpPr/>
          <p:nvPr/>
        </p:nvSpPr>
        <p:spPr>
          <a:xfrm>
            <a:off x="733425" y="1390650"/>
            <a:ext cx="4138613" cy="21899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endParaRPr sz="900">
              <a:solidFill>
                <a:srgbClr val="5D4034"/>
              </a:solidFill>
            </a:endParaRPr>
          </a:p>
          <a:p>
            <a:pPr>
              <a:defRPr sz="1900">
                <a:latin typeface="Times New Roman"/>
                <a:ea typeface="Times New Roman"/>
                <a:cs typeface="Times New Roman"/>
                <a:sym typeface="Times New Roman"/>
              </a:defRPr>
            </a:pPr>
            <a:r>
              <a:rPr>
                <a:solidFill>
                  <a:srgbClr val="5D4034"/>
                </a:solidFill>
              </a:rPr>
              <a:t>This is a political poster for Barack Obama 2008 presidential election campaign showing faceless people of various colors holding hands.</a:t>
            </a:r>
            <a:endParaRPr sz="1800">
              <a:solidFill>
                <a:srgbClr val="5D4034"/>
              </a:solidFill>
            </a:endParaRPr>
          </a:p>
          <a:p>
            <a:pPr>
              <a:defRPr>
                <a:latin typeface="Times New Roman"/>
                <a:ea typeface="Times New Roman"/>
                <a:cs typeface="Times New Roman"/>
                <a:sym typeface="Times New Roman"/>
              </a:defRPr>
            </a:pPr>
            <a:endParaRPr sz="1800">
              <a:solidFill>
                <a:srgbClr val="5D4034"/>
              </a:solidFill>
            </a:endParaRPr>
          </a:p>
        </p:txBody>
      </p:sp>
      <p:sp>
        <p:nvSpPr>
          <p:cNvPr id="520" name="Shape 520"/>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521" name="Shape 521"/>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522" name="Shape 522">
            <a:hlinkClick r:id="rId3"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523" name="Shape 52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defTabSz="749808">
              <a:defRPr sz="3280">
                <a:solidFill>
                  <a:srgbClr val="5D4034"/>
                </a:solidFill>
                <a:latin typeface="Times New Roman"/>
                <a:ea typeface="Times New Roman"/>
                <a:cs typeface="Times New Roman"/>
                <a:sym typeface="Times New Roman"/>
              </a:defRPr>
            </a:lvl1pPr>
          </a:lstStyle>
          <a:p>
            <a:pPr>
              <a:defRPr sz="3607">
                <a:solidFill>
                  <a:srgbClr val="000000"/>
                </a:solidFill>
              </a:defRPr>
            </a:pPr>
            <a:r>
              <a:rPr sz="3280">
                <a:solidFill>
                  <a:srgbClr val="5D4034"/>
                </a:solidFill>
              </a:rPr>
              <a:t>Obama Presidential Election Campaign Poster </a:t>
            </a:r>
          </a:p>
        </p:txBody>
      </p:sp>
      <p:pic>
        <p:nvPicPr>
          <p:cNvPr id="524" name="image4.jpg" descr="Macintosh HD:Users:juliabruynseels:Desktop:00448_150px.jpg"/>
          <p:cNvPicPr>
            <a:picLocks noChangeAspect="1"/>
          </p:cNvPicPr>
          <p:nvPr/>
        </p:nvPicPr>
        <p:blipFill>
          <a:blip r:embed="rId4">
            <a:extLst/>
          </a:blip>
          <a:stretch>
            <a:fillRect/>
          </a:stretch>
        </p:blipFill>
        <p:spPr>
          <a:xfrm>
            <a:off x="5951011" y="1464148"/>
            <a:ext cx="2112428" cy="2797817"/>
          </a:xfrm>
          <a:prstGeom prst="rect">
            <a:avLst/>
          </a:prstGeom>
          <a:ln w="12700">
            <a:miter lim="400000"/>
          </a:ln>
        </p:spPr>
      </p:pic>
      <p:sp>
        <p:nvSpPr>
          <p:cNvPr id="525" name="Shape 525"/>
          <p:cNvSpPr/>
          <p:nvPr/>
        </p:nvSpPr>
        <p:spPr>
          <a:xfrm>
            <a:off x="1440452" y="4770072"/>
            <a:ext cx="2724558" cy="103746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457200">
              <a:defRPr sz="1200">
                <a:uFill>
                  <a:solidFill>
                    <a:srgbClr val="000000"/>
                  </a:solidFill>
                </a:uFill>
                <a:latin typeface="Cambria"/>
                <a:ea typeface="Cambria"/>
                <a:cs typeface="Cambria"/>
                <a:sym typeface="Cambria"/>
              </a:defRPr>
            </a:pPr>
            <a:endParaRPr>
              <a:solidFill>
                <a:srgbClr val="262626"/>
              </a:solidFill>
              <a:uFill>
                <a:solidFill>
                  <a:srgbClr val="262626"/>
                </a:solidFill>
              </a:uFill>
              <a:latin typeface="Times New Roman"/>
              <a:ea typeface="Times New Roman"/>
              <a:cs typeface="Times New Roman"/>
              <a:sym typeface="Times New Roman"/>
            </a:endParaRPr>
          </a:p>
          <a:p>
            <a:pPr algn="ctr" defTabSz="457200">
              <a:defRPr sz="1200">
                <a:uFill>
                  <a:solidFill>
                    <a:srgbClr val="000000"/>
                  </a:solidFill>
                </a:uFill>
                <a:latin typeface="Cambria"/>
                <a:ea typeface="Cambria"/>
                <a:cs typeface="Cambria"/>
                <a:sym typeface="Cambria"/>
              </a:defRPr>
            </a:pPr>
            <a:r>
              <a:rPr u="sng">
                <a:solidFill>
                  <a:srgbClr val="0000FF"/>
                </a:solidFill>
                <a:uFill>
                  <a:solidFill>
                    <a:srgbClr val="0000FF"/>
                  </a:solidFill>
                </a:uFill>
                <a:latin typeface="Times New Roman"/>
                <a:ea typeface="Times New Roman"/>
                <a:cs typeface="Times New Roman"/>
                <a:sym typeface="Times New Roman"/>
                <a:hlinkClick r:id="rId5"/>
              </a:rPr>
              <a:t>https://www.loc.gov/item/2012646808/</a:t>
            </a:r>
          </a:p>
          <a:p>
            <a:pPr algn="ctr" defTabSz="457200">
              <a:defRPr sz="1200">
                <a:uFill>
                  <a:solidFill>
                    <a:srgbClr val="000000"/>
                  </a:solidFill>
                </a:uFill>
                <a:latin typeface="Cambria"/>
                <a:ea typeface="Cambria"/>
                <a:cs typeface="Cambria"/>
                <a:sym typeface="Cambria"/>
              </a:defRPr>
            </a:pPr>
            <a:endParaRPr u="sng">
              <a:solidFill>
                <a:srgbClr val="0000FF"/>
              </a:solidFill>
              <a:uFill>
                <a:solidFill>
                  <a:srgbClr val="0000FF"/>
                </a:solidFill>
              </a:uFill>
              <a:latin typeface="Times New Roman"/>
              <a:ea typeface="Times New Roman"/>
              <a:cs typeface="Times New Roman"/>
              <a:sym typeface="Times New Roman"/>
              <a:hlinkClick r:id="rId5"/>
            </a:endParaRPr>
          </a:p>
          <a:p>
            <a:pPr algn="ctr" defTabSz="457200">
              <a:defRPr sz="1200">
                <a:uFill>
                  <a:solidFill>
                    <a:srgbClr val="000000"/>
                  </a:solidFill>
                </a:uFill>
                <a:latin typeface="Cambria"/>
                <a:ea typeface="Cambria"/>
                <a:cs typeface="Cambria"/>
                <a:sym typeface="Cambria"/>
              </a:defRPr>
            </a:pPr>
            <a:r>
              <a:rPr>
                <a:solidFill>
                  <a:srgbClr val="262626"/>
                </a:solidFill>
                <a:uFill>
                  <a:solidFill>
                    <a:srgbClr val="262626"/>
                  </a:solidFill>
                </a:uFill>
                <a:latin typeface="Times New Roman"/>
                <a:ea typeface="Times New Roman"/>
                <a:cs typeface="Times New Roman"/>
                <a:sym typeface="Times New Roman"/>
              </a:rPr>
              <a:t>Original Format: Photos, Prints, Drawings</a:t>
            </a:r>
          </a:p>
          <a:p>
            <a:pPr algn="ctr" defTabSz="457200">
              <a:defRPr sz="1200">
                <a:uFill>
                  <a:solidFill>
                    <a:srgbClr val="000000"/>
                  </a:solidFill>
                </a:uFill>
                <a:latin typeface="Cambria"/>
                <a:ea typeface="Cambria"/>
                <a:cs typeface="Cambria"/>
                <a:sym typeface="Cambria"/>
              </a:defRPr>
            </a:pPr>
            <a:r>
              <a:rPr>
                <a:solidFill>
                  <a:srgbClr val="262626"/>
                </a:solidFill>
                <a:uFill>
                  <a:solidFill>
                    <a:srgbClr val="262626"/>
                  </a:solidFill>
                </a:uFill>
                <a:latin typeface="Times New Roman"/>
                <a:ea typeface="Times New Roman"/>
                <a:cs typeface="Times New Roman"/>
                <a:sym typeface="Times New Roman"/>
              </a:rPr>
              <a:t>Date: 2008</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hape 527"/>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528" name="Shape 528"/>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529" name="Shape 529"/>
          <p:cNvSpPr/>
          <p:nvPr/>
        </p:nvSpPr>
        <p:spPr>
          <a:xfrm>
            <a:off x="733425" y="1390650"/>
            <a:ext cx="4138613" cy="30789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endParaRPr sz="900">
              <a:solidFill>
                <a:srgbClr val="5D4034"/>
              </a:solidFill>
            </a:endParaRPr>
          </a:p>
          <a:p>
            <a:pPr>
              <a:defRPr>
                <a:latin typeface="Times New Roman"/>
                <a:ea typeface="Times New Roman"/>
                <a:cs typeface="Times New Roman"/>
                <a:sym typeface="Times New Roman"/>
              </a:defRPr>
            </a:pPr>
            <a:r>
              <a:rPr sz="1800">
                <a:solidFill>
                  <a:srgbClr val="5D4034"/>
                </a:solidFill>
              </a:rPr>
              <a:t>This is an editorial cartoon drawing that shows Barack Obama taking the oath of office as the 44th President of the United States; shown in a cut-away portion of the platform are historical figures, Abraham Lincoln, Benjamin Franklin, Martin Luther King, Jr. among them, standing with their arms raised, supporting the structural level above them.</a:t>
            </a:r>
          </a:p>
        </p:txBody>
      </p:sp>
      <p:sp>
        <p:nvSpPr>
          <p:cNvPr id="530" name="Shape 530"/>
          <p:cNvSpPr/>
          <p:nvPr/>
        </p:nvSpPr>
        <p:spPr>
          <a:xfrm>
            <a:off x="5438775" y="1933575"/>
            <a:ext cx="2732088" cy="2392363"/>
          </a:xfrm>
          <a:prstGeom prst="rect">
            <a:avLst/>
          </a:prstGeom>
          <a:ln>
            <a:solidFill>
              <a:srgbClr val="643E33"/>
            </a:solidFill>
          </a:ln>
        </p:spPr>
        <p:txBody>
          <a:bodyPr lIns="45719" rIns="45719" anchor="ctr"/>
          <a:lstStyle/>
          <a:p>
            <a:endParaRPr/>
          </a:p>
        </p:txBody>
      </p:sp>
      <p:sp>
        <p:nvSpPr>
          <p:cNvPr id="531" name="Shape 531"/>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532" name="Shape 532">
            <a:hlinkClick r:id="rId3"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533" name="Shape 53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a:defRPr sz="4000">
                <a:solidFill>
                  <a:srgbClr val="5D4034"/>
                </a:solidFill>
                <a:latin typeface="Times New Roman"/>
                <a:ea typeface="Times New Roman"/>
                <a:cs typeface="Times New Roman"/>
                <a:sym typeface="Times New Roman"/>
              </a:defRPr>
            </a:lvl1pPr>
          </a:lstStyle>
          <a:p>
            <a:pPr>
              <a:defRPr sz="4400">
                <a:solidFill>
                  <a:srgbClr val="000000"/>
                </a:solidFill>
              </a:defRPr>
            </a:pPr>
            <a:r>
              <a:rPr sz="4000">
                <a:solidFill>
                  <a:srgbClr val="5D4034"/>
                </a:solidFill>
              </a:rPr>
              <a:t>Obama Cartoon</a:t>
            </a:r>
          </a:p>
        </p:txBody>
      </p:sp>
      <p:pic>
        <p:nvPicPr>
          <p:cNvPr id="534" name="image2.jpg" descr="Macintosh HD:Users:juliabruynseels:Desktop:31368_150px.jpg"/>
          <p:cNvPicPr>
            <a:picLocks noChangeAspect="1"/>
          </p:cNvPicPr>
          <p:nvPr/>
        </p:nvPicPr>
        <p:blipFill>
          <a:blip r:embed="rId4">
            <a:extLst/>
          </a:blip>
          <a:stretch>
            <a:fillRect/>
          </a:stretch>
        </p:blipFill>
        <p:spPr>
          <a:xfrm>
            <a:off x="6023238" y="1492896"/>
            <a:ext cx="1967974" cy="2749846"/>
          </a:xfrm>
          <a:prstGeom prst="rect">
            <a:avLst/>
          </a:prstGeom>
          <a:ln w="12700">
            <a:miter lim="400000"/>
          </a:ln>
        </p:spPr>
      </p:pic>
      <p:sp>
        <p:nvSpPr>
          <p:cNvPr id="535" name="Shape 535"/>
          <p:cNvSpPr/>
          <p:nvPr/>
        </p:nvSpPr>
        <p:spPr>
          <a:xfrm>
            <a:off x="1977821" y="5112972"/>
            <a:ext cx="2724558" cy="122796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lgn="ctr" defTabSz="457200">
              <a:defRPr sz="1200">
                <a:uFill>
                  <a:solidFill>
                    <a:srgbClr val="000000"/>
                  </a:solidFill>
                </a:uFill>
                <a:latin typeface="Times New Roman"/>
                <a:ea typeface="Times New Roman"/>
                <a:cs typeface="Times New Roman"/>
                <a:sym typeface="Times New Roman"/>
              </a:defRPr>
            </a:pPr>
            <a:r>
              <a:rPr u="sng">
                <a:solidFill>
                  <a:srgbClr val="009999"/>
                </a:solidFill>
                <a:uFill>
                  <a:solidFill>
                    <a:srgbClr val="009999"/>
                  </a:solidFill>
                </a:uFill>
                <a:hlinkClick r:id="rId5"/>
              </a:rPr>
              <a:t>https://www.loc.gov/item/2011647560/</a:t>
            </a:r>
          </a:p>
          <a:p>
            <a:pPr algn="ctr" defTabSz="457200">
              <a:defRPr sz="1200">
                <a:uFill>
                  <a:solidFill>
                    <a:srgbClr val="000000"/>
                  </a:solidFill>
                </a:uFill>
                <a:latin typeface="Times New Roman"/>
                <a:ea typeface="Times New Roman"/>
                <a:cs typeface="Times New Roman"/>
                <a:sym typeface="Times New Roman"/>
              </a:defRPr>
            </a:pPr>
            <a:endParaRPr u="sng">
              <a:solidFill>
                <a:srgbClr val="009999"/>
              </a:solidFill>
              <a:uFill>
                <a:solidFill>
                  <a:srgbClr val="009999"/>
                </a:solidFill>
              </a:uFill>
              <a:hlinkClick r:id="rId5"/>
            </a:endParaRPr>
          </a:p>
          <a:p>
            <a:pPr algn="ctr" defTabSz="457200">
              <a:defRPr sz="1200">
                <a:uFill>
                  <a:solidFill>
                    <a:srgbClr val="000000"/>
                  </a:solidFill>
                </a:uFill>
                <a:latin typeface="Times New Roman"/>
                <a:ea typeface="Times New Roman"/>
                <a:cs typeface="Times New Roman"/>
                <a:sym typeface="Times New Roman"/>
              </a:defRPr>
            </a:pPr>
            <a:r>
              <a:rPr>
                <a:solidFill>
                  <a:srgbClr val="262626"/>
                </a:solidFill>
                <a:uFill>
                  <a:solidFill>
                    <a:srgbClr val="262626"/>
                  </a:solidFill>
                </a:uFill>
              </a:rPr>
              <a:t>Contributor: Wuerker, Matt</a:t>
            </a:r>
          </a:p>
          <a:p>
            <a:pPr algn="ctr" defTabSz="457200">
              <a:defRPr sz="1200">
                <a:uFill>
                  <a:solidFill>
                    <a:srgbClr val="000000"/>
                  </a:solidFill>
                </a:uFill>
                <a:latin typeface="Times New Roman"/>
                <a:ea typeface="Times New Roman"/>
                <a:cs typeface="Times New Roman"/>
                <a:sym typeface="Times New Roman"/>
              </a:defRPr>
            </a:pPr>
            <a:r>
              <a:rPr>
                <a:solidFill>
                  <a:srgbClr val="262626"/>
                </a:solidFill>
                <a:uFill>
                  <a:solidFill>
                    <a:srgbClr val="262626"/>
                  </a:solidFill>
                </a:uFill>
              </a:rPr>
              <a:t>Original Format: Photos, Prints, Drawings</a:t>
            </a:r>
          </a:p>
          <a:p>
            <a:pPr algn="ctr" defTabSz="457200">
              <a:defRPr sz="1200">
                <a:uFill>
                  <a:solidFill>
                    <a:srgbClr val="000000"/>
                  </a:solidFill>
                </a:uFill>
                <a:latin typeface="Times New Roman"/>
                <a:ea typeface="Times New Roman"/>
                <a:cs typeface="Times New Roman"/>
                <a:sym typeface="Times New Roman"/>
              </a:defRPr>
            </a:pPr>
            <a:r>
              <a:rPr>
                <a:solidFill>
                  <a:srgbClr val="262626"/>
                </a:solidFill>
                <a:uFill>
                  <a:solidFill>
                    <a:srgbClr val="262626"/>
                  </a:solidFill>
                </a:uFill>
              </a:rPr>
              <a:t>Date: 2009</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 name="Shape 537"/>
          <p:cNvSpPr>
            <a:spLocks noGrp="1"/>
          </p:cNvSpPr>
          <p:nvPr>
            <p:ph type="title"/>
          </p:nvPr>
        </p:nvSpPr>
        <p:spPr>
          <a:prstGeom prst="rect">
            <a:avLst/>
          </a:prstGeom>
        </p:spPr>
        <p:txBody>
          <a:bodyPr/>
          <a:lstStyle>
            <a:lvl1pPr>
              <a:defRPr u="sng"/>
            </a:lvl1pPr>
          </a:lstStyle>
          <a:p>
            <a:r>
              <a:t>Standards</a:t>
            </a:r>
          </a:p>
        </p:txBody>
      </p:sp>
      <p:sp>
        <p:nvSpPr>
          <p:cNvPr id="538" name="Shape 538"/>
          <p:cNvSpPr>
            <a:spLocks noGrp="1"/>
          </p:cNvSpPr>
          <p:nvPr>
            <p:ph type="body" sz="half" idx="1"/>
          </p:nvPr>
        </p:nvSpPr>
        <p:spPr>
          <a:xfrm>
            <a:off x="685800" y="1981200"/>
            <a:ext cx="7772400" cy="3119140"/>
          </a:xfrm>
          <a:prstGeom prst="rect">
            <a:avLst/>
          </a:prstGeom>
          <a:ln>
            <a:solidFill>
              <a:srgbClr val="000000"/>
            </a:solidFill>
          </a:ln>
        </p:spPr>
        <p:txBody>
          <a:bodyPr/>
          <a:lstStyle/>
          <a:p>
            <a:pPr marL="0" indent="0" defTabSz="457200">
              <a:spcBef>
                <a:spcPts val="0"/>
              </a:spcBef>
              <a:buSzTx/>
              <a:buNone/>
              <a:defRPr sz="1600">
                <a:uFill>
                  <a:solidFill>
                    <a:srgbClr val="000000"/>
                  </a:solidFill>
                </a:uFill>
                <a:latin typeface="Times New Roman"/>
                <a:ea typeface="Times New Roman"/>
                <a:cs typeface="Times New Roman"/>
                <a:sym typeface="Times New Roman"/>
              </a:defRPr>
            </a:pPr>
            <a:r>
              <a:t>NCSS.2.1.d </a:t>
            </a:r>
          </a:p>
          <a:p>
            <a:pPr marL="0" indent="0" defTabSz="457200">
              <a:spcBef>
                <a:spcPts val="0"/>
              </a:spcBef>
              <a:buSzTx/>
              <a:buNone/>
              <a:defRPr sz="1600">
                <a:uFill>
                  <a:solidFill>
                    <a:srgbClr val="000000"/>
                  </a:solidFill>
                </a:uFill>
                <a:latin typeface="Times New Roman"/>
                <a:ea typeface="Times New Roman"/>
                <a:cs typeface="Times New Roman"/>
                <a:sym typeface="Times New Roman"/>
              </a:defRPr>
            </a:pPr>
            <a:r>
              <a:t>assist the learners in developing historical research capabilities that enable them to formulate historical questions, obtain historical data, question historical data, identify the gaps in available records, place records in context, and construct sound historical interpretations;</a:t>
            </a:r>
          </a:p>
          <a:p>
            <a:pPr marL="0" indent="0" defTabSz="457200">
              <a:spcBef>
                <a:spcPts val="0"/>
              </a:spcBef>
              <a:buSzTx/>
              <a:buNone/>
              <a:defRPr sz="1600">
                <a:uFill>
                  <a:solidFill>
                    <a:srgbClr val="000000"/>
                  </a:solidFill>
                </a:uFill>
                <a:latin typeface="Times New Roman"/>
                <a:ea typeface="Times New Roman"/>
                <a:cs typeface="Times New Roman"/>
                <a:sym typeface="Times New Roman"/>
              </a:defRPr>
            </a:pPr>
            <a:endParaRPr/>
          </a:p>
          <a:p>
            <a:pPr marL="0" indent="0" defTabSz="457200">
              <a:spcBef>
                <a:spcPts val="0"/>
              </a:spcBef>
              <a:buSzTx/>
              <a:buNone/>
              <a:defRPr sz="1600">
                <a:uFill>
                  <a:solidFill>
                    <a:srgbClr val="000000"/>
                  </a:solidFill>
                </a:uFill>
                <a:latin typeface="Times New Roman"/>
                <a:ea typeface="Times New Roman"/>
                <a:cs typeface="Times New Roman"/>
                <a:sym typeface="Times New Roman"/>
              </a:defRPr>
            </a:pPr>
            <a:r>
              <a:rPr>
                <a:uFill>
                  <a:solidFill>
                    <a:srgbClr val="0000FF"/>
                  </a:solidFill>
                </a:uFill>
                <a:hlinkClick r:id="rId2"/>
              </a:rPr>
              <a:t>CCSS.ELA-Literacy.RH.6-8.2</a:t>
            </a:r>
            <a:r>
              <a:t/>
            </a:r>
            <a:br/>
            <a:r>
              <a:t>Determine the central ideas or information of a primary or secondary source; provide an accurate summary of the source distinct from prior knowledge or opinions.</a:t>
            </a:r>
            <a:br/>
            <a:r>
              <a:t/>
            </a:r>
            <a:br/>
            <a:r>
              <a:rPr>
                <a:uFill>
                  <a:solidFill>
                    <a:srgbClr val="0000FF"/>
                  </a:solidFill>
                </a:uFill>
                <a:hlinkClick r:id="rId3"/>
              </a:rPr>
              <a:t>CCSS.ELA-Literacy.RH.6-8.7</a:t>
            </a:r>
            <a:r>
              <a:t/>
            </a:r>
            <a:br/>
            <a:r>
              <a:t>Integrate visual information (e.g., in charts, graphs, photographs, videos, or maps) with other information in print and digital texts</a:t>
            </a:r>
          </a:p>
        </p:txBody>
      </p:sp>
      <p:sp>
        <p:nvSpPr>
          <p:cNvPr id="539" name="Shape 539">
            <a:hlinkClick r:id="rId4" action="ppaction://hlinksldjump"/>
          </p:cNvPr>
          <p:cNvSpPr/>
          <p:nvPr/>
        </p:nvSpPr>
        <p:spPr>
          <a:xfrm>
            <a:off x="6467475" y="5264150"/>
            <a:ext cx="1081088" cy="528387"/>
          </a:xfrm>
          <a:prstGeom prst="rect">
            <a:avLst/>
          </a:prstGeom>
          <a:blipFill>
            <a:blip r:embed="rId5"/>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 name="Shape 541"/>
          <p:cNvSpPr>
            <a:spLocks noGrp="1"/>
          </p:cNvSpPr>
          <p:nvPr>
            <p:ph type="title"/>
          </p:nvPr>
        </p:nvSpPr>
        <p:spPr>
          <a:prstGeom prst="rect">
            <a:avLst/>
          </a:prstGeom>
        </p:spPr>
        <p:txBody>
          <a:bodyPr/>
          <a:lstStyle>
            <a:lvl1pPr>
              <a:defRPr u="sng"/>
            </a:lvl1pPr>
          </a:lstStyle>
          <a:p>
            <a:r>
              <a:t>Resources</a:t>
            </a:r>
          </a:p>
        </p:txBody>
      </p:sp>
      <p:sp>
        <p:nvSpPr>
          <p:cNvPr id="542" name="Shape 542"/>
          <p:cNvSpPr>
            <a:spLocks noGrp="1"/>
          </p:cNvSpPr>
          <p:nvPr>
            <p:ph type="body" idx="1"/>
          </p:nvPr>
        </p:nvSpPr>
        <p:spPr>
          <a:xfrm>
            <a:off x="685800" y="1981200"/>
            <a:ext cx="7772400" cy="3583434"/>
          </a:xfrm>
          <a:prstGeom prst="rect">
            <a:avLst/>
          </a:prstGeom>
          <a:ln>
            <a:solidFill>
              <a:srgbClr val="000000"/>
            </a:solidFill>
          </a:ln>
        </p:spPr>
        <p:txBody>
          <a:bodyPr/>
          <a:lstStyle/>
          <a:p>
            <a:pPr marL="0" indent="0" defTabSz="457200">
              <a:spcBef>
                <a:spcPts val="0"/>
              </a:spcBef>
              <a:buSzTx/>
              <a:buNone/>
              <a:defRPr sz="2000" u="sng">
                <a:uFill>
                  <a:solidFill>
                    <a:srgbClr val="000000"/>
                  </a:solidFill>
                </a:uFill>
                <a:latin typeface="Times New Roman"/>
                <a:ea typeface="Times New Roman"/>
                <a:cs typeface="Times New Roman"/>
                <a:sym typeface="Times New Roman"/>
              </a:defRPr>
            </a:pPr>
            <a:r>
              <a:rPr>
                <a:uFill>
                  <a:solidFill>
                    <a:srgbClr val="009999"/>
                  </a:solidFill>
                </a:uFill>
                <a:hlinkClick r:id="rId2"/>
              </a:rPr>
              <a:t>http://www.historyinanhour.com/2012/11/22/assassination-of-john-f-kennedy-summary</a:t>
            </a:r>
            <a:endParaRPr>
              <a:uFill>
                <a:solidFill>
                  <a:srgbClr val="2A2A2A"/>
                </a:solidFill>
              </a:uFill>
            </a:endParaRPr>
          </a:p>
          <a:p>
            <a:pPr marL="0" indent="0" defTabSz="457200">
              <a:spcBef>
                <a:spcPts val="0"/>
              </a:spcBef>
              <a:buSzTx/>
              <a:buNone/>
              <a:defRPr sz="2000" u="sng">
                <a:uFill>
                  <a:solidFill>
                    <a:srgbClr val="000000"/>
                  </a:solidFill>
                </a:uFill>
                <a:latin typeface="Times New Roman"/>
                <a:ea typeface="Times New Roman"/>
                <a:cs typeface="Times New Roman"/>
                <a:sym typeface="Times New Roman"/>
              </a:defRPr>
            </a:pPr>
            <a:r>
              <a:rPr>
                <a:uFill>
                  <a:solidFill>
                    <a:srgbClr val="009999"/>
                  </a:solidFill>
                </a:uFill>
                <a:hlinkClick r:id="rId3"/>
              </a:rPr>
              <a:t>https://www.loc.gov/</a:t>
            </a:r>
            <a:endParaRPr>
              <a:uFill>
                <a:solidFill>
                  <a:srgbClr val="2A2A2A"/>
                </a:solidFill>
              </a:uFill>
            </a:endParaRPr>
          </a:p>
          <a:p>
            <a:pPr marL="0" indent="0" defTabSz="449580">
              <a:spcBef>
                <a:spcPts val="0"/>
              </a:spcBef>
              <a:buSzTx/>
              <a:buNone/>
              <a:defRPr sz="2000" u="sng">
                <a:uFill>
                  <a:solidFill>
                    <a:srgbClr val="000000"/>
                  </a:solidFill>
                </a:uFill>
                <a:latin typeface="Times New Roman"/>
                <a:ea typeface="Times New Roman"/>
                <a:cs typeface="Times New Roman"/>
                <a:sym typeface="Times New Roman"/>
              </a:defRPr>
            </a:pPr>
            <a:r>
              <a:rPr>
                <a:uFill>
                  <a:solidFill>
                    <a:srgbClr val="0000FF"/>
                  </a:solidFill>
                </a:uFill>
                <a:hlinkClick r:id="rId4"/>
              </a:rPr>
              <a:t>http://www.history.com/topics/world-war-ii/yalta-conference</a:t>
            </a:r>
            <a:endParaRPr>
              <a:uFill>
                <a:solidFill>
                  <a:srgbClr val="2A2A2A"/>
                </a:solidFill>
              </a:uFill>
            </a:endParaRPr>
          </a:p>
          <a:p>
            <a:pPr marL="0" indent="0" defTabSz="449580">
              <a:spcBef>
                <a:spcPts val="0"/>
              </a:spcBef>
              <a:buSzTx/>
              <a:buNone/>
              <a:defRPr sz="2000" u="sng">
                <a:uFill>
                  <a:solidFill>
                    <a:srgbClr val="000000"/>
                  </a:solidFill>
                </a:uFill>
                <a:latin typeface="Times New Roman"/>
                <a:ea typeface="Times New Roman"/>
                <a:cs typeface="Times New Roman"/>
                <a:sym typeface="Times New Roman"/>
              </a:defRPr>
            </a:pPr>
            <a:r>
              <a:rPr>
                <a:uFill>
                  <a:solidFill>
                    <a:srgbClr val="0000FF"/>
                  </a:solidFill>
                </a:uFill>
                <a:hlinkClick r:id="rId5"/>
              </a:rPr>
              <a:t>http://www.loc.gov/teachers/classroommaterials/presentationsandactivities/presentations/timeline/depwwii/newdeal/</a:t>
            </a:r>
            <a:endParaRPr>
              <a:uFill>
                <a:solidFill>
                  <a:srgbClr val="2A2A2A"/>
                </a:solidFill>
              </a:uFill>
            </a:endParaRPr>
          </a:p>
          <a:p>
            <a:pPr marL="0" indent="0" defTabSz="449580">
              <a:spcBef>
                <a:spcPts val="0"/>
              </a:spcBef>
              <a:buSzTx/>
              <a:buNone/>
              <a:defRPr sz="2000" u="sng">
                <a:uFill>
                  <a:solidFill>
                    <a:srgbClr val="000000"/>
                  </a:solidFill>
                </a:uFill>
                <a:latin typeface="Times New Roman"/>
                <a:ea typeface="Times New Roman"/>
                <a:cs typeface="Times New Roman"/>
                <a:sym typeface="Times New Roman"/>
              </a:defRPr>
            </a:pPr>
            <a:r>
              <a:rPr>
                <a:uFill>
                  <a:solidFill>
                    <a:srgbClr val="0000FF"/>
                  </a:solidFill>
                </a:uFill>
                <a:hlinkClick r:id="rId6"/>
              </a:rPr>
              <a:t>http://memory.loc.gov/cgibin/query/h?ammem/mcc:@field(DOCID+@lit(mcc/083))</a:t>
            </a:r>
          </a:p>
          <a:p>
            <a:pPr marL="0" indent="0" defTabSz="449580">
              <a:spcBef>
                <a:spcPts val="0"/>
              </a:spcBef>
              <a:buSzTx/>
              <a:buNone/>
              <a:defRPr sz="2000" u="sng">
                <a:uFill>
                  <a:solidFill>
                    <a:srgbClr val="000000"/>
                  </a:solidFill>
                </a:uFill>
                <a:latin typeface="Times New Roman"/>
                <a:ea typeface="Times New Roman"/>
                <a:cs typeface="Times New Roman"/>
                <a:sym typeface="Times New Roman"/>
              </a:defRPr>
            </a:pPr>
            <a:r>
              <a:rPr>
                <a:uFill>
                  <a:solidFill>
                    <a:srgbClr val="0000FF"/>
                  </a:solidFill>
                </a:uFill>
                <a:hlinkClick r:id="rId7"/>
              </a:rPr>
              <a:t>http://millercenter.org/president/fdroosevelt/speeches/speech-3298</a:t>
            </a:r>
            <a:endParaRPr>
              <a:solidFill>
                <a:srgbClr val="2A2A2A"/>
              </a:solidFill>
              <a:uFill>
                <a:solidFill>
                  <a:srgbClr val="2A2A2A"/>
                </a:solidFill>
              </a:uFill>
            </a:endParaRPr>
          </a:p>
          <a:p>
            <a:pPr marL="457200" indent="0" defTabSz="449580">
              <a:spcBef>
                <a:spcPts val="0"/>
              </a:spcBef>
              <a:buSzTx/>
              <a:buNone/>
              <a:defRPr sz="1200">
                <a:uFill>
                  <a:solidFill>
                    <a:srgbClr val="000000"/>
                  </a:solidFill>
                </a:uFill>
                <a:latin typeface="Times New Roman"/>
                <a:ea typeface="Times New Roman"/>
                <a:cs typeface="Times New Roman"/>
                <a:sym typeface="Times New Roman"/>
              </a:defRPr>
            </a:pPr>
            <a:endParaRPr>
              <a:solidFill>
                <a:srgbClr val="2A2A2A"/>
              </a:solidFill>
              <a:uFill>
                <a:solidFill>
                  <a:srgbClr val="2A2A2A"/>
                </a:solidFill>
              </a:uFill>
            </a:endParaRPr>
          </a:p>
          <a:p>
            <a:pPr marL="0" indent="0" defTabSz="449580">
              <a:spcBef>
                <a:spcPts val="0"/>
              </a:spcBef>
              <a:buSzTx/>
              <a:buNone/>
              <a:defRPr sz="1200">
                <a:uFill>
                  <a:solidFill>
                    <a:srgbClr val="000000"/>
                  </a:solidFill>
                </a:uFill>
                <a:latin typeface="Times New Roman"/>
                <a:ea typeface="Times New Roman"/>
                <a:cs typeface="Times New Roman"/>
                <a:sym typeface="Times New Roman"/>
              </a:defRPr>
            </a:pPr>
            <a:endParaRPr>
              <a:solidFill>
                <a:srgbClr val="2A2A2A"/>
              </a:solidFill>
              <a:uFill>
                <a:solidFill>
                  <a:srgbClr val="2A2A2A"/>
                </a:solidFill>
              </a:uFill>
            </a:endParaRPr>
          </a:p>
        </p:txBody>
      </p:sp>
      <p:sp>
        <p:nvSpPr>
          <p:cNvPr id="543" name="Shape 543">
            <a:hlinkClick r:id="rId8" action="ppaction://hlinksldjump"/>
          </p:cNvPr>
          <p:cNvSpPr/>
          <p:nvPr/>
        </p:nvSpPr>
        <p:spPr>
          <a:xfrm>
            <a:off x="6530975" y="5645498"/>
            <a:ext cx="1081088" cy="528388"/>
          </a:xfrm>
          <a:prstGeom prst="rect">
            <a:avLst/>
          </a:prstGeom>
          <a:blipFill>
            <a:blip r:embed="rId9"/>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p:cNvSpPr>
            <a:spLocks noGrp="1"/>
          </p:cNvSpPr>
          <p:nvPr>
            <p:ph type="title"/>
          </p:nvPr>
        </p:nvSpPr>
        <p:spPr>
          <a:xfrm>
            <a:off x="685800" y="609599"/>
            <a:ext cx="7772400" cy="1143002"/>
          </a:xfrm>
          <a:prstGeom prst="rect">
            <a:avLst/>
          </a:prstGeom>
        </p:spPr>
        <p:txBody>
          <a:bodyPr>
            <a:normAutofit/>
          </a:bodyPr>
          <a:lstStyle>
            <a:lvl1pPr>
              <a:defRPr>
                <a:latin typeface="Arial Narrow"/>
                <a:ea typeface="Arial Narrow"/>
                <a:cs typeface="Arial Narrow"/>
                <a:sym typeface="Arial Narrow"/>
              </a:defRPr>
            </a:lvl1pPr>
          </a:lstStyle>
          <a:p>
            <a:pPr>
              <a:defRPr>
                <a:latin typeface="Times"/>
                <a:ea typeface="Times"/>
                <a:cs typeface="Times"/>
                <a:sym typeface="Times"/>
              </a:defRPr>
            </a:pPr>
            <a:r>
              <a:rPr>
                <a:latin typeface="Arial Narrow"/>
                <a:ea typeface="Arial Narrow"/>
                <a:cs typeface="Arial Narrow"/>
                <a:sym typeface="Arial Narrow"/>
              </a:rPr>
              <a:t>Room 2</a:t>
            </a:r>
          </a:p>
        </p:txBody>
      </p:sp>
      <p:sp>
        <p:nvSpPr>
          <p:cNvPr id="145" name="Shape 145"/>
          <p:cNvSpPr/>
          <p:nvPr/>
        </p:nvSpPr>
        <p:spPr>
          <a:xfrm>
            <a:off x="-1" y="0"/>
            <a:ext cx="9144002" cy="1371600"/>
          </a:xfrm>
          <a:prstGeom prst="rect">
            <a:avLst/>
          </a:prstGeom>
          <a:blipFill>
            <a:blip r:embed="rId2"/>
          </a:blipFill>
          <a:ln>
            <a:solidFill>
              <a:srgbClr val="000000"/>
            </a:solidFill>
          </a:ln>
        </p:spPr>
        <p:txBody>
          <a:bodyPr lIns="45719" rIns="45719" anchor="ctr"/>
          <a:lstStyle/>
          <a:p>
            <a:endParaRPr/>
          </a:p>
        </p:txBody>
      </p:sp>
      <p:sp>
        <p:nvSpPr>
          <p:cNvPr id="146" name="Shape 146"/>
          <p:cNvSpPr/>
          <p:nvPr/>
        </p:nvSpPr>
        <p:spPr>
          <a:xfrm>
            <a:off x="-1" y="3581400"/>
            <a:ext cx="9144002" cy="3276600"/>
          </a:xfrm>
          <a:prstGeom prst="rect">
            <a:avLst/>
          </a:prstGeom>
          <a:blipFill>
            <a:blip r:embed="rId3"/>
          </a:blipFill>
          <a:ln>
            <a:solidFill>
              <a:srgbClr val="000000"/>
            </a:solidFill>
          </a:ln>
        </p:spPr>
        <p:txBody>
          <a:bodyPr lIns="45719" rIns="45719" anchor="ctr"/>
          <a:lstStyle/>
          <a:p>
            <a:endParaRPr/>
          </a:p>
        </p:txBody>
      </p:sp>
      <p:sp>
        <p:nvSpPr>
          <p:cNvPr id="147" name="Shape 147"/>
          <p:cNvSpPr/>
          <p:nvPr/>
        </p:nvSpPr>
        <p:spPr>
          <a:xfrm>
            <a:off x="2590800" y="990600"/>
            <a:ext cx="3962400" cy="2743200"/>
          </a:xfrm>
          <a:prstGeom prst="rect">
            <a:avLst/>
          </a:prstGeom>
          <a:blipFill>
            <a:blip r:embed="rId4"/>
          </a:blipFill>
          <a:ln>
            <a:solidFill>
              <a:srgbClr val="000000"/>
            </a:solidFill>
          </a:ln>
        </p:spPr>
        <p:txBody>
          <a:bodyPr lIns="45719" rIns="45719"/>
          <a:lstStyle/>
          <a:p>
            <a:endParaRPr/>
          </a:p>
        </p:txBody>
      </p:sp>
      <p:sp>
        <p:nvSpPr>
          <p:cNvPr id="148" name="Shape 148"/>
          <p:cNvSpPr/>
          <p:nvPr/>
        </p:nvSpPr>
        <p:spPr>
          <a:xfrm>
            <a:off x="0" y="190500"/>
            <a:ext cx="2590800" cy="6438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7" y="2679"/>
                </a:lnTo>
                <a:lnTo>
                  <a:pt x="21600" y="11886"/>
                </a:lnTo>
                <a:lnTo>
                  <a:pt x="0" y="21600"/>
                </a:lnTo>
                <a:lnTo>
                  <a:pt x="0" y="0"/>
                </a:lnTo>
                <a:close/>
              </a:path>
            </a:pathLst>
          </a:custGeom>
          <a:blipFill>
            <a:blip r:embed="rId4"/>
          </a:blipFill>
          <a:ln>
            <a:solidFill>
              <a:srgbClr val="000000"/>
            </a:solidFill>
          </a:ln>
        </p:spPr>
        <p:txBody>
          <a:bodyPr lIns="45719" rIns="45719"/>
          <a:lstStyle/>
          <a:p>
            <a:endParaRPr/>
          </a:p>
        </p:txBody>
      </p:sp>
      <p:sp>
        <p:nvSpPr>
          <p:cNvPr id="149" name="Shape 149"/>
          <p:cNvSpPr/>
          <p:nvPr/>
        </p:nvSpPr>
        <p:spPr>
          <a:xfrm>
            <a:off x="6551612" y="228600"/>
            <a:ext cx="2592388" cy="6438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51"/>
                </a:lnTo>
                <a:lnTo>
                  <a:pt x="0" y="11759"/>
                </a:lnTo>
                <a:lnTo>
                  <a:pt x="21600" y="21600"/>
                </a:lnTo>
                <a:lnTo>
                  <a:pt x="21600" y="0"/>
                </a:lnTo>
                <a:close/>
              </a:path>
            </a:pathLst>
          </a:custGeom>
          <a:blipFill>
            <a:blip r:embed="rId4"/>
          </a:blipFill>
          <a:ln>
            <a:solidFill>
              <a:srgbClr val="000000"/>
            </a:solidFill>
          </a:ln>
        </p:spPr>
        <p:txBody>
          <a:bodyPr lIns="45719" rIns="45719"/>
          <a:lstStyle/>
          <a:p>
            <a:endParaRPr/>
          </a:p>
        </p:txBody>
      </p:sp>
      <p:grpSp>
        <p:nvGrpSpPr>
          <p:cNvPr id="152" name="Group 152">
            <a:hlinkClick r:id="rId5" action="ppaction://hlinksldjump"/>
          </p:cNvPr>
          <p:cNvGrpSpPr/>
          <p:nvPr/>
        </p:nvGrpSpPr>
        <p:grpSpPr>
          <a:xfrm>
            <a:off x="4002087" y="5832475"/>
            <a:ext cx="1449388" cy="865188"/>
            <a:chOff x="0" y="0"/>
            <a:chExt cx="1449387" cy="865187"/>
          </a:xfrm>
        </p:grpSpPr>
        <p:sp>
          <p:nvSpPr>
            <p:cNvPr id="150" name="Shape 150"/>
            <p:cNvSpPr/>
            <p:nvPr/>
          </p:nvSpPr>
          <p:spPr>
            <a:xfrm>
              <a:off x="0" y="0"/>
              <a:ext cx="1449388" cy="8651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blipFill rotWithShape="1">
              <a:blip r:embed="rId6"/>
              <a:srcRect/>
              <a:tile tx="0" ty="0" sx="100000" sy="100000" flip="none" algn="tl"/>
            </a:blipFill>
            <a:ln w="38100" cap="flat">
              <a:solidFill>
                <a:srgbClr val="643E33"/>
              </a:solidFill>
              <a:prstDash val="solid"/>
              <a:round/>
            </a:ln>
            <a:effectLst/>
          </p:spPr>
          <p:txBody>
            <a:bodyPr wrap="square" lIns="45719" tIns="45719" rIns="45719" bIns="45719" numCol="1" anchor="ctr">
              <a:noAutofit/>
            </a:bodyPr>
            <a:lstStyle/>
            <a:p>
              <a:pPr algn="ctr">
                <a:lnSpc>
                  <a:spcPct val="80000"/>
                </a:lnSpc>
                <a:defRPr sz="1400">
                  <a:solidFill>
                    <a:srgbClr val="413023"/>
                  </a:solidFill>
                  <a:latin typeface="Arial Narrow"/>
                  <a:ea typeface="Arial Narrow"/>
                  <a:cs typeface="Arial Narrow"/>
                  <a:sym typeface="Arial Narrow"/>
                </a:defRPr>
              </a:pPr>
              <a:endParaRPr/>
            </a:p>
          </p:txBody>
        </p:sp>
        <p:sp>
          <p:nvSpPr>
            <p:cNvPr id="151" name="Shape 151"/>
            <p:cNvSpPr/>
            <p:nvPr/>
          </p:nvSpPr>
          <p:spPr>
            <a:xfrm>
              <a:off x="386216" y="70905"/>
              <a:ext cx="676956" cy="615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lnSpc>
                  <a:spcPct val="80000"/>
                </a:lnSpc>
                <a:defRPr>
                  <a:latin typeface="Times New Roman"/>
                  <a:ea typeface="Times New Roman"/>
                  <a:cs typeface="Times New Roman"/>
                  <a:sym typeface="Times New Roman"/>
                </a:defRPr>
              </a:pPr>
              <a:r>
                <a:rPr sz="1400">
                  <a:solidFill>
                    <a:srgbClr val="413023"/>
                  </a:solidFill>
                </a:rPr>
                <a:t>Return </a:t>
              </a:r>
            </a:p>
            <a:p>
              <a:pPr algn="ctr">
                <a:lnSpc>
                  <a:spcPct val="80000"/>
                </a:lnSpc>
                <a:defRPr>
                  <a:latin typeface="Times New Roman"/>
                  <a:ea typeface="Times New Roman"/>
                  <a:cs typeface="Times New Roman"/>
                  <a:sym typeface="Times New Roman"/>
                </a:defRPr>
              </a:pPr>
              <a:r>
                <a:rPr sz="1400">
                  <a:solidFill>
                    <a:srgbClr val="413023"/>
                  </a:solidFill>
                </a:rPr>
                <a:t>to </a:t>
              </a:r>
            </a:p>
            <a:p>
              <a:pPr algn="ctr">
                <a:lnSpc>
                  <a:spcPct val="80000"/>
                </a:lnSpc>
                <a:defRPr>
                  <a:latin typeface="Times New Roman"/>
                  <a:ea typeface="Times New Roman"/>
                  <a:cs typeface="Times New Roman"/>
                  <a:sym typeface="Times New Roman"/>
                </a:defRPr>
              </a:pPr>
              <a:r>
                <a:rPr sz="1400">
                  <a:solidFill>
                    <a:srgbClr val="413023"/>
                  </a:solidFill>
                </a:rPr>
                <a:t>Entry</a:t>
              </a:r>
            </a:p>
          </p:txBody>
        </p:sp>
      </p:grpSp>
      <p:grpSp>
        <p:nvGrpSpPr>
          <p:cNvPr id="155" name="Group 155"/>
          <p:cNvGrpSpPr/>
          <p:nvPr/>
        </p:nvGrpSpPr>
        <p:grpSpPr>
          <a:xfrm>
            <a:off x="550862" y="909637"/>
            <a:ext cx="1619251" cy="2630489"/>
            <a:chOff x="0" y="0"/>
            <a:chExt cx="1619250" cy="2630487"/>
          </a:xfrm>
        </p:grpSpPr>
        <p:sp>
          <p:nvSpPr>
            <p:cNvPr id="153" name="Shape 153"/>
            <p:cNvSpPr/>
            <p:nvPr/>
          </p:nvSpPr>
          <p:spPr>
            <a:xfrm rot="16200000">
              <a:off x="-505619" y="505618"/>
              <a:ext cx="2630488" cy="1619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75" y="21600"/>
                  </a:lnTo>
                  <a:lnTo>
                    <a:pt x="17325"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413023"/>
                  </a:solidFill>
                  <a:latin typeface="Arial Narrow"/>
                  <a:ea typeface="Arial Narrow"/>
                  <a:cs typeface="Arial Narrow"/>
                  <a:sym typeface="Arial Narrow"/>
                </a:defRPr>
              </a:pPr>
              <a:endParaRPr/>
            </a:p>
          </p:txBody>
        </p:sp>
        <p:sp>
          <p:nvSpPr>
            <p:cNvPr id="154" name="Shape 154"/>
            <p:cNvSpPr/>
            <p:nvPr/>
          </p:nvSpPr>
          <p:spPr>
            <a:xfrm>
              <a:off x="413412" y="926623"/>
              <a:ext cx="102107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413023"/>
                  </a:solidFill>
                  <a:latin typeface="Arial Narrow"/>
                  <a:ea typeface="Arial Narrow"/>
                  <a:cs typeface="Arial Narrow"/>
                  <a:sym typeface="Arial Narrow"/>
                </a:rPr>
                <a:t>Artifact </a:t>
              </a:r>
            </a:p>
            <a:p>
              <a:pPr algn="ctr"/>
              <a:r>
                <a:rPr>
                  <a:solidFill>
                    <a:srgbClr val="413023"/>
                  </a:solidFill>
                  <a:latin typeface="Arial Narrow"/>
                  <a:ea typeface="Arial Narrow"/>
                  <a:cs typeface="Arial Narrow"/>
                  <a:sym typeface="Arial Narrow"/>
                </a:rPr>
                <a:t>5</a:t>
              </a:r>
            </a:p>
          </p:txBody>
        </p:sp>
      </p:grpSp>
      <p:grpSp>
        <p:nvGrpSpPr>
          <p:cNvPr id="158" name="Group 158"/>
          <p:cNvGrpSpPr/>
          <p:nvPr/>
        </p:nvGrpSpPr>
        <p:grpSpPr>
          <a:xfrm>
            <a:off x="6929437" y="939800"/>
            <a:ext cx="1574801" cy="3001963"/>
            <a:chOff x="0" y="0"/>
            <a:chExt cx="1574800" cy="3001962"/>
          </a:xfrm>
        </p:grpSpPr>
        <p:sp>
          <p:nvSpPr>
            <p:cNvPr id="156" name="Shape 156"/>
            <p:cNvSpPr/>
            <p:nvPr/>
          </p:nvSpPr>
          <p:spPr>
            <a:xfrm rot="5400000" flipH="1">
              <a:off x="-713582" y="713581"/>
              <a:ext cx="3001964" cy="1574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8" y="21600"/>
                  </a:lnTo>
                  <a:lnTo>
                    <a:pt x="16472"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413023"/>
                  </a:solidFill>
                  <a:latin typeface="Arial Narrow"/>
                  <a:ea typeface="Arial Narrow"/>
                  <a:cs typeface="Arial Narrow"/>
                  <a:sym typeface="Arial Narrow"/>
                </a:defRPr>
              </a:pPr>
              <a:endParaRPr/>
            </a:p>
          </p:txBody>
        </p:sp>
        <p:sp>
          <p:nvSpPr>
            <p:cNvPr id="157" name="Shape 157"/>
            <p:cNvSpPr/>
            <p:nvPr/>
          </p:nvSpPr>
          <p:spPr>
            <a:xfrm rot="10800000">
              <a:off x="144938" y="1112361"/>
              <a:ext cx="1021072"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413023"/>
                  </a:solidFill>
                  <a:latin typeface="Arial Narrow"/>
                  <a:ea typeface="Arial Narrow"/>
                  <a:cs typeface="Arial Narrow"/>
                  <a:sym typeface="Arial Narrow"/>
                </a:rPr>
                <a:t>Artifact </a:t>
              </a:r>
            </a:p>
            <a:p>
              <a:pPr algn="ctr"/>
              <a:r>
                <a:rPr>
                  <a:solidFill>
                    <a:srgbClr val="413023"/>
                  </a:solidFill>
                  <a:latin typeface="Arial Narrow"/>
                  <a:ea typeface="Arial Narrow"/>
                  <a:cs typeface="Arial Narrow"/>
                  <a:sym typeface="Arial Narrow"/>
                </a:rPr>
                <a:t>8</a:t>
              </a:r>
            </a:p>
          </p:txBody>
        </p:sp>
      </p:grpSp>
      <p:grpSp>
        <p:nvGrpSpPr>
          <p:cNvPr id="161" name="Group 161"/>
          <p:cNvGrpSpPr/>
          <p:nvPr/>
        </p:nvGrpSpPr>
        <p:grpSpPr>
          <a:xfrm>
            <a:off x="2922587" y="1336675"/>
            <a:ext cx="1752601" cy="1316038"/>
            <a:chOff x="0" y="0"/>
            <a:chExt cx="1752600" cy="1316037"/>
          </a:xfrm>
        </p:grpSpPr>
        <p:sp>
          <p:nvSpPr>
            <p:cNvPr id="159" name="Shape 159"/>
            <p:cNvSpPr/>
            <p:nvPr/>
          </p:nvSpPr>
          <p:spPr>
            <a:xfrm>
              <a:off x="0" y="0"/>
              <a:ext cx="1752600" cy="1316038"/>
            </a:xfrm>
            <a:prstGeom prst="rect">
              <a:avLst/>
            </a:pr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413023"/>
                  </a:solidFill>
                  <a:latin typeface="Arial Narrow"/>
                  <a:ea typeface="Arial Narrow"/>
                  <a:cs typeface="Arial Narrow"/>
                  <a:sym typeface="Arial Narrow"/>
                </a:defRPr>
              </a:pPr>
              <a:endParaRPr/>
            </a:p>
          </p:txBody>
        </p:sp>
        <p:sp>
          <p:nvSpPr>
            <p:cNvPr id="160" name="Shape 160"/>
            <p:cNvSpPr/>
            <p:nvPr/>
          </p:nvSpPr>
          <p:spPr>
            <a:xfrm>
              <a:off x="365764" y="269398"/>
              <a:ext cx="1021072"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413023"/>
                  </a:solidFill>
                  <a:latin typeface="Arial Narrow"/>
                  <a:ea typeface="Arial Narrow"/>
                  <a:cs typeface="Arial Narrow"/>
                  <a:sym typeface="Arial Narrow"/>
                </a:rPr>
                <a:t>Artifact </a:t>
              </a:r>
            </a:p>
            <a:p>
              <a:pPr algn="ctr"/>
              <a:r>
                <a:rPr>
                  <a:solidFill>
                    <a:srgbClr val="413023"/>
                  </a:solidFill>
                  <a:latin typeface="Arial Narrow"/>
                  <a:ea typeface="Arial Narrow"/>
                  <a:cs typeface="Arial Narrow"/>
                  <a:sym typeface="Arial Narrow"/>
                </a:rPr>
                <a:t>6</a:t>
              </a:r>
            </a:p>
          </p:txBody>
        </p:sp>
      </p:grpSp>
      <p:sp>
        <p:nvSpPr>
          <p:cNvPr id="162" name="Shape 162"/>
          <p:cNvSpPr/>
          <p:nvPr/>
        </p:nvSpPr>
        <p:spPr>
          <a:xfrm>
            <a:off x="3146425" y="0"/>
            <a:ext cx="114300" cy="246063"/>
          </a:xfrm>
          <a:prstGeom prst="rect">
            <a:avLst/>
          </a:prstGeom>
          <a:solidFill>
            <a:srgbClr val="643E33"/>
          </a:solidFill>
          <a:ln>
            <a:solidFill>
              <a:srgbClr val="643E33"/>
            </a:solidFill>
          </a:ln>
        </p:spPr>
        <p:txBody>
          <a:bodyPr lIns="45719" rIns="45719" anchor="ctr"/>
          <a:lstStyle/>
          <a:p>
            <a:endParaRPr/>
          </a:p>
        </p:txBody>
      </p:sp>
      <p:sp>
        <p:nvSpPr>
          <p:cNvPr id="163" name="Shape 163"/>
          <p:cNvSpPr/>
          <p:nvPr/>
        </p:nvSpPr>
        <p:spPr>
          <a:xfrm>
            <a:off x="5969000" y="0"/>
            <a:ext cx="114300" cy="246063"/>
          </a:xfrm>
          <a:prstGeom prst="rect">
            <a:avLst/>
          </a:prstGeom>
          <a:solidFill>
            <a:srgbClr val="643E33"/>
          </a:solidFill>
          <a:ln>
            <a:solidFill>
              <a:srgbClr val="643E33"/>
            </a:solidFill>
          </a:ln>
        </p:spPr>
        <p:txBody>
          <a:bodyPr lIns="45719" rIns="45719" anchor="ctr"/>
          <a:lstStyle/>
          <a:p>
            <a:endParaRPr/>
          </a:p>
        </p:txBody>
      </p:sp>
      <p:grpSp>
        <p:nvGrpSpPr>
          <p:cNvPr id="166" name="Group 166"/>
          <p:cNvGrpSpPr/>
          <p:nvPr/>
        </p:nvGrpSpPr>
        <p:grpSpPr>
          <a:xfrm>
            <a:off x="2564328" y="208467"/>
            <a:ext cx="4324907" cy="562554"/>
            <a:chOff x="-110587" y="0"/>
            <a:chExt cx="4324905" cy="562553"/>
          </a:xfrm>
        </p:grpSpPr>
        <p:sp>
          <p:nvSpPr>
            <p:cNvPr id="164" name="Shape 164"/>
            <p:cNvSpPr/>
            <p:nvPr/>
          </p:nvSpPr>
          <p:spPr>
            <a:xfrm>
              <a:off x="0" y="0"/>
              <a:ext cx="4103732" cy="562554"/>
            </a:xfrm>
            <a:prstGeom prst="rect">
              <a:avLst/>
            </a:prstGeom>
            <a:blipFill rotWithShape="1">
              <a:blip r:embed="rId6"/>
              <a:srcRect/>
              <a:tile tx="0" ty="0" sx="100000" sy="100000" flip="none" algn="tl"/>
            </a:blipFill>
            <a:ln w="57150" cap="flat">
              <a:solidFill>
                <a:srgbClr val="643E33"/>
              </a:solidFill>
              <a:prstDash val="solid"/>
              <a:round/>
            </a:ln>
            <a:effectLst/>
          </p:spPr>
          <p:txBody>
            <a:bodyPr wrap="square" lIns="45719" tIns="45719" rIns="45719" bIns="45719" numCol="1" anchor="ctr">
              <a:noAutofit/>
            </a:bodyPr>
            <a:lstStyle/>
            <a:p>
              <a:pPr algn="ctr">
                <a:defRPr sz="2800">
                  <a:solidFill>
                    <a:srgbClr val="413023"/>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165" name="Shape 165"/>
            <p:cNvSpPr/>
            <p:nvPr/>
          </p:nvSpPr>
          <p:spPr>
            <a:xfrm>
              <a:off x="-110588" y="54337"/>
              <a:ext cx="4324907" cy="45388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a:solidFill>
                    <a:srgbClr val="413023"/>
                  </a:solidFill>
                  <a:effectLst>
                    <a:outerShdw blurRad="12700" dist="25400" dir="2700000" rotWithShape="0">
                      <a:srgbClr val="000000"/>
                    </a:outerShdw>
                  </a:effectLst>
                  <a:latin typeface="Times New Roman"/>
                  <a:ea typeface="Times New Roman"/>
                  <a:cs typeface="Times New Roman"/>
                  <a:sym typeface="Times New Roman"/>
                </a:defRPr>
              </a:lvl1pPr>
            </a:lstStyle>
            <a:p>
              <a:pPr>
                <a:defRPr>
                  <a:solidFill>
                    <a:srgbClr val="000000"/>
                  </a:solidFill>
                  <a:effectLst/>
                </a:defRPr>
              </a:pPr>
              <a:r>
                <a:rPr>
                  <a:solidFill>
                    <a:srgbClr val="413023"/>
                  </a:solidFill>
                  <a:effectLst>
                    <a:outerShdw blurRad="12700" dist="25400" dir="2700000" rotWithShape="0">
                      <a:srgbClr val="000000"/>
                    </a:outerShdw>
                  </a:effectLst>
                </a:rPr>
                <a:t>President Franklin D. Roosevelt</a:t>
              </a:r>
            </a:p>
          </p:txBody>
        </p:sp>
      </p:grpSp>
      <p:grpSp>
        <p:nvGrpSpPr>
          <p:cNvPr id="169" name="Group 169"/>
          <p:cNvGrpSpPr/>
          <p:nvPr/>
        </p:nvGrpSpPr>
        <p:grpSpPr>
          <a:xfrm>
            <a:off x="4922837" y="2044700"/>
            <a:ext cx="1404938" cy="1123950"/>
            <a:chOff x="0" y="0"/>
            <a:chExt cx="1404937" cy="1123950"/>
          </a:xfrm>
        </p:grpSpPr>
        <p:sp>
          <p:nvSpPr>
            <p:cNvPr id="167" name="Shape 167"/>
            <p:cNvSpPr/>
            <p:nvPr/>
          </p:nvSpPr>
          <p:spPr>
            <a:xfrm>
              <a:off x="0" y="0"/>
              <a:ext cx="1404938" cy="1123950"/>
            </a:xfrm>
            <a:prstGeom prst="rect">
              <a:avLst/>
            </a:pr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413023"/>
                  </a:solidFill>
                  <a:latin typeface="Arial Narrow"/>
                  <a:ea typeface="Arial Narrow"/>
                  <a:cs typeface="Arial Narrow"/>
                  <a:sym typeface="Arial Narrow"/>
                </a:defRPr>
              </a:pPr>
              <a:endParaRPr/>
            </a:p>
          </p:txBody>
        </p:sp>
        <p:sp>
          <p:nvSpPr>
            <p:cNvPr id="168" name="Shape 168"/>
            <p:cNvSpPr/>
            <p:nvPr/>
          </p:nvSpPr>
          <p:spPr>
            <a:xfrm>
              <a:off x="191933" y="173355"/>
              <a:ext cx="102107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413023"/>
                  </a:solidFill>
                  <a:latin typeface="Arial Narrow"/>
                  <a:ea typeface="Arial Narrow"/>
                  <a:cs typeface="Arial Narrow"/>
                  <a:sym typeface="Arial Narrow"/>
                </a:rPr>
                <a:t>Artifact </a:t>
              </a:r>
            </a:p>
            <a:p>
              <a:pPr algn="ctr"/>
              <a:r>
                <a:rPr>
                  <a:solidFill>
                    <a:srgbClr val="413023"/>
                  </a:solidFill>
                  <a:latin typeface="Arial Narrow"/>
                  <a:ea typeface="Arial Narrow"/>
                  <a:cs typeface="Arial Narrow"/>
                  <a:sym typeface="Arial Narrow"/>
                </a:rPr>
                <a:t>7</a:t>
              </a:r>
            </a:p>
          </p:txBody>
        </p:sp>
      </p:grpSp>
      <p:sp>
        <p:nvSpPr>
          <p:cNvPr id="170" name="Shape 170"/>
          <p:cNvSpPr>
            <a:spLocks noGrp="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fld id="{86CB4B4D-7CA3-9044-876B-883B54F8677D}" type="slidenum">
              <a:t>4</a:t>
            </a:fld>
            <a:endParaRPr/>
          </a:p>
        </p:txBody>
      </p:sp>
      <p:sp>
        <p:nvSpPr>
          <p:cNvPr id="171" name="Shape 171">
            <a:hlinkClick r:id="rId7" action="ppaction://hlinksldjump"/>
          </p:cNvPr>
          <p:cNvSpPr/>
          <p:nvPr/>
        </p:nvSpPr>
        <p:spPr>
          <a:xfrm>
            <a:off x="740771" y="1293729"/>
            <a:ext cx="1616396" cy="1635140"/>
          </a:xfrm>
          <a:prstGeom prst="star5">
            <a:avLst>
              <a:gd name="adj" fmla="val 19100"/>
              <a:gd name="hf" fmla="val 105146"/>
              <a:gd name="vf" fmla="val 110557"/>
            </a:avLst>
          </a:prstGeom>
          <a:gradFill>
            <a:gsLst>
              <a:gs pos="0">
                <a:schemeClr val="accent4">
                  <a:lumOff val="28974"/>
                </a:schemeClr>
              </a:gs>
              <a:gs pos="35000">
                <a:srgbClr val="CFCFCF"/>
              </a:gs>
              <a:gs pos="100000">
                <a:schemeClr val="accent4">
                  <a:lumOff val="48879"/>
                </a:schemeClr>
              </a:gs>
            </a:gsLst>
            <a:lin ang="16200000"/>
          </a:gradFill>
          <a:ln>
            <a:solidFill>
              <a:srgbClr val="000000"/>
            </a:solidFill>
            <a:bevel/>
          </a:ln>
          <a:effectLst>
            <a:outerShdw blurRad="38100" dist="20000" dir="5400000" rotWithShape="0">
              <a:srgbClr val="000000">
                <a:alpha val="38000"/>
              </a:srgbClr>
            </a:outerShdw>
          </a:effectLst>
        </p:spPr>
        <p:txBody>
          <a:bodyPr lIns="45719" rIns="45719"/>
          <a:lstStyle/>
          <a:p>
            <a:endParaRPr/>
          </a:p>
        </p:txBody>
      </p:sp>
      <p:pic>
        <p:nvPicPr>
          <p:cNvPr id="172" name="image1.gif" descr="Title">
            <a:hlinkClick r:id="rId8" action="ppaction://hlinksldjump"/>
          </p:cNvPr>
          <p:cNvPicPr>
            <a:picLocks noChangeAspect="1"/>
          </p:cNvPicPr>
          <p:nvPr/>
        </p:nvPicPr>
        <p:blipFill>
          <a:blip r:embed="rId9">
            <a:extLst/>
          </a:blip>
          <a:stretch>
            <a:fillRect/>
          </a:stretch>
        </p:blipFill>
        <p:spPr>
          <a:xfrm>
            <a:off x="3175573" y="1174544"/>
            <a:ext cx="1246628" cy="1640300"/>
          </a:xfrm>
          <a:prstGeom prst="rect">
            <a:avLst/>
          </a:prstGeom>
          <a:ln w="12700">
            <a:miter lim="400000"/>
          </a:ln>
        </p:spPr>
      </p:pic>
      <p:pic>
        <p:nvPicPr>
          <p:cNvPr id="173" name="image3.png">
            <a:hlinkClick r:id="rId10" action="ppaction://hlinksldjump"/>
          </p:cNvPr>
          <p:cNvPicPr>
            <a:picLocks noChangeAspect="1"/>
          </p:cNvPicPr>
          <p:nvPr/>
        </p:nvPicPr>
        <p:blipFill>
          <a:blip r:embed="rId11">
            <a:extLst/>
          </a:blip>
          <a:stretch>
            <a:fillRect/>
          </a:stretch>
        </p:blipFill>
        <p:spPr>
          <a:xfrm>
            <a:off x="6668054" y="1935162"/>
            <a:ext cx="2097567" cy="1343026"/>
          </a:xfrm>
          <a:prstGeom prst="rect">
            <a:avLst/>
          </a:prstGeom>
          <a:ln w="12700">
            <a:miter lim="400000"/>
          </a:ln>
        </p:spPr>
      </p:pic>
      <p:pic>
        <p:nvPicPr>
          <p:cNvPr id="174" name="image2.jpg" descr="http://cdn.loc.gov/service/pnp/cph/3c30000/3c35000/3c35200/3c35246_150px.jpg">
            <a:hlinkClick r:id="rId12" action="ppaction://hlinksldjump"/>
          </p:cNvPr>
          <p:cNvPicPr>
            <a:picLocks noChangeAspect="1"/>
          </p:cNvPicPr>
          <p:nvPr/>
        </p:nvPicPr>
        <p:blipFill>
          <a:blip r:embed="rId13">
            <a:extLst/>
          </a:blip>
          <a:stretch>
            <a:fillRect/>
          </a:stretch>
        </p:blipFill>
        <p:spPr>
          <a:xfrm>
            <a:off x="4934353" y="2044700"/>
            <a:ext cx="1381907" cy="1123950"/>
          </a:xfrm>
          <a:prstGeom prst="rect">
            <a:avLst/>
          </a:prstGeom>
          <a:ln w="12700">
            <a:miter lim="400000"/>
          </a:ln>
        </p:spPr>
      </p:pic>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Shape 176"/>
          <p:cNvSpPr>
            <a:spLocks noGrp="1"/>
          </p:cNvSpPr>
          <p:nvPr>
            <p:ph type="title"/>
          </p:nvPr>
        </p:nvSpPr>
        <p:spPr>
          <a:xfrm>
            <a:off x="685800" y="609599"/>
            <a:ext cx="7772400" cy="1143002"/>
          </a:xfrm>
          <a:prstGeom prst="rect">
            <a:avLst/>
          </a:prstGeom>
        </p:spPr>
        <p:txBody>
          <a:bodyPr>
            <a:normAutofit/>
          </a:bodyPr>
          <a:lstStyle>
            <a:lvl1pPr>
              <a:defRPr>
                <a:solidFill>
                  <a:srgbClr val="5D4034"/>
                </a:solidFill>
                <a:latin typeface="Arial Narrow"/>
                <a:ea typeface="Arial Narrow"/>
                <a:cs typeface="Arial Narrow"/>
                <a:sym typeface="Arial Narrow"/>
              </a:defRPr>
            </a:lvl1pPr>
          </a:lstStyle>
          <a:p>
            <a:pPr>
              <a:defRPr>
                <a:solidFill>
                  <a:srgbClr val="000000"/>
                </a:solidFill>
                <a:latin typeface="Times"/>
                <a:ea typeface="Times"/>
                <a:cs typeface="Times"/>
                <a:sym typeface="Times"/>
              </a:defRPr>
            </a:pPr>
            <a:r>
              <a:rPr>
                <a:solidFill>
                  <a:srgbClr val="5D4034"/>
                </a:solidFill>
                <a:latin typeface="Arial Narrow"/>
                <a:ea typeface="Arial Narrow"/>
                <a:cs typeface="Arial Narrow"/>
                <a:sym typeface="Arial Narrow"/>
              </a:rPr>
              <a:t>Room 3</a:t>
            </a:r>
          </a:p>
        </p:txBody>
      </p:sp>
      <p:sp>
        <p:nvSpPr>
          <p:cNvPr id="177" name="Shape 177"/>
          <p:cNvSpPr/>
          <p:nvPr/>
        </p:nvSpPr>
        <p:spPr>
          <a:xfrm>
            <a:off x="-1" y="0"/>
            <a:ext cx="9144002" cy="1371600"/>
          </a:xfrm>
          <a:prstGeom prst="rect">
            <a:avLst/>
          </a:prstGeom>
          <a:blipFill>
            <a:blip r:embed="rId2"/>
          </a:blipFill>
          <a:ln>
            <a:solidFill>
              <a:srgbClr val="000000"/>
            </a:solidFill>
          </a:ln>
        </p:spPr>
        <p:txBody>
          <a:bodyPr lIns="45719" rIns="45719" anchor="ctr"/>
          <a:lstStyle/>
          <a:p>
            <a:endParaRPr/>
          </a:p>
        </p:txBody>
      </p:sp>
      <p:sp>
        <p:nvSpPr>
          <p:cNvPr id="178" name="Shape 178"/>
          <p:cNvSpPr/>
          <p:nvPr/>
        </p:nvSpPr>
        <p:spPr>
          <a:xfrm>
            <a:off x="-1" y="3581400"/>
            <a:ext cx="9144002" cy="3276600"/>
          </a:xfrm>
          <a:prstGeom prst="rect">
            <a:avLst/>
          </a:prstGeom>
          <a:blipFill>
            <a:blip r:embed="rId3"/>
          </a:blipFill>
          <a:ln>
            <a:solidFill>
              <a:srgbClr val="000000"/>
            </a:solidFill>
          </a:ln>
        </p:spPr>
        <p:txBody>
          <a:bodyPr lIns="45719" rIns="45719" anchor="ctr"/>
          <a:lstStyle/>
          <a:p>
            <a:endParaRPr/>
          </a:p>
        </p:txBody>
      </p:sp>
      <p:sp>
        <p:nvSpPr>
          <p:cNvPr id="179" name="Shape 179"/>
          <p:cNvSpPr/>
          <p:nvPr/>
        </p:nvSpPr>
        <p:spPr>
          <a:xfrm>
            <a:off x="2590800" y="990600"/>
            <a:ext cx="3962400" cy="2743200"/>
          </a:xfrm>
          <a:prstGeom prst="rect">
            <a:avLst/>
          </a:prstGeom>
          <a:blipFill>
            <a:blip r:embed="rId4"/>
          </a:blipFill>
          <a:ln>
            <a:solidFill>
              <a:srgbClr val="000000"/>
            </a:solidFill>
          </a:ln>
        </p:spPr>
        <p:txBody>
          <a:bodyPr lIns="45719" rIns="45719"/>
          <a:lstStyle/>
          <a:p>
            <a:endParaRPr/>
          </a:p>
        </p:txBody>
      </p:sp>
      <p:sp>
        <p:nvSpPr>
          <p:cNvPr id="180" name="Shape 180"/>
          <p:cNvSpPr/>
          <p:nvPr/>
        </p:nvSpPr>
        <p:spPr>
          <a:xfrm>
            <a:off x="0" y="190500"/>
            <a:ext cx="2590800" cy="6438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7" y="2679"/>
                </a:lnTo>
                <a:lnTo>
                  <a:pt x="21600" y="11886"/>
                </a:lnTo>
                <a:lnTo>
                  <a:pt x="0" y="21600"/>
                </a:lnTo>
                <a:lnTo>
                  <a:pt x="0" y="0"/>
                </a:lnTo>
                <a:close/>
              </a:path>
            </a:pathLst>
          </a:custGeom>
          <a:blipFill>
            <a:blip r:embed="rId4"/>
          </a:blipFill>
          <a:ln>
            <a:solidFill>
              <a:srgbClr val="000000"/>
            </a:solidFill>
          </a:ln>
        </p:spPr>
        <p:txBody>
          <a:bodyPr lIns="45719" rIns="45719"/>
          <a:lstStyle/>
          <a:p>
            <a:endParaRPr/>
          </a:p>
        </p:txBody>
      </p:sp>
      <p:sp>
        <p:nvSpPr>
          <p:cNvPr id="181" name="Shape 181"/>
          <p:cNvSpPr/>
          <p:nvPr/>
        </p:nvSpPr>
        <p:spPr>
          <a:xfrm>
            <a:off x="6551612" y="228600"/>
            <a:ext cx="2592388" cy="6438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51"/>
                </a:lnTo>
                <a:lnTo>
                  <a:pt x="0" y="11759"/>
                </a:lnTo>
                <a:lnTo>
                  <a:pt x="21600" y="21600"/>
                </a:lnTo>
                <a:lnTo>
                  <a:pt x="21600" y="0"/>
                </a:lnTo>
                <a:close/>
              </a:path>
            </a:pathLst>
          </a:custGeom>
          <a:blipFill>
            <a:blip r:embed="rId4"/>
          </a:blipFill>
          <a:ln>
            <a:solidFill>
              <a:srgbClr val="000000"/>
            </a:solidFill>
          </a:ln>
        </p:spPr>
        <p:txBody>
          <a:bodyPr lIns="45719" rIns="45719"/>
          <a:lstStyle/>
          <a:p>
            <a:endParaRPr/>
          </a:p>
        </p:txBody>
      </p:sp>
      <p:grpSp>
        <p:nvGrpSpPr>
          <p:cNvPr id="184" name="Group 184">
            <a:hlinkClick r:id="rId5" action="ppaction://hlinksldjump"/>
          </p:cNvPr>
          <p:cNvGrpSpPr/>
          <p:nvPr/>
        </p:nvGrpSpPr>
        <p:grpSpPr>
          <a:xfrm>
            <a:off x="4002087" y="5832475"/>
            <a:ext cx="1449388" cy="865188"/>
            <a:chOff x="0" y="0"/>
            <a:chExt cx="1449387" cy="865187"/>
          </a:xfrm>
        </p:grpSpPr>
        <p:sp>
          <p:nvSpPr>
            <p:cNvPr id="182" name="Shape 182"/>
            <p:cNvSpPr/>
            <p:nvPr/>
          </p:nvSpPr>
          <p:spPr>
            <a:xfrm>
              <a:off x="0" y="0"/>
              <a:ext cx="1449388" cy="8651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blipFill rotWithShape="1">
              <a:blip r:embed="rId6"/>
              <a:srcRect/>
              <a:tile tx="0" ty="0" sx="100000" sy="100000" flip="none" algn="tl"/>
            </a:blipFill>
            <a:ln w="38100" cap="flat">
              <a:solidFill>
                <a:srgbClr val="643E33"/>
              </a:solidFill>
              <a:prstDash val="solid"/>
              <a:round/>
            </a:ln>
            <a:effectLst/>
          </p:spPr>
          <p:txBody>
            <a:bodyPr wrap="square" lIns="45719" tIns="45719" rIns="45719" bIns="45719" numCol="1" anchor="ctr">
              <a:noAutofit/>
            </a:bodyPr>
            <a:lstStyle/>
            <a:p>
              <a:pPr algn="ctr">
                <a:lnSpc>
                  <a:spcPct val="80000"/>
                </a:lnSpc>
                <a:defRPr sz="1400">
                  <a:solidFill>
                    <a:srgbClr val="5D4034"/>
                  </a:solidFill>
                  <a:latin typeface="Arial Narrow"/>
                  <a:ea typeface="Arial Narrow"/>
                  <a:cs typeface="Arial Narrow"/>
                  <a:sym typeface="Arial Narrow"/>
                </a:defRPr>
              </a:pPr>
              <a:endParaRPr/>
            </a:p>
          </p:txBody>
        </p:sp>
        <p:sp>
          <p:nvSpPr>
            <p:cNvPr id="183" name="Shape 183"/>
            <p:cNvSpPr/>
            <p:nvPr/>
          </p:nvSpPr>
          <p:spPr>
            <a:xfrm>
              <a:off x="386216" y="70905"/>
              <a:ext cx="676956" cy="615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lnSpc>
                  <a:spcPct val="80000"/>
                </a:lnSpc>
                <a:defRPr>
                  <a:latin typeface="Times New Roman"/>
                  <a:ea typeface="Times New Roman"/>
                  <a:cs typeface="Times New Roman"/>
                  <a:sym typeface="Times New Roman"/>
                </a:defRPr>
              </a:pPr>
              <a:r>
                <a:rPr sz="1400">
                  <a:solidFill>
                    <a:srgbClr val="5D4034"/>
                  </a:solidFill>
                </a:rPr>
                <a:t>Return </a:t>
              </a:r>
            </a:p>
            <a:p>
              <a:pPr algn="ctr">
                <a:lnSpc>
                  <a:spcPct val="80000"/>
                </a:lnSpc>
                <a:defRPr>
                  <a:latin typeface="Times New Roman"/>
                  <a:ea typeface="Times New Roman"/>
                  <a:cs typeface="Times New Roman"/>
                  <a:sym typeface="Times New Roman"/>
                </a:defRPr>
              </a:pPr>
              <a:r>
                <a:rPr sz="1400">
                  <a:solidFill>
                    <a:srgbClr val="5D4034"/>
                  </a:solidFill>
                </a:rPr>
                <a:t>to </a:t>
              </a:r>
            </a:p>
            <a:p>
              <a:pPr algn="ctr">
                <a:lnSpc>
                  <a:spcPct val="80000"/>
                </a:lnSpc>
                <a:defRPr>
                  <a:latin typeface="Times New Roman"/>
                  <a:ea typeface="Times New Roman"/>
                  <a:cs typeface="Times New Roman"/>
                  <a:sym typeface="Times New Roman"/>
                </a:defRPr>
              </a:pPr>
              <a:r>
                <a:rPr sz="1400">
                  <a:solidFill>
                    <a:srgbClr val="5D4034"/>
                  </a:solidFill>
                </a:rPr>
                <a:t>Entry</a:t>
              </a:r>
            </a:p>
          </p:txBody>
        </p:sp>
      </p:grpSp>
      <p:grpSp>
        <p:nvGrpSpPr>
          <p:cNvPr id="187" name="Group 187"/>
          <p:cNvGrpSpPr/>
          <p:nvPr/>
        </p:nvGrpSpPr>
        <p:grpSpPr>
          <a:xfrm>
            <a:off x="550862" y="909637"/>
            <a:ext cx="1619251" cy="2630489"/>
            <a:chOff x="0" y="0"/>
            <a:chExt cx="1619250" cy="2630487"/>
          </a:xfrm>
        </p:grpSpPr>
        <p:sp>
          <p:nvSpPr>
            <p:cNvPr id="185" name="Shape 185"/>
            <p:cNvSpPr/>
            <p:nvPr/>
          </p:nvSpPr>
          <p:spPr>
            <a:xfrm rot="16200000">
              <a:off x="-505619" y="505618"/>
              <a:ext cx="2630488" cy="1619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75" y="21600"/>
                  </a:lnTo>
                  <a:lnTo>
                    <a:pt x="17325"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186" name="Shape 186"/>
            <p:cNvSpPr/>
            <p:nvPr/>
          </p:nvSpPr>
          <p:spPr>
            <a:xfrm>
              <a:off x="413412" y="926623"/>
              <a:ext cx="102107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9</a:t>
              </a:r>
            </a:p>
          </p:txBody>
        </p:sp>
      </p:grpSp>
      <p:grpSp>
        <p:nvGrpSpPr>
          <p:cNvPr id="190" name="Group 190"/>
          <p:cNvGrpSpPr/>
          <p:nvPr/>
        </p:nvGrpSpPr>
        <p:grpSpPr>
          <a:xfrm>
            <a:off x="6929437" y="939800"/>
            <a:ext cx="1574801" cy="3001963"/>
            <a:chOff x="0" y="0"/>
            <a:chExt cx="1574800" cy="3001962"/>
          </a:xfrm>
        </p:grpSpPr>
        <p:sp>
          <p:nvSpPr>
            <p:cNvPr id="188" name="Shape 188"/>
            <p:cNvSpPr/>
            <p:nvPr/>
          </p:nvSpPr>
          <p:spPr>
            <a:xfrm rot="5400000" flipH="1">
              <a:off x="-713582" y="713581"/>
              <a:ext cx="3001964" cy="1574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8" y="21600"/>
                  </a:lnTo>
                  <a:lnTo>
                    <a:pt x="16472"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189" name="Shape 189"/>
            <p:cNvSpPr/>
            <p:nvPr/>
          </p:nvSpPr>
          <p:spPr>
            <a:xfrm rot="10800000">
              <a:off x="144938" y="1112361"/>
              <a:ext cx="1021072"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12</a:t>
              </a:r>
            </a:p>
          </p:txBody>
        </p:sp>
      </p:grpSp>
      <p:grpSp>
        <p:nvGrpSpPr>
          <p:cNvPr id="193" name="Group 193"/>
          <p:cNvGrpSpPr/>
          <p:nvPr/>
        </p:nvGrpSpPr>
        <p:grpSpPr>
          <a:xfrm>
            <a:off x="2922587" y="1336675"/>
            <a:ext cx="1752601" cy="1316038"/>
            <a:chOff x="0" y="0"/>
            <a:chExt cx="1752600" cy="1316037"/>
          </a:xfrm>
        </p:grpSpPr>
        <p:sp>
          <p:nvSpPr>
            <p:cNvPr id="191" name="Shape 191"/>
            <p:cNvSpPr/>
            <p:nvPr/>
          </p:nvSpPr>
          <p:spPr>
            <a:xfrm>
              <a:off x="0" y="0"/>
              <a:ext cx="1752600" cy="1316038"/>
            </a:xfrm>
            <a:prstGeom prst="rect">
              <a:avLst/>
            </a:pr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192" name="Shape 192"/>
            <p:cNvSpPr/>
            <p:nvPr/>
          </p:nvSpPr>
          <p:spPr>
            <a:xfrm>
              <a:off x="365764" y="269398"/>
              <a:ext cx="1021072"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10</a:t>
              </a:r>
            </a:p>
          </p:txBody>
        </p:sp>
      </p:grpSp>
      <p:sp>
        <p:nvSpPr>
          <p:cNvPr id="194" name="Shape 194"/>
          <p:cNvSpPr/>
          <p:nvPr/>
        </p:nvSpPr>
        <p:spPr>
          <a:xfrm>
            <a:off x="3146425" y="0"/>
            <a:ext cx="114300" cy="246063"/>
          </a:xfrm>
          <a:prstGeom prst="rect">
            <a:avLst/>
          </a:prstGeom>
          <a:solidFill>
            <a:srgbClr val="643E33"/>
          </a:solidFill>
          <a:ln>
            <a:solidFill>
              <a:srgbClr val="643E33"/>
            </a:solidFill>
          </a:ln>
        </p:spPr>
        <p:txBody>
          <a:bodyPr lIns="45719" rIns="45719" anchor="ctr"/>
          <a:lstStyle/>
          <a:p>
            <a:endParaRPr/>
          </a:p>
        </p:txBody>
      </p:sp>
      <p:sp>
        <p:nvSpPr>
          <p:cNvPr id="195" name="Shape 195"/>
          <p:cNvSpPr/>
          <p:nvPr/>
        </p:nvSpPr>
        <p:spPr>
          <a:xfrm>
            <a:off x="5969000" y="0"/>
            <a:ext cx="114300" cy="246063"/>
          </a:xfrm>
          <a:prstGeom prst="rect">
            <a:avLst/>
          </a:prstGeom>
          <a:solidFill>
            <a:srgbClr val="643E33"/>
          </a:solidFill>
          <a:ln>
            <a:solidFill>
              <a:srgbClr val="643E33"/>
            </a:solidFill>
          </a:ln>
        </p:spPr>
        <p:txBody>
          <a:bodyPr lIns="45719" rIns="45719" anchor="ctr"/>
          <a:lstStyle/>
          <a:p>
            <a:endParaRPr/>
          </a:p>
        </p:txBody>
      </p:sp>
      <p:grpSp>
        <p:nvGrpSpPr>
          <p:cNvPr id="198" name="Group 198"/>
          <p:cNvGrpSpPr/>
          <p:nvPr/>
        </p:nvGrpSpPr>
        <p:grpSpPr>
          <a:xfrm>
            <a:off x="2667000" y="228600"/>
            <a:ext cx="3810000" cy="522288"/>
            <a:chOff x="0" y="0"/>
            <a:chExt cx="3810000" cy="522287"/>
          </a:xfrm>
        </p:grpSpPr>
        <p:sp>
          <p:nvSpPr>
            <p:cNvPr id="196" name="Shape 196"/>
            <p:cNvSpPr/>
            <p:nvPr/>
          </p:nvSpPr>
          <p:spPr>
            <a:xfrm>
              <a:off x="0" y="0"/>
              <a:ext cx="3810000" cy="522288"/>
            </a:xfrm>
            <a:prstGeom prst="rect">
              <a:avLst/>
            </a:prstGeom>
            <a:blipFill rotWithShape="1">
              <a:blip r:embed="rId6"/>
              <a:srcRect/>
              <a:tile tx="0" ty="0" sx="100000" sy="100000" flip="none" algn="tl"/>
            </a:blipFill>
            <a:ln w="57150" cap="flat">
              <a:solidFill>
                <a:srgbClr val="643E33"/>
              </a:solidFill>
              <a:prstDash val="solid"/>
              <a:round/>
            </a:ln>
            <a:effectLst/>
          </p:spPr>
          <p:txBody>
            <a:bodyPr wrap="square" lIns="45719" tIns="45719" rIns="45719" bIns="45719" numCol="1" anchor="ctr">
              <a:noAutofit/>
            </a:bodyPr>
            <a:lstStyle/>
            <a:p>
              <a:pPr algn="ctr">
                <a:defRPr>
                  <a:solidFill>
                    <a:srgbClr val="5D4034"/>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197" name="Shape 197"/>
            <p:cNvSpPr/>
            <p:nvPr/>
          </p:nvSpPr>
          <p:spPr>
            <a:xfrm>
              <a:off x="379829" y="50447"/>
              <a:ext cx="3050342"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solidFill>
                    <a:srgbClr val="5D4034"/>
                  </a:solidFill>
                  <a:effectLst>
                    <a:outerShdw blurRad="12700" dist="25400" dir="2700000" rotWithShape="0">
                      <a:srgbClr val="000000"/>
                    </a:outerShdw>
                  </a:effectLst>
                  <a:latin typeface="Times New Roman"/>
                  <a:ea typeface="Times New Roman"/>
                  <a:cs typeface="Times New Roman"/>
                  <a:sym typeface="Times New Roman"/>
                </a:defRPr>
              </a:lvl1pPr>
            </a:lstStyle>
            <a:p>
              <a:pPr>
                <a:defRPr>
                  <a:solidFill>
                    <a:srgbClr val="000000"/>
                  </a:solidFill>
                  <a:effectLst/>
                </a:defRPr>
              </a:pPr>
              <a:r>
                <a:rPr>
                  <a:solidFill>
                    <a:srgbClr val="5D4034"/>
                  </a:solidFill>
                  <a:effectLst>
                    <a:outerShdw blurRad="12700" dist="25400" dir="2700000" rotWithShape="0">
                      <a:srgbClr val="000000"/>
                    </a:outerShdw>
                  </a:effectLst>
                </a:rPr>
                <a:t>President Harry Truman</a:t>
              </a:r>
            </a:p>
          </p:txBody>
        </p:sp>
      </p:grpSp>
      <p:grpSp>
        <p:nvGrpSpPr>
          <p:cNvPr id="201" name="Group 201"/>
          <p:cNvGrpSpPr/>
          <p:nvPr/>
        </p:nvGrpSpPr>
        <p:grpSpPr>
          <a:xfrm>
            <a:off x="4922837" y="2032000"/>
            <a:ext cx="1404938" cy="1123950"/>
            <a:chOff x="0" y="0"/>
            <a:chExt cx="1404937" cy="1123950"/>
          </a:xfrm>
        </p:grpSpPr>
        <p:sp>
          <p:nvSpPr>
            <p:cNvPr id="199" name="Shape 199"/>
            <p:cNvSpPr/>
            <p:nvPr/>
          </p:nvSpPr>
          <p:spPr>
            <a:xfrm>
              <a:off x="0" y="0"/>
              <a:ext cx="1404938" cy="1123950"/>
            </a:xfrm>
            <a:prstGeom prst="rect">
              <a:avLst/>
            </a:pr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00" name="Shape 200"/>
            <p:cNvSpPr/>
            <p:nvPr/>
          </p:nvSpPr>
          <p:spPr>
            <a:xfrm>
              <a:off x="191933" y="173355"/>
              <a:ext cx="102107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11</a:t>
              </a:r>
            </a:p>
          </p:txBody>
        </p:sp>
      </p:grpSp>
      <p:pic>
        <p:nvPicPr>
          <p:cNvPr id="202" name="image1.jpeg">
            <a:hlinkClick r:id="rId7" action="ppaction://hlinksldjump"/>
          </p:cNvPr>
          <p:cNvPicPr>
            <a:picLocks noChangeAspect="1"/>
          </p:cNvPicPr>
          <p:nvPr/>
        </p:nvPicPr>
        <p:blipFill>
          <a:blip r:embed="rId8">
            <a:extLst/>
          </a:blip>
          <a:stretch>
            <a:fillRect/>
          </a:stretch>
        </p:blipFill>
        <p:spPr>
          <a:xfrm>
            <a:off x="2805641" y="1249759"/>
            <a:ext cx="1986493" cy="1489870"/>
          </a:xfrm>
          <a:prstGeom prst="rect">
            <a:avLst/>
          </a:prstGeom>
          <a:ln w="12700">
            <a:miter lim="400000"/>
          </a:ln>
        </p:spPr>
      </p:pic>
      <p:pic>
        <p:nvPicPr>
          <p:cNvPr id="203" name="image3.jpeg">
            <a:hlinkClick r:id="rId9" action="ppaction://hlinksldjump"/>
          </p:cNvPr>
          <p:cNvPicPr>
            <a:picLocks noChangeAspect="1"/>
          </p:cNvPicPr>
          <p:nvPr/>
        </p:nvPicPr>
        <p:blipFill>
          <a:blip r:embed="rId10">
            <a:extLst/>
          </a:blip>
          <a:stretch>
            <a:fillRect/>
          </a:stretch>
        </p:blipFill>
        <p:spPr>
          <a:xfrm>
            <a:off x="4838104" y="1718735"/>
            <a:ext cx="1550471" cy="1750480"/>
          </a:xfrm>
          <a:prstGeom prst="rect">
            <a:avLst/>
          </a:prstGeom>
          <a:ln w="12700">
            <a:miter lim="400000"/>
          </a:ln>
        </p:spPr>
      </p:pic>
      <p:pic>
        <p:nvPicPr>
          <p:cNvPr id="204" name="image2.jpeg">
            <a:hlinkClick r:id="rId11" action="ppaction://hlinksldjump"/>
          </p:cNvPr>
          <p:cNvPicPr>
            <a:picLocks noChangeAspect="1"/>
          </p:cNvPicPr>
          <p:nvPr/>
        </p:nvPicPr>
        <p:blipFill>
          <a:blip r:embed="rId12">
            <a:extLst/>
          </a:blip>
          <a:stretch>
            <a:fillRect/>
          </a:stretch>
        </p:blipFill>
        <p:spPr>
          <a:xfrm>
            <a:off x="461962" y="1119572"/>
            <a:ext cx="1752601" cy="2210619"/>
          </a:xfrm>
          <a:prstGeom prst="rect">
            <a:avLst/>
          </a:prstGeom>
          <a:ln w="12700">
            <a:miter lim="400000"/>
          </a:ln>
        </p:spPr>
      </p:pic>
      <p:pic>
        <p:nvPicPr>
          <p:cNvPr id="205" name="image1.png">
            <a:hlinkClick r:id="rId13" action="ppaction://hlinksldjump"/>
          </p:cNvPr>
          <p:cNvPicPr>
            <a:picLocks noChangeAspect="1"/>
          </p:cNvPicPr>
          <p:nvPr/>
        </p:nvPicPr>
        <p:blipFill>
          <a:blip r:embed="rId14">
            <a:extLst/>
          </a:blip>
          <a:srcRect l="1196" r="3230"/>
          <a:stretch>
            <a:fillRect/>
          </a:stretch>
        </p:blipFill>
        <p:spPr>
          <a:xfrm>
            <a:off x="6766520" y="1479748"/>
            <a:ext cx="1900481" cy="2228596"/>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p:nvPr>
        </p:nvSpPr>
        <p:spPr>
          <a:xfrm>
            <a:off x="685800" y="609599"/>
            <a:ext cx="7772400" cy="1143002"/>
          </a:xfrm>
          <a:prstGeom prst="rect">
            <a:avLst/>
          </a:prstGeom>
        </p:spPr>
        <p:txBody>
          <a:bodyPr>
            <a:normAutofit/>
          </a:bodyPr>
          <a:lstStyle>
            <a:lvl1pPr>
              <a:defRPr>
                <a:solidFill>
                  <a:srgbClr val="5D4034"/>
                </a:solidFill>
                <a:latin typeface="Arial Narrow"/>
                <a:ea typeface="Arial Narrow"/>
                <a:cs typeface="Arial Narrow"/>
                <a:sym typeface="Arial Narrow"/>
              </a:defRPr>
            </a:lvl1pPr>
          </a:lstStyle>
          <a:p>
            <a:pPr>
              <a:defRPr>
                <a:solidFill>
                  <a:srgbClr val="000000"/>
                </a:solidFill>
                <a:latin typeface="Times"/>
                <a:ea typeface="Times"/>
                <a:cs typeface="Times"/>
                <a:sym typeface="Times"/>
              </a:defRPr>
            </a:pPr>
            <a:r>
              <a:rPr>
                <a:solidFill>
                  <a:srgbClr val="5D4034"/>
                </a:solidFill>
                <a:latin typeface="Arial Narrow"/>
                <a:ea typeface="Arial Narrow"/>
                <a:cs typeface="Arial Narrow"/>
                <a:sym typeface="Arial Narrow"/>
              </a:rPr>
              <a:t>Room 4</a:t>
            </a:r>
          </a:p>
        </p:txBody>
      </p:sp>
      <p:sp>
        <p:nvSpPr>
          <p:cNvPr id="208" name="Shape 208"/>
          <p:cNvSpPr/>
          <p:nvPr/>
        </p:nvSpPr>
        <p:spPr>
          <a:xfrm>
            <a:off x="-1" y="0"/>
            <a:ext cx="9144002" cy="1371600"/>
          </a:xfrm>
          <a:prstGeom prst="rect">
            <a:avLst/>
          </a:prstGeom>
          <a:blipFill>
            <a:blip r:embed="rId2"/>
          </a:blipFill>
          <a:ln>
            <a:solidFill>
              <a:srgbClr val="000000"/>
            </a:solidFill>
          </a:ln>
        </p:spPr>
        <p:txBody>
          <a:bodyPr lIns="45719" rIns="45719" anchor="ctr"/>
          <a:lstStyle/>
          <a:p>
            <a:endParaRPr/>
          </a:p>
        </p:txBody>
      </p:sp>
      <p:sp>
        <p:nvSpPr>
          <p:cNvPr id="209" name="Shape 209"/>
          <p:cNvSpPr/>
          <p:nvPr/>
        </p:nvSpPr>
        <p:spPr>
          <a:xfrm>
            <a:off x="-1" y="3581400"/>
            <a:ext cx="9144002" cy="3276600"/>
          </a:xfrm>
          <a:prstGeom prst="rect">
            <a:avLst/>
          </a:prstGeom>
          <a:blipFill>
            <a:blip r:embed="rId3"/>
          </a:blipFill>
          <a:ln>
            <a:solidFill>
              <a:srgbClr val="000000"/>
            </a:solidFill>
          </a:ln>
        </p:spPr>
        <p:txBody>
          <a:bodyPr lIns="45719" rIns="45719" anchor="ctr"/>
          <a:lstStyle/>
          <a:p>
            <a:endParaRPr/>
          </a:p>
        </p:txBody>
      </p:sp>
      <p:sp>
        <p:nvSpPr>
          <p:cNvPr id="210" name="Shape 210"/>
          <p:cNvSpPr/>
          <p:nvPr/>
        </p:nvSpPr>
        <p:spPr>
          <a:xfrm>
            <a:off x="2590800" y="990600"/>
            <a:ext cx="3962400" cy="2743200"/>
          </a:xfrm>
          <a:prstGeom prst="rect">
            <a:avLst/>
          </a:prstGeom>
          <a:blipFill>
            <a:blip r:embed="rId4"/>
          </a:blipFill>
          <a:ln>
            <a:solidFill>
              <a:srgbClr val="000000"/>
            </a:solidFill>
          </a:ln>
        </p:spPr>
        <p:txBody>
          <a:bodyPr lIns="45719" rIns="45719"/>
          <a:lstStyle/>
          <a:p>
            <a:endParaRPr/>
          </a:p>
        </p:txBody>
      </p:sp>
      <p:sp>
        <p:nvSpPr>
          <p:cNvPr id="211" name="Shape 211"/>
          <p:cNvSpPr/>
          <p:nvPr/>
        </p:nvSpPr>
        <p:spPr>
          <a:xfrm>
            <a:off x="0" y="190500"/>
            <a:ext cx="2590800" cy="6438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7" y="2679"/>
                </a:lnTo>
                <a:lnTo>
                  <a:pt x="21600" y="11886"/>
                </a:lnTo>
                <a:lnTo>
                  <a:pt x="0" y="21600"/>
                </a:lnTo>
                <a:lnTo>
                  <a:pt x="0" y="0"/>
                </a:lnTo>
                <a:close/>
              </a:path>
            </a:pathLst>
          </a:custGeom>
          <a:blipFill>
            <a:blip r:embed="rId4"/>
          </a:blipFill>
          <a:ln>
            <a:solidFill>
              <a:srgbClr val="000000"/>
            </a:solidFill>
          </a:ln>
        </p:spPr>
        <p:txBody>
          <a:bodyPr lIns="45719" rIns="45719"/>
          <a:lstStyle/>
          <a:p>
            <a:endParaRPr/>
          </a:p>
        </p:txBody>
      </p:sp>
      <p:sp>
        <p:nvSpPr>
          <p:cNvPr id="212" name="Shape 212"/>
          <p:cNvSpPr/>
          <p:nvPr/>
        </p:nvSpPr>
        <p:spPr>
          <a:xfrm>
            <a:off x="6551612" y="228600"/>
            <a:ext cx="2592388" cy="6438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51"/>
                </a:lnTo>
                <a:lnTo>
                  <a:pt x="0" y="11759"/>
                </a:lnTo>
                <a:lnTo>
                  <a:pt x="21600" y="21600"/>
                </a:lnTo>
                <a:lnTo>
                  <a:pt x="21600" y="0"/>
                </a:lnTo>
                <a:close/>
              </a:path>
            </a:pathLst>
          </a:custGeom>
          <a:blipFill>
            <a:blip r:embed="rId4"/>
          </a:blipFill>
          <a:ln>
            <a:solidFill>
              <a:srgbClr val="000000"/>
            </a:solidFill>
          </a:ln>
        </p:spPr>
        <p:txBody>
          <a:bodyPr lIns="45719" rIns="45719"/>
          <a:lstStyle/>
          <a:p>
            <a:endParaRPr/>
          </a:p>
        </p:txBody>
      </p:sp>
      <p:grpSp>
        <p:nvGrpSpPr>
          <p:cNvPr id="215" name="Group 215">
            <a:hlinkClick r:id="rId5" action="ppaction://hlinksldjump"/>
          </p:cNvPr>
          <p:cNvGrpSpPr/>
          <p:nvPr/>
        </p:nvGrpSpPr>
        <p:grpSpPr>
          <a:xfrm>
            <a:off x="4002087" y="5832475"/>
            <a:ext cx="1449388" cy="865188"/>
            <a:chOff x="0" y="0"/>
            <a:chExt cx="1449387" cy="865187"/>
          </a:xfrm>
        </p:grpSpPr>
        <p:sp>
          <p:nvSpPr>
            <p:cNvPr id="213" name="Shape 213"/>
            <p:cNvSpPr/>
            <p:nvPr/>
          </p:nvSpPr>
          <p:spPr>
            <a:xfrm>
              <a:off x="0" y="0"/>
              <a:ext cx="1449388" cy="8651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blipFill rotWithShape="1">
              <a:blip r:embed="rId6"/>
              <a:srcRect/>
              <a:tile tx="0" ty="0" sx="100000" sy="100000" flip="none" algn="tl"/>
            </a:blipFill>
            <a:ln w="38100" cap="flat">
              <a:solidFill>
                <a:srgbClr val="643E33"/>
              </a:solidFill>
              <a:prstDash val="solid"/>
              <a:round/>
            </a:ln>
            <a:effectLst/>
          </p:spPr>
          <p:txBody>
            <a:bodyPr wrap="square" lIns="45719" tIns="45719" rIns="45719" bIns="45719" numCol="1" anchor="ctr">
              <a:noAutofit/>
            </a:bodyPr>
            <a:lstStyle/>
            <a:p>
              <a:pPr algn="ctr">
                <a:lnSpc>
                  <a:spcPct val="80000"/>
                </a:lnSpc>
                <a:defRPr sz="1400">
                  <a:solidFill>
                    <a:srgbClr val="5D4034"/>
                  </a:solidFill>
                  <a:latin typeface="Arial Narrow"/>
                  <a:ea typeface="Arial Narrow"/>
                  <a:cs typeface="Arial Narrow"/>
                  <a:sym typeface="Arial Narrow"/>
                </a:defRPr>
              </a:pPr>
              <a:endParaRPr/>
            </a:p>
          </p:txBody>
        </p:sp>
        <p:sp>
          <p:nvSpPr>
            <p:cNvPr id="214" name="Shape 214"/>
            <p:cNvSpPr/>
            <p:nvPr/>
          </p:nvSpPr>
          <p:spPr>
            <a:xfrm>
              <a:off x="386216" y="70905"/>
              <a:ext cx="676956" cy="615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lnSpc>
                  <a:spcPct val="80000"/>
                </a:lnSpc>
                <a:defRPr>
                  <a:latin typeface="Times New Roman"/>
                  <a:ea typeface="Times New Roman"/>
                  <a:cs typeface="Times New Roman"/>
                  <a:sym typeface="Times New Roman"/>
                </a:defRPr>
              </a:pPr>
              <a:r>
                <a:rPr sz="1400">
                  <a:solidFill>
                    <a:srgbClr val="5D4034"/>
                  </a:solidFill>
                </a:rPr>
                <a:t>Return </a:t>
              </a:r>
            </a:p>
            <a:p>
              <a:pPr algn="ctr">
                <a:lnSpc>
                  <a:spcPct val="80000"/>
                </a:lnSpc>
                <a:defRPr>
                  <a:latin typeface="Times New Roman"/>
                  <a:ea typeface="Times New Roman"/>
                  <a:cs typeface="Times New Roman"/>
                  <a:sym typeface="Times New Roman"/>
                </a:defRPr>
              </a:pPr>
              <a:r>
                <a:rPr sz="1400">
                  <a:solidFill>
                    <a:srgbClr val="5D4034"/>
                  </a:solidFill>
                </a:rPr>
                <a:t>to </a:t>
              </a:r>
            </a:p>
            <a:p>
              <a:pPr algn="ctr">
                <a:lnSpc>
                  <a:spcPct val="80000"/>
                </a:lnSpc>
                <a:defRPr>
                  <a:latin typeface="Times New Roman"/>
                  <a:ea typeface="Times New Roman"/>
                  <a:cs typeface="Times New Roman"/>
                  <a:sym typeface="Times New Roman"/>
                </a:defRPr>
              </a:pPr>
              <a:r>
                <a:rPr sz="1400">
                  <a:solidFill>
                    <a:srgbClr val="5D4034"/>
                  </a:solidFill>
                </a:rPr>
                <a:t>Entry</a:t>
              </a:r>
            </a:p>
          </p:txBody>
        </p:sp>
      </p:grpSp>
      <p:grpSp>
        <p:nvGrpSpPr>
          <p:cNvPr id="218" name="Group 218"/>
          <p:cNvGrpSpPr/>
          <p:nvPr/>
        </p:nvGrpSpPr>
        <p:grpSpPr>
          <a:xfrm>
            <a:off x="550862" y="909637"/>
            <a:ext cx="1619251" cy="2630489"/>
            <a:chOff x="0" y="0"/>
            <a:chExt cx="1619250" cy="2630487"/>
          </a:xfrm>
        </p:grpSpPr>
        <p:sp>
          <p:nvSpPr>
            <p:cNvPr id="216" name="Shape 216"/>
            <p:cNvSpPr/>
            <p:nvPr/>
          </p:nvSpPr>
          <p:spPr>
            <a:xfrm rot="16200000">
              <a:off x="-505619" y="505618"/>
              <a:ext cx="2630488" cy="1619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75" y="21600"/>
                  </a:lnTo>
                  <a:lnTo>
                    <a:pt x="17325"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17" name="Shape 217"/>
            <p:cNvSpPr/>
            <p:nvPr/>
          </p:nvSpPr>
          <p:spPr>
            <a:xfrm>
              <a:off x="413412" y="926623"/>
              <a:ext cx="102107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13</a:t>
              </a:r>
            </a:p>
          </p:txBody>
        </p:sp>
      </p:grpSp>
      <p:grpSp>
        <p:nvGrpSpPr>
          <p:cNvPr id="221" name="Group 221"/>
          <p:cNvGrpSpPr/>
          <p:nvPr/>
        </p:nvGrpSpPr>
        <p:grpSpPr>
          <a:xfrm>
            <a:off x="6929437" y="939800"/>
            <a:ext cx="1574801" cy="3001963"/>
            <a:chOff x="0" y="0"/>
            <a:chExt cx="1574800" cy="3001962"/>
          </a:xfrm>
        </p:grpSpPr>
        <p:sp>
          <p:nvSpPr>
            <p:cNvPr id="219" name="Shape 219"/>
            <p:cNvSpPr/>
            <p:nvPr/>
          </p:nvSpPr>
          <p:spPr>
            <a:xfrm rot="5400000" flipH="1">
              <a:off x="-713582" y="713581"/>
              <a:ext cx="3001964" cy="1574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8" y="21600"/>
                  </a:lnTo>
                  <a:lnTo>
                    <a:pt x="16472"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20" name="Shape 220"/>
            <p:cNvSpPr/>
            <p:nvPr/>
          </p:nvSpPr>
          <p:spPr>
            <a:xfrm rot="10800000">
              <a:off x="144938" y="1112361"/>
              <a:ext cx="1021072"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16</a:t>
              </a:r>
            </a:p>
          </p:txBody>
        </p:sp>
      </p:grpSp>
      <p:grpSp>
        <p:nvGrpSpPr>
          <p:cNvPr id="224" name="Group 224"/>
          <p:cNvGrpSpPr/>
          <p:nvPr/>
        </p:nvGrpSpPr>
        <p:grpSpPr>
          <a:xfrm>
            <a:off x="2922587" y="1336675"/>
            <a:ext cx="1752601" cy="1316038"/>
            <a:chOff x="0" y="0"/>
            <a:chExt cx="1752600" cy="1316037"/>
          </a:xfrm>
        </p:grpSpPr>
        <p:sp>
          <p:nvSpPr>
            <p:cNvPr id="222" name="Shape 222"/>
            <p:cNvSpPr/>
            <p:nvPr/>
          </p:nvSpPr>
          <p:spPr>
            <a:xfrm>
              <a:off x="0" y="0"/>
              <a:ext cx="1752600" cy="1316038"/>
            </a:xfrm>
            <a:prstGeom prst="rect">
              <a:avLst/>
            </a:pr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23" name="Shape 223"/>
            <p:cNvSpPr/>
            <p:nvPr/>
          </p:nvSpPr>
          <p:spPr>
            <a:xfrm>
              <a:off x="365764" y="269398"/>
              <a:ext cx="1021072"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14</a:t>
              </a:r>
            </a:p>
          </p:txBody>
        </p:sp>
      </p:grpSp>
      <p:sp>
        <p:nvSpPr>
          <p:cNvPr id="225" name="Shape 225"/>
          <p:cNvSpPr/>
          <p:nvPr/>
        </p:nvSpPr>
        <p:spPr>
          <a:xfrm>
            <a:off x="3146425" y="0"/>
            <a:ext cx="114300" cy="246063"/>
          </a:xfrm>
          <a:prstGeom prst="rect">
            <a:avLst/>
          </a:prstGeom>
          <a:solidFill>
            <a:srgbClr val="643E33"/>
          </a:solidFill>
          <a:ln w="12700">
            <a:miter lim="400000"/>
          </a:ln>
        </p:spPr>
        <p:txBody>
          <a:bodyPr lIns="45719" rIns="45719" anchor="ctr"/>
          <a:lstStyle/>
          <a:p>
            <a:endParaRPr/>
          </a:p>
        </p:txBody>
      </p:sp>
      <p:sp>
        <p:nvSpPr>
          <p:cNvPr id="226" name="Shape 226"/>
          <p:cNvSpPr/>
          <p:nvPr/>
        </p:nvSpPr>
        <p:spPr>
          <a:xfrm>
            <a:off x="5969000" y="0"/>
            <a:ext cx="114300" cy="246063"/>
          </a:xfrm>
          <a:prstGeom prst="rect">
            <a:avLst/>
          </a:prstGeom>
          <a:solidFill>
            <a:srgbClr val="643E33"/>
          </a:solidFill>
          <a:ln>
            <a:solidFill>
              <a:srgbClr val="643E33"/>
            </a:solidFill>
          </a:ln>
        </p:spPr>
        <p:txBody>
          <a:bodyPr lIns="45719" rIns="45719" anchor="ctr"/>
          <a:lstStyle/>
          <a:p>
            <a:endParaRPr/>
          </a:p>
        </p:txBody>
      </p:sp>
      <p:grpSp>
        <p:nvGrpSpPr>
          <p:cNvPr id="229" name="Group 229"/>
          <p:cNvGrpSpPr/>
          <p:nvPr/>
        </p:nvGrpSpPr>
        <p:grpSpPr>
          <a:xfrm>
            <a:off x="2667000" y="228600"/>
            <a:ext cx="3810000" cy="522288"/>
            <a:chOff x="0" y="0"/>
            <a:chExt cx="3810000" cy="522287"/>
          </a:xfrm>
        </p:grpSpPr>
        <p:sp>
          <p:nvSpPr>
            <p:cNvPr id="227" name="Shape 227"/>
            <p:cNvSpPr/>
            <p:nvPr/>
          </p:nvSpPr>
          <p:spPr>
            <a:xfrm>
              <a:off x="0" y="0"/>
              <a:ext cx="3810000" cy="522288"/>
            </a:xfrm>
            <a:prstGeom prst="rect">
              <a:avLst/>
            </a:prstGeom>
            <a:blipFill rotWithShape="1">
              <a:blip r:embed="rId6"/>
              <a:srcRect/>
              <a:tile tx="0" ty="0" sx="100000" sy="100000" flip="none" algn="tl"/>
            </a:blipFill>
            <a:ln w="57150" cap="flat">
              <a:solidFill>
                <a:srgbClr val="643E33"/>
              </a:solidFill>
              <a:prstDash val="solid"/>
              <a:round/>
            </a:ln>
            <a:effectLst/>
          </p:spPr>
          <p:txBody>
            <a:bodyPr wrap="square" lIns="45719" tIns="45719" rIns="45719" bIns="45719" numCol="1" anchor="ctr">
              <a:noAutofit/>
            </a:bodyPr>
            <a:lstStyle/>
            <a:p>
              <a:pPr algn="ctr">
                <a:defRPr>
                  <a:solidFill>
                    <a:srgbClr val="5D4034"/>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228" name="Shape 228"/>
            <p:cNvSpPr/>
            <p:nvPr/>
          </p:nvSpPr>
          <p:spPr>
            <a:xfrm>
              <a:off x="222741" y="50447"/>
              <a:ext cx="3364518"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solidFill>
                    <a:srgbClr val="5D4034"/>
                  </a:solidFill>
                  <a:effectLst>
                    <a:outerShdw blurRad="12700" dist="25400" dir="2700000" rotWithShape="0">
                      <a:srgbClr val="000000"/>
                    </a:outerShdw>
                  </a:effectLst>
                  <a:latin typeface="Times New Roman"/>
                  <a:ea typeface="Times New Roman"/>
                  <a:cs typeface="Times New Roman"/>
                  <a:sym typeface="Times New Roman"/>
                </a:defRPr>
              </a:lvl1pPr>
            </a:lstStyle>
            <a:p>
              <a:pPr>
                <a:defRPr>
                  <a:solidFill>
                    <a:srgbClr val="000000"/>
                  </a:solidFill>
                  <a:effectLst/>
                </a:defRPr>
              </a:pPr>
              <a:r>
                <a:rPr>
                  <a:solidFill>
                    <a:srgbClr val="5D4034"/>
                  </a:solidFill>
                  <a:effectLst>
                    <a:outerShdw blurRad="12700" dist="25400" dir="2700000" rotWithShape="0">
                      <a:srgbClr val="000000"/>
                    </a:outerShdw>
                  </a:effectLst>
                </a:rPr>
                <a:t>President John F. Kennedy</a:t>
              </a:r>
            </a:p>
          </p:txBody>
        </p:sp>
      </p:grpSp>
      <p:grpSp>
        <p:nvGrpSpPr>
          <p:cNvPr id="232" name="Group 232"/>
          <p:cNvGrpSpPr/>
          <p:nvPr/>
        </p:nvGrpSpPr>
        <p:grpSpPr>
          <a:xfrm>
            <a:off x="4922837" y="2044700"/>
            <a:ext cx="1404938" cy="1123950"/>
            <a:chOff x="0" y="0"/>
            <a:chExt cx="1404937" cy="1123950"/>
          </a:xfrm>
        </p:grpSpPr>
        <p:sp>
          <p:nvSpPr>
            <p:cNvPr id="230" name="Shape 230"/>
            <p:cNvSpPr/>
            <p:nvPr/>
          </p:nvSpPr>
          <p:spPr>
            <a:xfrm>
              <a:off x="0" y="0"/>
              <a:ext cx="1404938" cy="1123950"/>
            </a:xfrm>
            <a:prstGeom prst="rect">
              <a:avLst/>
            </a:pr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31" name="Shape 231"/>
            <p:cNvSpPr/>
            <p:nvPr/>
          </p:nvSpPr>
          <p:spPr>
            <a:xfrm>
              <a:off x="191933" y="173355"/>
              <a:ext cx="102107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15</a:t>
              </a:r>
            </a:p>
          </p:txBody>
        </p:sp>
      </p:grpSp>
      <p:pic>
        <p:nvPicPr>
          <p:cNvPr id="233" name="pasted-image.jpg">
            <a:hlinkClick r:id="rId7" action="ppaction://hlinksldjump"/>
          </p:cNvPr>
          <p:cNvPicPr>
            <a:picLocks noChangeAspect="1"/>
          </p:cNvPicPr>
          <p:nvPr/>
        </p:nvPicPr>
        <p:blipFill>
          <a:blip r:embed="rId8">
            <a:extLst/>
          </a:blip>
          <a:stretch>
            <a:fillRect/>
          </a:stretch>
        </p:blipFill>
        <p:spPr>
          <a:xfrm>
            <a:off x="658018" y="1191839"/>
            <a:ext cx="1404939" cy="2066085"/>
          </a:xfrm>
          <a:prstGeom prst="rect">
            <a:avLst/>
          </a:prstGeom>
          <a:ln w="12700">
            <a:miter lim="400000"/>
          </a:ln>
        </p:spPr>
      </p:pic>
      <p:pic>
        <p:nvPicPr>
          <p:cNvPr id="234" name="pasted-image.jpg">
            <a:hlinkClick r:id="rId9" action="ppaction://hlinksldjump"/>
          </p:cNvPr>
          <p:cNvPicPr>
            <a:picLocks noChangeAspect="1"/>
          </p:cNvPicPr>
          <p:nvPr/>
        </p:nvPicPr>
        <p:blipFill>
          <a:blip r:embed="rId10">
            <a:extLst/>
          </a:blip>
          <a:stretch>
            <a:fillRect/>
          </a:stretch>
        </p:blipFill>
        <p:spPr>
          <a:xfrm>
            <a:off x="2748758" y="1304131"/>
            <a:ext cx="1989776" cy="1381126"/>
          </a:xfrm>
          <a:prstGeom prst="rect">
            <a:avLst/>
          </a:prstGeom>
          <a:ln w="12700">
            <a:miter lim="400000"/>
          </a:ln>
        </p:spPr>
      </p:pic>
      <p:pic>
        <p:nvPicPr>
          <p:cNvPr id="235" name="pasted-image.jpg">
            <a:hlinkClick r:id="rId11" action="ppaction://hlinksldjump"/>
          </p:cNvPr>
          <p:cNvPicPr>
            <a:picLocks noChangeAspect="1"/>
          </p:cNvPicPr>
          <p:nvPr/>
        </p:nvPicPr>
        <p:blipFill>
          <a:blip r:embed="rId12">
            <a:extLst/>
          </a:blip>
          <a:stretch>
            <a:fillRect/>
          </a:stretch>
        </p:blipFill>
        <p:spPr>
          <a:xfrm>
            <a:off x="4849017" y="1828006"/>
            <a:ext cx="1627981" cy="1557338"/>
          </a:xfrm>
          <a:prstGeom prst="rect">
            <a:avLst/>
          </a:prstGeom>
          <a:ln w="12700">
            <a:miter lim="400000"/>
          </a:ln>
        </p:spPr>
      </p:pic>
      <p:pic>
        <p:nvPicPr>
          <p:cNvPr id="236" name="pasted-image.jpg">
            <a:hlinkClick r:id="rId13" action="ppaction://hlinksldjump"/>
          </p:cNvPr>
          <p:cNvPicPr>
            <a:picLocks noChangeAspect="1"/>
          </p:cNvPicPr>
          <p:nvPr/>
        </p:nvPicPr>
        <p:blipFill>
          <a:blip r:embed="rId14">
            <a:extLst/>
          </a:blip>
          <a:stretch>
            <a:fillRect/>
          </a:stretch>
        </p:blipFill>
        <p:spPr>
          <a:xfrm>
            <a:off x="6825619" y="1567656"/>
            <a:ext cx="1604006" cy="1879820"/>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 name="Shape 238"/>
          <p:cNvSpPr>
            <a:spLocks noGrp="1"/>
          </p:cNvSpPr>
          <p:nvPr>
            <p:ph type="title"/>
          </p:nvPr>
        </p:nvSpPr>
        <p:spPr>
          <a:xfrm>
            <a:off x="685800" y="609599"/>
            <a:ext cx="7772400" cy="1143002"/>
          </a:xfrm>
          <a:prstGeom prst="rect">
            <a:avLst/>
          </a:prstGeom>
        </p:spPr>
        <p:txBody>
          <a:bodyPr>
            <a:normAutofit/>
          </a:bodyPr>
          <a:lstStyle>
            <a:lvl1pPr>
              <a:defRPr>
                <a:solidFill>
                  <a:srgbClr val="5D4034"/>
                </a:solidFill>
                <a:latin typeface="Arial Narrow"/>
                <a:ea typeface="Arial Narrow"/>
                <a:cs typeface="Arial Narrow"/>
                <a:sym typeface="Arial Narrow"/>
              </a:defRPr>
            </a:lvl1pPr>
          </a:lstStyle>
          <a:p>
            <a:pPr>
              <a:defRPr>
                <a:solidFill>
                  <a:srgbClr val="000000"/>
                </a:solidFill>
                <a:latin typeface="Times"/>
                <a:ea typeface="Times"/>
                <a:cs typeface="Times"/>
                <a:sym typeface="Times"/>
              </a:defRPr>
            </a:pPr>
            <a:r>
              <a:rPr>
                <a:solidFill>
                  <a:srgbClr val="5D4034"/>
                </a:solidFill>
                <a:latin typeface="Arial Narrow"/>
                <a:ea typeface="Arial Narrow"/>
                <a:cs typeface="Arial Narrow"/>
                <a:sym typeface="Arial Narrow"/>
              </a:rPr>
              <a:t>Room 4</a:t>
            </a:r>
          </a:p>
        </p:txBody>
      </p:sp>
      <p:sp>
        <p:nvSpPr>
          <p:cNvPr id="239" name="Shape 239"/>
          <p:cNvSpPr/>
          <p:nvPr/>
        </p:nvSpPr>
        <p:spPr>
          <a:xfrm>
            <a:off x="-1" y="0"/>
            <a:ext cx="9144002" cy="1371600"/>
          </a:xfrm>
          <a:prstGeom prst="rect">
            <a:avLst/>
          </a:prstGeom>
          <a:blipFill>
            <a:blip r:embed="rId2"/>
          </a:blipFill>
          <a:ln>
            <a:solidFill>
              <a:srgbClr val="000000"/>
            </a:solidFill>
          </a:ln>
        </p:spPr>
        <p:txBody>
          <a:bodyPr lIns="45719" rIns="45719" anchor="ctr"/>
          <a:lstStyle/>
          <a:p>
            <a:endParaRPr/>
          </a:p>
        </p:txBody>
      </p:sp>
      <p:sp>
        <p:nvSpPr>
          <p:cNvPr id="240" name="Shape 240"/>
          <p:cNvSpPr/>
          <p:nvPr/>
        </p:nvSpPr>
        <p:spPr>
          <a:xfrm>
            <a:off x="-1" y="3581400"/>
            <a:ext cx="9144002" cy="3276600"/>
          </a:xfrm>
          <a:prstGeom prst="rect">
            <a:avLst/>
          </a:prstGeom>
          <a:blipFill>
            <a:blip r:embed="rId3"/>
          </a:blipFill>
          <a:ln>
            <a:solidFill>
              <a:srgbClr val="000000"/>
            </a:solidFill>
          </a:ln>
        </p:spPr>
        <p:txBody>
          <a:bodyPr lIns="45719" rIns="45719" anchor="ctr"/>
          <a:lstStyle/>
          <a:p>
            <a:endParaRPr/>
          </a:p>
        </p:txBody>
      </p:sp>
      <p:sp>
        <p:nvSpPr>
          <p:cNvPr id="241" name="Shape 241"/>
          <p:cNvSpPr/>
          <p:nvPr/>
        </p:nvSpPr>
        <p:spPr>
          <a:xfrm>
            <a:off x="2590800" y="990600"/>
            <a:ext cx="3962400" cy="2743200"/>
          </a:xfrm>
          <a:prstGeom prst="rect">
            <a:avLst/>
          </a:prstGeom>
          <a:blipFill>
            <a:blip r:embed="rId4"/>
          </a:blipFill>
          <a:ln>
            <a:solidFill>
              <a:srgbClr val="000000"/>
            </a:solidFill>
          </a:ln>
        </p:spPr>
        <p:txBody>
          <a:bodyPr lIns="45719" rIns="45719"/>
          <a:lstStyle/>
          <a:p>
            <a:endParaRPr/>
          </a:p>
        </p:txBody>
      </p:sp>
      <p:sp>
        <p:nvSpPr>
          <p:cNvPr id="242" name="Shape 242"/>
          <p:cNvSpPr/>
          <p:nvPr/>
        </p:nvSpPr>
        <p:spPr>
          <a:xfrm>
            <a:off x="0" y="190500"/>
            <a:ext cx="2590800" cy="6438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7" y="2679"/>
                </a:lnTo>
                <a:lnTo>
                  <a:pt x="21600" y="11886"/>
                </a:lnTo>
                <a:lnTo>
                  <a:pt x="0" y="21600"/>
                </a:lnTo>
                <a:lnTo>
                  <a:pt x="0" y="0"/>
                </a:lnTo>
                <a:close/>
              </a:path>
            </a:pathLst>
          </a:custGeom>
          <a:blipFill>
            <a:blip r:embed="rId4"/>
          </a:blipFill>
          <a:ln>
            <a:solidFill>
              <a:srgbClr val="000000"/>
            </a:solidFill>
          </a:ln>
        </p:spPr>
        <p:txBody>
          <a:bodyPr lIns="45719" rIns="45719"/>
          <a:lstStyle/>
          <a:p>
            <a:endParaRPr/>
          </a:p>
        </p:txBody>
      </p:sp>
      <p:sp>
        <p:nvSpPr>
          <p:cNvPr id="243" name="Shape 243"/>
          <p:cNvSpPr/>
          <p:nvPr/>
        </p:nvSpPr>
        <p:spPr>
          <a:xfrm>
            <a:off x="6551612" y="228600"/>
            <a:ext cx="2592388" cy="6438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51"/>
                </a:lnTo>
                <a:lnTo>
                  <a:pt x="0" y="11759"/>
                </a:lnTo>
                <a:lnTo>
                  <a:pt x="21600" y="21600"/>
                </a:lnTo>
                <a:lnTo>
                  <a:pt x="21600" y="0"/>
                </a:lnTo>
                <a:close/>
              </a:path>
            </a:pathLst>
          </a:custGeom>
          <a:blipFill>
            <a:blip r:embed="rId4"/>
          </a:blipFill>
          <a:ln>
            <a:solidFill>
              <a:srgbClr val="000000"/>
            </a:solidFill>
          </a:ln>
        </p:spPr>
        <p:txBody>
          <a:bodyPr lIns="45719" rIns="45719"/>
          <a:lstStyle/>
          <a:p>
            <a:endParaRPr/>
          </a:p>
        </p:txBody>
      </p:sp>
      <p:grpSp>
        <p:nvGrpSpPr>
          <p:cNvPr id="246" name="Group 246">
            <a:hlinkClick r:id="rId5" action="ppaction://hlinksldjump"/>
          </p:cNvPr>
          <p:cNvGrpSpPr/>
          <p:nvPr/>
        </p:nvGrpSpPr>
        <p:grpSpPr>
          <a:xfrm>
            <a:off x="4002087" y="5832475"/>
            <a:ext cx="1449388" cy="865188"/>
            <a:chOff x="0" y="0"/>
            <a:chExt cx="1449387" cy="865187"/>
          </a:xfrm>
        </p:grpSpPr>
        <p:sp>
          <p:nvSpPr>
            <p:cNvPr id="244" name="Shape 244"/>
            <p:cNvSpPr/>
            <p:nvPr/>
          </p:nvSpPr>
          <p:spPr>
            <a:xfrm>
              <a:off x="0" y="0"/>
              <a:ext cx="1449388" cy="8651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blipFill rotWithShape="1">
              <a:blip r:embed="rId6"/>
              <a:srcRect/>
              <a:tile tx="0" ty="0" sx="100000" sy="100000" flip="none" algn="tl"/>
            </a:blipFill>
            <a:ln w="38100" cap="flat">
              <a:solidFill>
                <a:srgbClr val="643E33"/>
              </a:solidFill>
              <a:prstDash val="solid"/>
              <a:round/>
            </a:ln>
            <a:effectLst/>
          </p:spPr>
          <p:txBody>
            <a:bodyPr wrap="square" lIns="45719" tIns="45719" rIns="45719" bIns="45719" numCol="1" anchor="ctr">
              <a:noAutofit/>
            </a:bodyPr>
            <a:lstStyle/>
            <a:p>
              <a:pPr algn="ctr">
                <a:lnSpc>
                  <a:spcPct val="80000"/>
                </a:lnSpc>
                <a:defRPr sz="1400">
                  <a:solidFill>
                    <a:srgbClr val="5D4034"/>
                  </a:solidFill>
                  <a:latin typeface="Arial Narrow"/>
                  <a:ea typeface="Arial Narrow"/>
                  <a:cs typeface="Arial Narrow"/>
                  <a:sym typeface="Arial Narrow"/>
                </a:defRPr>
              </a:pPr>
              <a:endParaRPr/>
            </a:p>
          </p:txBody>
        </p:sp>
        <p:sp>
          <p:nvSpPr>
            <p:cNvPr id="245" name="Shape 245"/>
            <p:cNvSpPr/>
            <p:nvPr/>
          </p:nvSpPr>
          <p:spPr>
            <a:xfrm>
              <a:off x="386216" y="70905"/>
              <a:ext cx="676956" cy="615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lnSpc>
                  <a:spcPct val="80000"/>
                </a:lnSpc>
                <a:defRPr>
                  <a:latin typeface="Times New Roman"/>
                  <a:ea typeface="Times New Roman"/>
                  <a:cs typeface="Times New Roman"/>
                  <a:sym typeface="Times New Roman"/>
                </a:defRPr>
              </a:pPr>
              <a:r>
                <a:rPr sz="1400">
                  <a:solidFill>
                    <a:srgbClr val="5D4034"/>
                  </a:solidFill>
                </a:rPr>
                <a:t>Return </a:t>
              </a:r>
            </a:p>
            <a:p>
              <a:pPr algn="ctr">
                <a:lnSpc>
                  <a:spcPct val="80000"/>
                </a:lnSpc>
                <a:defRPr>
                  <a:latin typeface="Times New Roman"/>
                  <a:ea typeface="Times New Roman"/>
                  <a:cs typeface="Times New Roman"/>
                  <a:sym typeface="Times New Roman"/>
                </a:defRPr>
              </a:pPr>
              <a:r>
                <a:rPr sz="1400">
                  <a:solidFill>
                    <a:srgbClr val="5D4034"/>
                  </a:solidFill>
                </a:rPr>
                <a:t>to </a:t>
              </a:r>
            </a:p>
            <a:p>
              <a:pPr algn="ctr">
                <a:lnSpc>
                  <a:spcPct val="80000"/>
                </a:lnSpc>
                <a:defRPr>
                  <a:latin typeface="Times New Roman"/>
                  <a:ea typeface="Times New Roman"/>
                  <a:cs typeface="Times New Roman"/>
                  <a:sym typeface="Times New Roman"/>
                </a:defRPr>
              </a:pPr>
              <a:r>
                <a:rPr sz="1400">
                  <a:solidFill>
                    <a:srgbClr val="5D4034"/>
                  </a:solidFill>
                </a:rPr>
                <a:t>Entry</a:t>
              </a:r>
            </a:p>
          </p:txBody>
        </p:sp>
      </p:grpSp>
      <p:grpSp>
        <p:nvGrpSpPr>
          <p:cNvPr id="249" name="Group 249"/>
          <p:cNvGrpSpPr/>
          <p:nvPr/>
        </p:nvGrpSpPr>
        <p:grpSpPr>
          <a:xfrm>
            <a:off x="6929437" y="939800"/>
            <a:ext cx="1574801" cy="3001963"/>
            <a:chOff x="0" y="0"/>
            <a:chExt cx="1574800" cy="3001962"/>
          </a:xfrm>
        </p:grpSpPr>
        <p:sp>
          <p:nvSpPr>
            <p:cNvPr id="247" name="Shape 247"/>
            <p:cNvSpPr/>
            <p:nvPr/>
          </p:nvSpPr>
          <p:spPr>
            <a:xfrm rot="5400000" flipH="1">
              <a:off x="-713582" y="713581"/>
              <a:ext cx="3001964" cy="1574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8" y="21600"/>
                  </a:lnTo>
                  <a:lnTo>
                    <a:pt x="16472"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48" name="Shape 248"/>
            <p:cNvSpPr/>
            <p:nvPr/>
          </p:nvSpPr>
          <p:spPr>
            <a:xfrm rot="10800000">
              <a:off x="40684" y="1283811"/>
              <a:ext cx="1229580"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solidFill>
                    <a:srgbClr val="5D4034"/>
                  </a:solidFill>
                  <a:latin typeface="Arial Narrow"/>
                  <a:ea typeface="Arial Narrow"/>
                  <a:cs typeface="Arial Narrow"/>
                  <a:sym typeface="Arial Narrow"/>
                </a:defRPr>
              </a:lvl1pPr>
            </a:lstStyle>
            <a:p>
              <a:pPr>
                <a:defRPr>
                  <a:solidFill>
                    <a:srgbClr val="000000"/>
                  </a:solidFill>
                  <a:latin typeface="Times"/>
                  <a:ea typeface="Times"/>
                  <a:cs typeface="Times"/>
                  <a:sym typeface="Times"/>
                </a:defRPr>
              </a:pPr>
              <a:r>
                <a:rPr>
                  <a:solidFill>
                    <a:srgbClr val="5D4034"/>
                  </a:solidFill>
                  <a:latin typeface="Arial Narrow"/>
                  <a:ea typeface="Arial Narrow"/>
                  <a:cs typeface="Arial Narrow"/>
                  <a:sym typeface="Arial Narrow"/>
                </a:rPr>
                <a:t>Artifact 20</a:t>
              </a:r>
            </a:p>
          </p:txBody>
        </p:sp>
      </p:grpSp>
      <p:sp>
        <p:nvSpPr>
          <p:cNvPr id="250" name="Shape 250"/>
          <p:cNvSpPr/>
          <p:nvPr/>
        </p:nvSpPr>
        <p:spPr>
          <a:xfrm>
            <a:off x="2922587" y="1336675"/>
            <a:ext cx="1752601" cy="1316038"/>
          </a:xfrm>
          <a:prstGeom prst="rect">
            <a:avLst/>
          </a:prstGeom>
          <a:blipFill>
            <a:blip r:embed="rId6"/>
          </a:blipFill>
          <a:ln w="76200">
            <a:solidFill>
              <a:srgbClr val="643E33"/>
            </a:solidFill>
          </a:ln>
        </p:spPr>
        <p:txBody>
          <a:bodyPr lIns="45719" rIns="45719" anchor="ctr"/>
          <a:lstStyle/>
          <a:p>
            <a:pPr algn="ctr">
              <a:defRPr>
                <a:solidFill>
                  <a:srgbClr val="5D4034"/>
                </a:solidFill>
                <a:latin typeface="Arial Narrow"/>
                <a:ea typeface="Arial Narrow"/>
                <a:cs typeface="Arial Narrow"/>
                <a:sym typeface="Arial Narrow"/>
              </a:defRPr>
            </a:pPr>
            <a:endParaRPr/>
          </a:p>
        </p:txBody>
      </p:sp>
      <p:sp>
        <p:nvSpPr>
          <p:cNvPr id="251" name="Shape 251"/>
          <p:cNvSpPr/>
          <p:nvPr/>
        </p:nvSpPr>
        <p:spPr>
          <a:xfrm>
            <a:off x="3146425" y="0"/>
            <a:ext cx="114300" cy="246063"/>
          </a:xfrm>
          <a:prstGeom prst="rect">
            <a:avLst/>
          </a:prstGeom>
          <a:solidFill>
            <a:srgbClr val="643E33"/>
          </a:solidFill>
          <a:ln w="12700">
            <a:miter lim="400000"/>
          </a:ln>
        </p:spPr>
        <p:txBody>
          <a:bodyPr lIns="45719" rIns="45719" anchor="ctr"/>
          <a:lstStyle/>
          <a:p>
            <a:endParaRPr/>
          </a:p>
        </p:txBody>
      </p:sp>
      <p:sp>
        <p:nvSpPr>
          <p:cNvPr id="252" name="Shape 252"/>
          <p:cNvSpPr/>
          <p:nvPr/>
        </p:nvSpPr>
        <p:spPr>
          <a:xfrm>
            <a:off x="5969000" y="0"/>
            <a:ext cx="114300" cy="246063"/>
          </a:xfrm>
          <a:prstGeom prst="rect">
            <a:avLst/>
          </a:prstGeom>
          <a:solidFill>
            <a:srgbClr val="643E33"/>
          </a:solidFill>
          <a:ln>
            <a:solidFill>
              <a:srgbClr val="643E33"/>
            </a:solidFill>
          </a:ln>
        </p:spPr>
        <p:txBody>
          <a:bodyPr lIns="45719" rIns="45719" anchor="ctr"/>
          <a:lstStyle/>
          <a:p>
            <a:endParaRPr/>
          </a:p>
        </p:txBody>
      </p:sp>
      <p:grpSp>
        <p:nvGrpSpPr>
          <p:cNvPr id="255" name="Group 255"/>
          <p:cNvGrpSpPr/>
          <p:nvPr/>
        </p:nvGrpSpPr>
        <p:grpSpPr>
          <a:xfrm>
            <a:off x="2667000" y="228600"/>
            <a:ext cx="3810000" cy="522288"/>
            <a:chOff x="0" y="0"/>
            <a:chExt cx="3810000" cy="522287"/>
          </a:xfrm>
        </p:grpSpPr>
        <p:sp>
          <p:nvSpPr>
            <p:cNvPr id="253" name="Shape 253"/>
            <p:cNvSpPr/>
            <p:nvPr/>
          </p:nvSpPr>
          <p:spPr>
            <a:xfrm>
              <a:off x="0" y="0"/>
              <a:ext cx="3810000" cy="522288"/>
            </a:xfrm>
            <a:prstGeom prst="rect">
              <a:avLst/>
            </a:prstGeom>
            <a:blipFill rotWithShape="1">
              <a:blip r:embed="rId6"/>
              <a:srcRect/>
              <a:tile tx="0" ty="0" sx="100000" sy="100000" flip="none" algn="tl"/>
            </a:blipFill>
            <a:ln w="57150" cap="flat">
              <a:solidFill>
                <a:srgbClr val="643E33"/>
              </a:solidFill>
              <a:prstDash val="solid"/>
              <a:round/>
            </a:ln>
            <a:effectLst/>
          </p:spPr>
          <p:txBody>
            <a:bodyPr wrap="square" lIns="45719" tIns="45719" rIns="45719" bIns="45719" numCol="1" anchor="ctr">
              <a:noAutofit/>
            </a:bodyPr>
            <a:lstStyle/>
            <a:p>
              <a:pPr algn="ctr">
                <a:defRPr>
                  <a:solidFill>
                    <a:srgbClr val="5D4034"/>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254" name="Shape 254"/>
            <p:cNvSpPr/>
            <p:nvPr/>
          </p:nvSpPr>
          <p:spPr>
            <a:xfrm>
              <a:off x="312335" y="50447"/>
              <a:ext cx="3185330"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solidFill>
                    <a:srgbClr val="5D4034"/>
                  </a:solidFill>
                  <a:effectLst>
                    <a:outerShdw blurRad="12700" dist="25400" dir="2700000" rotWithShape="0">
                      <a:srgbClr val="000000"/>
                    </a:outerShdw>
                  </a:effectLst>
                  <a:latin typeface="Times New Roman"/>
                  <a:ea typeface="Times New Roman"/>
                  <a:cs typeface="Times New Roman"/>
                  <a:sym typeface="Times New Roman"/>
                </a:defRPr>
              </a:lvl1pPr>
            </a:lstStyle>
            <a:p>
              <a:pPr>
                <a:defRPr>
                  <a:solidFill>
                    <a:srgbClr val="000000"/>
                  </a:solidFill>
                  <a:effectLst/>
                </a:defRPr>
              </a:pPr>
              <a:r>
                <a:rPr>
                  <a:solidFill>
                    <a:srgbClr val="5D4034"/>
                  </a:solidFill>
                  <a:effectLst>
                    <a:outerShdw blurRad="12700" dist="25400" dir="2700000" rotWithShape="0">
                      <a:srgbClr val="000000"/>
                    </a:outerShdw>
                  </a:effectLst>
                </a:rPr>
                <a:t>President Ronald Reagan</a:t>
              </a:r>
            </a:p>
          </p:txBody>
        </p:sp>
      </p:grpSp>
      <p:grpSp>
        <p:nvGrpSpPr>
          <p:cNvPr id="258" name="Group 258"/>
          <p:cNvGrpSpPr/>
          <p:nvPr/>
        </p:nvGrpSpPr>
        <p:grpSpPr>
          <a:xfrm>
            <a:off x="4922837" y="2044700"/>
            <a:ext cx="1404938" cy="1123950"/>
            <a:chOff x="0" y="0"/>
            <a:chExt cx="1404937" cy="1123950"/>
          </a:xfrm>
        </p:grpSpPr>
        <p:sp>
          <p:nvSpPr>
            <p:cNvPr id="256" name="Shape 256"/>
            <p:cNvSpPr/>
            <p:nvPr/>
          </p:nvSpPr>
          <p:spPr>
            <a:xfrm>
              <a:off x="0" y="0"/>
              <a:ext cx="1404938" cy="1123950"/>
            </a:xfrm>
            <a:prstGeom prst="rect">
              <a:avLst/>
            </a:pr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57" name="Shape 257"/>
            <p:cNvSpPr/>
            <p:nvPr/>
          </p:nvSpPr>
          <p:spPr>
            <a:xfrm>
              <a:off x="191933" y="173355"/>
              <a:ext cx="102107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19</a:t>
              </a:r>
            </a:p>
          </p:txBody>
        </p:sp>
      </p:grpSp>
      <p:pic>
        <p:nvPicPr>
          <p:cNvPr id="259" name="pasted-image.jpg">
            <a:hlinkClick r:id="rId7" action="ppaction://hlinksldjump"/>
          </p:cNvPr>
          <p:cNvPicPr>
            <a:picLocks noChangeAspect="1"/>
          </p:cNvPicPr>
          <p:nvPr/>
        </p:nvPicPr>
        <p:blipFill>
          <a:blip r:embed="rId8">
            <a:extLst/>
          </a:blip>
          <a:stretch>
            <a:fillRect/>
          </a:stretch>
        </p:blipFill>
        <p:spPr>
          <a:xfrm>
            <a:off x="2894797" y="1216177"/>
            <a:ext cx="1915435" cy="1557033"/>
          </a:xfrm>
          <a:prstGeom prst="rect">
            <a:avLst/>
          </a:prstGeom>
          <a:ln w="12700">
            <a:miter lim="400000"/>
          </a:ln>
        </p:spPr>
      </p:pic>
      <p:pic>
        <p:nvPicPr>
          <p:cNvPr id="260" name="pasted-image.jpeg">
            <a:hlinkClick r:id="rId9" action="ppaction://hlinksldjump"/>
          </p:cNvPr>
          <p:cNvPicPr>
            <a:picLocks noChangeAspect="1"/>
          </p:cNvPicPr>
          <p:nvPr/>
        </p:nvPicPr>
        <p:blipFill>
          <a:blip r:embed="rId10">
            <a:extLst/>
          </a:blip>
          <a:stretch>
            <a:fillRect/>
          </a:stretch>
        </p:blipFill>
        <p:spPr>
          <a:xfrm>
            <a:off x="6840537" y="1775460"/>
            <a:ext cx="1752601" cy="1402081"/>
          </a:xfrm>
          <a:prstGeom prst="rect">
            <a:avLst/>
          </a:prstGeom>
          <a:ln w="12700">
            <a:miter lim="400000"/>
          </a:ln>
        </p:spPr>
      </p:pic>
      <p:grpSp>
        <p:nvGrpSpPr>
          <p:cNvPr id="263" name="Group 263"/>
          <p:cNvGrpSpPr/>
          <p:nvPr/>
        </p:nvGrpSpPr>
        <p:grpSpPr>
          <a:xfrm>
            <a:off x="381804" y="909637"/>
            <a:ext cx="1837521" cy="2985072"/>
            <a:chOff x="0" y="0"/>
            <a:chExt cx="1837520" cy="2985070"/>
          </a:xfrm>
        </p:grpSpPr>
        <p:sp>
          <p:nvSpPr>
            <p:cNvPr id="261" name="Shape 261"/>
            <p:cNvSpPr/>
            <p:nvPr/>
          </p:nvSpPr>
          <p:spPr>
            <a:xfrm rot="16200000">
              <a:off x="-573775" y="573775"/>
              <a:ext cx="2985071" cy="18375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75" y="21600"/>
                  </a:lnTo>
                  <a:lnTo>
                    <a:pt x="17325"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62" name="Shape 262"/>
            <p:cNvSpPr/>
            <p:nvPr/>
          </p:nvSpPr>
          <p:spPr>
            <a:xfrm>
              <a:off x="469138" y="1051530"/>
              <a:ext cx="1158709" cy="88201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21</a:t>
              </a:r>
            </a:p>
          </p:txBody>
        </p:sp>
      </p:grpSp>
      <p:pic>
        <p:nvPicPr>
          <p:cNvPr id="264" name="pasted-image.jpg">
            <a:hlinkClick r:id="rId11" action="ppaction://hlinksldjump"/>
          </p:cNvPr>
          <p:cNvPicPr>
            <a:picLocks noChangeAspect="1"/>
          </p:cNvPicPr>
          <p:nvPr/>
        </p:nvPicPr>
        <p:blipFill>
          <a:blip r:embed="rId12">
            <a:extLst/>
          </a:blip>
          <a:stretch>
            <a:fillRect/>
          </a:stretch>
        </p:blipFill>
        <p:spPr>
          <a:xfrm rot="21512789">
            <a:off x="459110" y="1796483"/>
            <a:ext cx="1672580" cy="1178646"/>
          </a:xfrm>
          <a:prstGeom prst="rect">
            <a:avLst/>
          </a:prstGeom>
          <a:ln w="12700">
            <a:miter lim="400000"/>
          </a:ln>
        </p:spPr>
      </p:pic>
      <p:pic>
        <p:nvPicPr>
          <p:cNvPr id="265" name="pasted-image.jpeg">
            <a:hlinkClick r:id="rId13" action="ppaction://hlinksldjump"/>
          </p:cNvPr>
          <p:cNvPicPr>
            <a:picLocks noChangeAspect="1"/>
          </p:cNvPicPr>
          <p:nvPr/>
        </p:nvPicPr>
        <p:blipFill>
          <a:blip r:embed="rId14">
            <a:extLst/>
          </a:blip>
          <a:stretch>
            <a:fillRect/>
          </a:stretch>
        </p:blipFill>
        <p:spPr>
          <a:xfrm>
            <a:off x="4899024" y="1703606"/>
            <a:ext cx="1517543" cy="1806138"/>
          </a:xfrm>
          <a:prstGeom prst="rect">
            <a:avLst/>
          </a:prstGeom>
          <a:ln w="12700">
            <a:miter lim="400000"/>
          </a:ln>
        </p:spPr>
      </p:pic>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Shape 267"/>
          <p:cNvSpPr>
            <a:spLocks noGrp="1"/>
          </p:cNvSpPr>
          <p:nvPr>
            <p:ph type="title"/>
          </p:nvPr>
        </p:nvSpPr>
        <p:spPr>
          <a:xfrm>
            <a:off x="685800" y="609599"/>
            <a:ext cx="7772400" cy="1143002"/>
          </a:xfrm>
          <a:prstGeom prst="rect">
            <a:avLst/>
          </a:prstGeom>
        </p:spPr>
        <p:txBody>
          <a:bodyPr>
            <a:normAutofit/>
          </a:bodyPr>
          <a:lstStyle>
            <a:lvl1pPr>
              <a:defRPr>
                <a:solidFill>
                  <a:srgbClr val="5D4034"/>
                </a:solidFill>
                <a:latin typeface="Arial Narrow"/>
                <a:ea typeface="Arial Narrow"/>
                <a:cs typeface="Arial Narrow"/>
                <a:sym typeface="Arial Narrow"/>
              </a:defRPr>
            </a:lvl1pPr>
          </a:lstStyle>
          <a:p>
            <a:pPr>
              <a:defRPr>
                <a:solidFill>
                  <a:srgbClr val="000000"/>
                </a:solidFill>
                <a:latin typeface="Times"/>
                <a:ea typeface="Times"/>
                <a:cs typeface="Times"/>
                <a:sym typeface="Times"/>
              </a:defRPr>
            </a:pPr>
            <a:r>
              <a:rPr>
                <a:solidFill>
                  <a:srgbClr val="5D4034"/>
                </a:solidFill>
                <a:latin typeface="Arial Narrow"/>
                <a:ea typeface="Arial Narrow"/>
                <a:cs typeface="Arial Narrow"/>
                <a:sym typeface="Arial Narrow"/>
              </a:rPr>
              <a:t>Room 5</a:t>
            </a:r>
          </a:p>
        </p:txBody>
      </p:sp>
      <p:sp>
        <p:nvSpPr>
          <p:cNvPr id="268" name="Shape 268"/>
          <p:cNvSpPr/>
          <p:nvPr/>
        </p:nvSpPr>
        <p:spPr>
          <a:xfrm>
            <a:off x="-1" y="0"/>
            <a:ext cx="9144002" cy="1371600"/>
          </a:xfrm>
          <a:prstGeom prst="rect">
            <a:avLst/>
          </a:prstGeom>
          <a:blipFill>
            <a:blip r:embed="rId2"/>
          </a:blipFill>
          <a:ln>
            <a:solidFill>
              <a:srgbClr val="000000"/>
            </a:solidFill>
          </a:ln>
        </p:spPr>
        <p:txBody>
          <a:bodyPr lIns="45719" rIns="45719" anchor="ctr"/>
          <a:lstStyle/>
          <a:p>
            <a:endParaRPr/>
          </a:p>
        </p:txBody>
      </p:sp>
      <p:sp>
        <p:nvSpPr>
          <p:cNvPr id="269" name="Shape 269"/>
          <p:cNvSpPr/>
          <p:nvPr/>
        </p:nvSpPr>
        <p:spPr>
          <a:xfrm>
            <a:off x="-1" y="3581400"/>
            <a:ext cx="9144002" cy="3276600"/>
          </a:xfrm>
          <a:prstGeom prst="rect">
            <a:avLst/>
          </a:prstGeom>
          <a:blipFill>
            <a:blip r:embed="rId3"/>
          </a:blipFill>
          <a:ln>
            <a:solidFill>
              <a:srgbClr val="000000"/>
            </a:solidFill>
          </a:ln>
        </p:spPr>
        <p:txBody>
          <a:bodyPr lIns="45719" rIns="45719" anchor="ctr"/>
          <a:lstStyle/>
          <a:p>
            <a:endParaRPr/>
          </a:p>
        </p:txBody>
      </p:sp>
      <p:sp>
        <p:nvSpPr>
          <p:cNvPr id="270" name="Shape 270"/>
          <p:cNvSpPr/>
          <p:nvPr/>
        </p:nvSpPr>
        <p:spPr>
          <a:xfrm>
            <a:off x="2590800" y="990600"/>
            <a:ext cx="3962400" cy="2743200"/>
          </a:xfrm>
          <a:prstGeom prst="rect">
            <a:avLst/>
          </a:prstGeom>
          <a:blipFill>
            <a:blip r:embed="rId4"/>
          </a:blipFill>
          <a:ln>
            <a:solidFill>
              <a:srgbClr val="000000"/>
            </a:solidFill>
          </a:ln>
        </p:spPr>
        <p:txBody>
          <a:bodyPr lIns="45719" rIns="45719"/>
          <a:lstStyle/>
          <a:p>
            <a:endParaRPr/>
          </a:p>
        </p:txBody>
      </p:sp>
      <p:sp>
        <p:nvSpPr>
          <p:cNvPr id="271" name="Shape 271"/>
          <p:cNvSpPr/>
          <p:nvPr/>
        </p:nvSpPr>
        <p:spPr>
          <a:xfrm>
            <a:off x="0" y="190500"/>
            <a:ext cx="2590800" cy="64389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87" y="2679"/>
                </a:lnTo>
                <a:lnTo>
                  <a:pt x="21600" y="11886"/>
                </a:lnTo>
                <a:lnTo>
                  <a:pt x="0" y="21600"/>
                </a:lnTo>
                <a:lnTo>
                  <a:pt x="0" y="0"/>
                </a:lnTo>
                <a:close/>
              </a:path>
            </a:pathLst>
          </a:custGeom>
          <a:blipFill>
            <a:blip r:embed="rId4"/>
          </a:blipFill>
          <a:ln>
            <a:solidFill>
              <a:srgbClr val="000000"/>
            </a:solidFill>
          </a:ln>
        </p:spPr>
        <p:txBody>
          <a:bodyPr lIns="45719" rIns="45719"/>
          <a:lstStyle/>
          <a:p>
            <a:endParaRPr/>
          </a:p>
        </p:txBody>
      </p:sp>
      <p:sp>
        <p:nvSpPr>
          <p:cNvPr id="272" name="Shape 272"/>
          <p:cNvSpPr/>
          <p:nvPr/>
        </p:nvSpPr>
        <p:spPr>
          <a:xfrm>
            <a:off x="6551612" y="228600"/>
            <a:ext cx="2592388" cy="643890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551"/>
                </a:lnTo>
                <a:lnTo>
                  <a:pt x="0" y="11759"/>
                </a:lnTo>
                <a:lnTo>
                  <a:pt x="21600" y="21600"/>
                </a:lnTo>
                <a:lnTo>
                  <a:pt x="21600" y="0"/>
                </a:lnTo>
                <a:close/>
              </a:path>
            </a:pathLst>
          </a:custGeom>
          <a:blipFill>
            <a:blip r:embed="rId4"/>
          </a:blipFill>
          <a:ln>
            <a:solidFill>
              <a:srgbClr val="000000"/>
            </a:solidFill>
          </a:ln>
        </p:spPr>
        <p:txBody>
          <a:bodyPr lIns="45719" rIns="45719"/>
          <a:lstStyle/>
          <a:p>
            <a:endParaRPr/>
          </a:p>
        </p:txBody>
      </p:sp>
      <p:grpSp>
        <p:nvGrpSpPr>
          <p:cNvPr id="275" name="Group 275">
            <a:hlinkClick r:id="rId5" action="ppaction://hlinksldjump"/>
          </p:cNvPr>
          <p:cNvGrpSpPr/>
          <p:nvPr/>
        </p:nvGrpSpPr>
        <p:grpSpPr>
          <a:xfrm>
            <a:off x="4002087" y="5832475"/>
            <a:ext cx="1449388" cy="865188"/>
            <a:chOff x="0" y="0"/>
            <a:chExt cx="1449387" cy="865187"/>
          </a:xfrm>
        </p:grpSpPr>
        <p:sp>
          <p:nvSpPr>
            <p:cNvPr id="273" name="Shape 273"/>
            <p:cNvSpPr/>
            <p:nvPr/>
          </p:nvSpPr>
          <p:spPr>
            <a:xfrm>
              <a:off x="0" y="0"/>
              <a:ext cx="1449388" cy="865188"/>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5400" y="16200"/>
                  </a:lnTo>
                  <a:lnTo>
                    <a:pt x="5400" y="0"/>
                  </a:lnTo>
                  <a:lnTo>
                    <a:pt x="16200" y="0"/>
                  </a:lnTo>
                  <a:lnTo>
                    <a:pt x="16200" y="16200"/>
                  </a:lnTo>
                  <a:lnTo>
                    <a:pt x="21600" y="16200"/>
                  </a:lnTo>
                  <a:lnTo>
                    <a:pt x="10800" y="21600"/>
                  </a:lnTo>
                  <a:close/>
                </a:path>
              </a:pathLst>
            </a:custGeom>
            <a:blipFill rotWithShape="1">
              <a:blip r:embed="rId6"/>
              <a:srcRect/>
              <a:tile tx="0" ty="0" sx="100000" sy="100000" flip="none" algn="tl"/>
            </a:blipFill>
            <a:ln w="38100" cap="flat">
              <a:solidFill>
                <a:srgbClr val="643E33"/>
              </a:solidFill>
              <a:prstDash val="solid"/>
              <a:round/>
            </a:ln>
            <a:effectLst/>
          </p:spPr>
          <p:txBody>
            <a:bodyPr wrap="square" lIns="45719" tIns="45719" rIns="45719" bIns="45719" numCol="1" anchor="ctr">
              <a:noAutofit/>
            </a:bodyPr>
            <a:lstStyle/>
            <a:p>
              <a:pPr algn="ctr">
                <a:lnSpc>
                  <a:spcPct val="80000"/>
                </a:lnSpc>
                <a:defRPr sz="1400">
                  <a:solidFill>
                    <a:srgbClr val="5D4034"/>
                  </a:solidFill>
                  <a:latin typeface="Arial Narrow"/>
                  <a:ea typeface="Arial Narrow"/>
                  <a:cs typeface="Arial Narrow"/>
                  <a:sym typeface="Arial Narrow"/>
                </a:defRPr>
              </a:pPr>
              <a:endParaRPr/>
            </a:p>
          </p:txBody>
        </p:sp>
        <p:sp>
          <p:nvSpPr>
            <p:cNvPr id="274" name="Shape 274"/>
            <p:cNvSpPr/>
            <p:nvPr/>
          </p:nvSpPr>
          <p:spPr>
            <a:xfrm>
              <a:off x="386216" y="70905"/>
              <a:ext cx="676956" cy="61522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lnSpc>
                  <a:spcPct val="80000"/>
                </a:lnSpc>
                <a:defRPr>
                  <a:latin typeface="Times New Roman"/>
                  <a:ea typeface="Times New Roman"/>
                  <a:cs typeface="Times New Roman"/>
                  <a:sym typeface="Times New Roman"/>
                </a:defRPr>
              </a:pPr>
              <a:r>
                <a:rPr sz="1400">
                  <a:solidFill>
                    <a:srgbClr val="5D4034"/>
                  </a:solidFill>
                </a:rPr>
                <a:t>Return </a:t>
              </a:r>
            </a:p>
            <a:p>
              <a:pPr algn="ctr">
                <a:lnSpc>
                  <a:spcPct val="80000"/>
                </a:lnSpc>
                <a:defRPr>
                  <a:latin typeface="Times New Roman"/>
                  <a:ea typeface="Times New Roman"/>
                  <a:cs typeface="Times New Roman"/>
                  <a:sym typeface="Times New Roman"/>
                </a:defRPr>
              </a:pPr>
              <a:r>
                <a:rPr sz="1400">
                  <a:solidFill>
                    <a:srgbClr val="5D4034"/>
                  </a:solidFill>
                </a:rPr>
                <a:t>to </a:t>
              </a:r>
            </a:p>
            <a:p>
              <a:pPr algn="ctr">
                <a:lnSpc>
                  <a:spcPct val="80000"/>
                </a:lnSpc>
                <a:defRPr>
                  <a:latin typeface="Times New Roman"/>
                  <a:ea typeface="Times New Roman"/>
                  <a:cs typeface="Times New Roman"/>
                  <a:sym typeface="Times New Roman"/>
                </a:defRPr>
              </a:pPr>
              <a:r>
                <a:rPr sz="1400">
                  <a:solidFill>
                    <a:srgbClr val="5D4034"/>
                  </a:solidFill>
                </a:rPr>
                <a:t>Entry</a:t>
              </a:r>
            </a:p>
          </p:txBody>
        </p:sp>
      </p:grpSp>
      <p:grpSp>
        <p:nvGrpSpPr>
          <p:cNvPr id="278" name="Group 278"/>
          <p:cNvGrpSpPr/>
          <p:nvPr/>
        </p:nvGrpSpPr>
        <p:grpSpPr>
          <a:xfrm>
            <a:off x="550862" y="909637"/>
            <a:ext cx="1619251" cy="2630489"/>
            <a:chOff x="0" y="0"/>
            <a:chExt cx="1619250" cy="2630487"/>
          </a:xfrm>
        </p:grpSpPr>
        <p:sp>
          <p:nvSpPr>
            <p:cNvPr id="276" name="Shape 276"/>
            <p:cNvSpPr/>
            <p:nvPr/>
          </p:nvSpPr>
          <p:spPr>
            <a:xfrm rot="16200000">
              <a:off x="-505619" y="505618"/>
              <a:ext cx="2630488" cy="16192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275" y="21600"/>
                  </a:lnTo>
                  <a:lnTo>
                    <a:pt x="17325"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77" name="Shape 277"/>
            <p:cNvSpPr/>
            <p:nvPr/>
          </p:nvSpPr>
          <p:spPr>
            <a:xfrm>
              <a:off x="413412" y="926623"/>
              <a:ext cx="102107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21</a:t>
              </a:r>
            </a:p>
          </p:txBody>
        </p:sp>
      </p:grpSp>
      <p:grpSp>
        <p:nvGrpSpPr>
          <p:cNvPr id="281" name="Group 281"/>
          <p:cNvGrpSpPr/>
          <p:nvPr/>
        </p:nvGrpSpPr>
        <p:grpSpPr>
          <a:xfrm>
            <a:off x="6929437" y="939800"/>
            <a:ext cx="1574801" cy="3001963"/>
            <a:chOff x="0" y="0"/>
            <a:chExt cx="1574800" cy="3001962"/>
          </a:xfrm>
        </p:grpSpPr>
        <p:sp>
          <p:nvSpPr>
            <p:cNvPr id="279" name="Shape 279"/>
            <p:cNvSpPr/>
            <p:nvPr/>
          </p:nvSpPr>
          <p:spPr>
            <a:xfrm rot="5400000" flipH="1">
              <a:off x="-713582" y="713581"/>
              <a:ext cx="3001964" cy="15748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128" y="21600"/>
                  </a:lnTo>
                  <a:lnTo>
                    <a:pt x="16472" y="21600"/>
                  </a:lnTo>
                  <a:lnTo>
                    <a:pt x="21600" y="0"/>
                  </a:lnTo>
                  <a:close/>
                </a:path>
              </a:pathLst>
            </a:cu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80" name="Shape 280"/>
            <p:cNvSpPr/>
            <p:nvPr/>
          </p:nvSpPr>
          <p:spPr>
            <a:xfrm rot="10800000">
              <a:off x="144938" y="1112361"/>
              <a:ext cx="1021072"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24</a:t>
              </a:r>
            </a:p>
          </p:txBody>
        </p:sp>
      </p:grpSp>
      <p:grpSp>
        <p:nvGrpSpPr>
          <p:cNvPr id="284" name="Group 284"/>
          <p:cNvGrpSpPr/>
          <p:nvPr/>
        </p:nvGrpSpPr>
        <p:grpSpPr>
          <a:xfrm>
            <a:off x="2922587" y="1336675"/>
            <a:ext cx="1752601" cy="1316038"/>
            <a:chOff x="0" y="0"/>
            <a:chExt cx="1752600" cy="1316037"/>
          </a:xfrm>
        </p:grpSpPr>
        <p:sp>
          <p:nvSpPr>
            <p:cNvPr id="282" name="Shape 282"/>
            <p:cNvSpPr/>
            <p:nvPr/>
          </p:nvSpPr>
          <p:spPr>
            <a:xfrm>
              <a:off x="0" y="0"/>
              <a:ext cx="1752600" cy="1316038"/>
            </a:xfrm>
            <a:prstGeom prst="rect">
              <a:avLst/>
            </a:pr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83" name="Shape 283"/>
            <p:cNvSpPr/>
            <p:nvPr/>
          </p:nvSpPr>
          <p:spPr>
            <a:xfrm>
              <a:off x="365764" y="269398"/>
              <a:ext cx="1021072"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22</a:t>
              </a:r>
            </a:p>
          </p:txBody>
        </p:sp>
      </p:grpSp>
      <p:sp>
        <p:nvSpPr>
          <p:cNvPr id="285" name="Shape 285"/>
          <p:cNvSpPr/>
          <p:nvPr/>
        </p:nvSpPr>
        <p:spPr>
          <a:xfrm>
            <a:off x="3146425" y="0"/>
            <a:ext cx="114300" cy="246063"/>
          </a:xfrm>
          <a:prstGeom prst="rect">
            <a:avLst/>
          </a:prstGeom>
          <a:solidFill>
            <a:srgbClr val="643E33"/>
          </a:solidFill>
          <a:ln w="12700">
            <a:miter lim="400000"/>
          </a:ln>
        </p:spPr>
        <p:txBody>
          <a:bodyPr lIns="45719" rIns="45719" anchor="ctr"/>
          <a:lstStyle/>
          <a:p>
            <a:endParaRPr/>
          </a:p>
        </p:txBody>
      </p:sp>
      <p:sp>
        <p:nvSpPr>
          <p:cNvPr id="286" name="Shape 286"/>
          <p:cNvSpPr/>
          <p:nvPr/>
        </p:nvSpPr>
        <p:spPr>
          <a:xfrm>
            <a:off x="5969000" y="0"/>
            <a:ext cx="114300" cy="246063"/>
          </a:xfrm>
          <a:prstGeom prst="rect">
            <a:avLst/>
          </a:prstGeom>
          <a:solidFill>
            <a:srgbClr val="643E33"/>
          </a:solidFill>
          <a:ln>
            <a:solidFill>
              <a:srgbClr val="643E33"/>
            </a:solidFill>
          </a:ln>
        </p:spPr>
        <p:txBody>
          <a:bodyPr lIns="45719" rIns="45719" anchor="ctr"/>
          <a:lstStyle/>
          <a:p>
            <a:endParaRPr/>
          </a:p>
        </p:txBody>
      </p:sp>
      <p:grpSp>
        <p:nvGrpSpPr>
          <p:cNvPr id="289" name="Group 289"/>
          <p:cNvGrpSpPr/>
          <p:nvPr/>
        </p:nvGrpSpPr>
        <p:grpSpPr>
          <a:xfrm>
            <a:off x="2667000" y="228600"/>
            <a:ext cx="3810000" cy="522288"/>
            <a:chOff x="0" y="0"/>
            <a:chExt cx="3810000" cy="522287"/>
          </a:xfrm>
        </p:grpSpPr>
        <p:sp>
          <p:nvSpPr>
            <p:cNvPr id="287" name="Shape 287"/>
            <p:cNvSpPr/>
            <p:nvPr/>
          </p:nvSpPr>
          <p:spPr>
            <a:xfrm>
              <a:off x="0" y="0"/>
              <a:ext cx="3810000" cy="522288"/>
            </a:xfrm>
            <a:prstGeom prst="rect">
              <a:avLst/>
            </a:prstGeom>
            <a:blipFill rotWithShape="1">
              <a:blip r:embed="rId6"/>
              <a:srcRect/>
              <a:tile tx="0" ty="0" sx="100000" sy="100000" flip="none" algn="tl"/>
            </a:blipFill>
            <a:ln w="57150" cap="flat">
              <a:solidFill>
                <a:srgbClr val="643E33"/>
              </a:solidFill>
              <a:prstDash val="solid"/>
              <a:round/>
            </a:ln>
            <a:effectLst/>
          </p:spPr>
          <p:txBody>
            <a:bodyPr wrap="square" lIns="45719" tIns="45719" rIns="45719" bIns="45719" numCol="1" anchor="ctr">
              <a:noAutofit/>
            </a:bodyPr>
            <a:lstStyle/>
            <a:p>
              <a:pPr algn="ctr">
                <a:defRPr>
                  <a:solidFill>
                    <a:srgbClr val="5D4034"/>
                  </a:solidFill>
                  <a:effectLst>
                    <a:outerShdw blurRad="12700" dist="25400" dir="2700000" rotWithShape="0">
                      <a:srgbClr val="000000"/>
                    </a:outerShdw>
                  </a:effectLst>
                  <a:latin typeface="Arial Narrow"/>
                  <a:ea typeface="Arial Narrow"/>
                  <a:cs typeface="Arial Narrow"/>
                  <a:sym typeface="Arial Narrow"/>
                </a:defRPr>
              </a:pPr>
              <a:endParaRPr/>
            </a:p>
          </p:txBody>
        </p:sp>
        <p:sp>
          <p:nvSpPr>
            <p:cNvPr id="288" name="Shape 288"/>
            <p:cNvSpPr/>
            <p:nvPr/>
          </p:nvSpPr>
          <p:spPr>
            <a:xfrm>
              <a:off x="337934" y="50447"/>
              <a:ext cx="3134132" cy="42139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lvl1pPr algn="ctr">
                <a:defRPr>
                  <a:solidFill>
                    <a:srgbClr val="5D4034"/>
                  </a:solidFill>
                  <a:effectLst>
                    <a:outerShdw blurRad="12700" dist="25400" dir="2700000" rotWithShape="0">
                      <a:srgbClr val="000000"/>
                    </a:outerShdw>
                  </a:effectLst>
                  <a:latin typeface="Times New Roman"/>
                  <a:ea typeface="Times New Roman"/>
                  <a:cs typeface="Times New Roman"/>
                  <a:sym typeface="Times New Roman"/>
                </a:defRPr>
              </a:lvl1pPr>
            </a:lstStyle>
            <a:p>
              <a:pPr>
                <a:defRPr>
                  <a:solidFill>
                    <a:srgbClr val="000000"/>
                  </a:solidFill>
                  <a:effectLst/>
                </a:defRPr>
              </a:pPr>
              <a:r>
                <a:rPr>
                  <a:solidFill>
                    <a:srgbClr val="5D4034"/>
                  </a:solidFill>
                  <a:effectLst>
                    <a:outerShdw blurRad="12700" dist="25400" dir="2700000" rotWithShape="0">
                      <a:srgbClr val="000000"/>
                    </a:outerShdw>
                  </a:effectLst>
                </a:rPr>
                <a:t>President Barack Obama</a:t>
              </a:r>
            </a:p>
          </p:txBody>
        </p:sp>
      </p:grpSp>
      <p:grpSp>
        <p:nvGrpSpPr>
          <p:cNvPr id="292" name="Group 292"/>
          <p:cNvGrpSpPr/>
          <p:nvPr/>
        </p:nvGrpSpPr>
        <p:grpSpPr>
          <a:xfrm>
            <a:off x="4922837" y="2044700"/>
            <a:ext cx="1404938" cy="1123950"/>
            <a:chOff x="0" y="0"/>
            <a:chExt cx="1404937" cy="1123950"/>
          </a:xfrm>
        </p:grpSpPr>
        <p:sp>
          <p:nvSpPr>
            <p:cNvPr id="290" name="Shape 290"/>
            <p:cNvSpPr/>
            <p:nvPr/>
          </p:nvSpPr>
          <p:spPr>
            <a:xfrm>
              <a:off x="0" y="0"/>
              <a:ext cx="1404938" cy="1123950"/>
            </a:xfrm>
            <a:prstGeom prst="rect">
              <a:avLst/>
            </a:prstGeom>
            <a:blipFill rotWithShape="1">
              <a:blip r:embed="rId6"/>
              <a:srcRect/>
              <a:tile tx="0" ty="0" sx="100000" sy="100000" flip="none" algn="tl"/>
            </a:blipFill>
            <a:ln w="76200" cap="flat">
              <a:solidFill>
                <a:srgbClr val="643E33"/>
              </a:solidFill>
              <a:prstDash val="solid"/>
              <a:round/>
            </a:ln>
            <a:effectLst/>
          </p:spPr>
          <p:txBody>
            <a:bodyPr wrap="square" lIns="45719" tIns="45719" rIns="45719" bIns="45719" numCol="1" anchor="ctr">
              <a:noAutofit/>
            </a:bodyPr>
            <a:lstStyle/>
            <a:p>
              <a:pPr algn="ctr">
                <a:defRPr>
                  <a:solidFill>
                    <a:srgbClr val="5D4034"/>
                  </a:solidFill>
                  <a:latin typeface="Arial Narrow"/>
                  <a:ea typeface="Arial Narrow"/>
                  <a:cs typeface="Arial Narrow"/>
                  <a:sym typeface="Arial Narrow"/>
                </a:defRPr>
              </a:pPr>
              <a:endParaRPr/>
            </a:p>
          </p:txBody>
        </p:sp>
        <p:sp>
          <p:nvSpPr>
            <p:cNvPr id="291" name="Shape 291"/>
            <p:cNvSpPr/>
            <p:nvPr/>
          </p:nvSpPr>
          <p:spPr>
            <a:xfrm>
              <a:off x="191933" y="173355"/>
              <a:ext cx="1021071" cy="777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ctr">
              <a:spAutoFit/>
            </a:bodyPr>
            <a:lstStyle/>
            <a:p>
              <a:pPr algn="ctr"/>
              <a:r>
                <a:rPr>
                  <a:solidFill>
                    <a:srgbClr val="5D4034"/>
                  </a:solidFill>
                  <a:latin typeface="Arial Narrow"/>
                  <a:ea typeface="Arial Narrow"/>
                  <a:cs typeface="Arial Narrow"/>
                  <a:sym typeface="Arial Narrow"/>
                </a:rPr>
                <a:t>Artifact </a:t>
              </a:r>
            </a:p>
            <a:p>
              <a:pPr algn="ctr"/>
              <a:r>
                <a:rPr>
                  <a:solidFill>
                    <a:srgbClr val="5D4034"/>
                  </a:solidFill>
                  <a:latin typeface="Arial Narrow"/>
                  <a:ea typeface="Arial Narrow"/>
                  <a:cs typeface="Arial Narrow"/>
                  <a:sym typeface="Arial Narrow"/>
                </a:rPr>
                <a:t>23</a:t>
              </a:r>
            </a:p>
          </p:txBody>
        </p:sp>
      </p:grpSp>
      <p:pic>
        <p:nvPicPr>
          <p:cNvPr id="293" name="image6.jpg" descr="Macintosh HD:Users:juliabruynseels:Desktop:00410_150px.jpg">
            <a:hlinkClick r:id="rId7" action="ppaction://hlinksldjump"/>
          </p:cNvPr>
          <p:cNvPicPr>
            <a:picLocks noChangeAspect="1"/>
          </p:cNvPicPr>
          <p:nvPr/>
        </p:nvPicPr>
        <p:blipFill>
          <a:blip r:embed="rId8">
            <a:extLst/>
          </a:blip>
          <a:stretch>
            <a:fillRect/>
          </a:stretch>
        </p:blipFill>
        <p:spPr>
          <a:xfrm>
            <a:off x="128307" y="1590143"/>
            <a:ext cx="2334186" cy="1544114"/>
          </a:xfrm>
          <a:prstGeom prst="rect">
            <a:avLst/>
          </a:prstGeom>
          <a:ln w="12700">
            <a:miter lim="400000"/>
          </a:ln>
        </p:spPr>
      </p:pic>
      <p:pic>
        <p:nvPicPr>
          <p:cNvPr id="294" name="image5.jpg" descr="Macintosh HD:Users:juliabruynseels:Desktop:25371_150px.jpg">
            <a:hlinkClick r:id="rId9" action="ppaction://hlinksldjump"/>
          </p:cNvPr>
          <p:cNvPicPr>
            <a:picLocks noChangeAspect="1"/>
          </p:cNvPicPr>
          <p:nvPr/>
        </p:nvPicPr>
        <p:blipFill>
          <a:blip r:embed="rId10">
            <a:extLst/>
          </a:blip>
          <a:stretch>
            <a:fillRect/>
          </a:stretch>
        </p:blipFill>
        <p:spPr>
          <a:xfrm>
            <a:off x="3056731" y="1065092"/>
            <a:ext cx="1404938" cy="1859204"/>
          </a:xfrm>
          <a:prstGeom prst="rect">
            <a:avLst/>
          </a:prstGeom>
          <a:ln w="12700">
            <a:miter lim="400000"/>
          </a:ln>
        </p:spPr>
      </p:pic>
      <p:pic>
        <p:nvPicPr>
          <p:cNvPr id="295" name="image4.jpg" descr="Macintosh HD:Users:juliabruynseels:Desktop:00448_150px.jpg">
            <a:hlinkClick r:id="rId11" action="ppaction://hlinksldjump"/>
          </p:cNvPr>
          <p:cNvPicPr>
            <a:picLocks noChangeAspect="1"/>
          </p:cNvPicPr>
          <p:nvPr/>
        </p:nvPicPr>
        <p:blipFill>
          <a:blip r:embed="rId12">
            <a:extLst/>
          </a:blip>
          <a:stretch>
            <a:fillRect/>
          </a:stretch>
        </p:blipFill>
        <p:spPr>
          <a:xfrm>
            <a:off x="4954978" y="1776798"/>
            <a:ext cx="1340657" cy="1775641"/>
          </a:xfrm>
          <a:prstGeom prst="rect">
            <a:avLst/>
          </a:prstGeom>
          <a:ln w="12700">
            <a:miter lim="400000"/>
          </a:ln>
        </p:spPr>
      </p:pic>
      <p:pic>
        <p:nvPicPr>
          <p:cNvPr id="296" name="image2.jpg" descr="Macintosh HD:Users:juliabruynseels:Desktop:31368_150px.jpg">
            <a:hlinkClick r:id="rId13" action="ppaction://hlinksldjump"/>
          </p:cNvPr>
          <p:cNvPicPr>
            <a:picLocks noChangeAspect="1"/>
          </p:cNvPicPr>
          <p:nvPr/>
        </p:nvPicPr>
        <p:blipFill>
          <a:blip r:embed="rId14">
            <a:extLst/>
          </a:blip>
          <a:stretch>
            <a:fillRect/>
          </a:stretch>
        </p:blipFill>
        <p:spPr>
          <a:xfrm>
            <a:off x="6732851" y="987277"/>
            <a:ext cx="1967973" cy="2749846"/>
          </a:xfrm>
          <a:prstGeom prst="rect">
            <a:avLst/>
          </a:prstGeom>
          <a:ln w="12700">
            <a:miter lim="400000"/>
          </a:ln>
        </p:spPr>
      </p:pic>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p:nvPr/>
        </p:nvSpPr>
        <p:spPr>
          <a:xfrm>
            <a:off x="7007225" y="5700712"/>
            <a:ext cx="1" cy="58420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299" name="Shape 299"/>
          <p:cNvSpPr/>
          <p:nvPr/>
        </p:nvSpPr>
        <p:spPr>
          <a:xfrm>
            <a:off x="6873875" y="6294437"/>
            <a:ext cx="268288" cy="1"/>
          </a:xfrm>
          <a:prstGeom prst="line">
            <a:avLst/>
          </a:prstGeom>
          <a:ln w="76200">
            <a:solidFill>
              <a:srgbClr val="643E33"/>
            </a:solidFill>
          </a:ln>
        </p:spPr>
        <p:txBody>
          <a:bodyPr lIns="45719" rIns="45719"/>
          <a:lstStyle/>
          <a:p>
            <a:pPr defTabSz="457200">
              <a:defRPr sz="1200">
                <a:latin typeface="+mj-lt"/>
                <a:ea typeface="+mj-ea"/>
                <a:cs typeface="+mj-cs"/>
                <a:sym typeface="Helvetica"/>
              </a:defRPr>
            </a:pPr>
            <a:endParaRPr/>
          </a:p>
        </p:txBody>
      </p:sp>
      <p:sp>
        <p:nvSpPr>
          <p:cNvPr id="300" name="Shape 300"/>
          <p:cNvSpPr/>
          <p:nvPr/>
        </p:nvSpPr>
        <p:spPr>
          <a:xfrm>
            <a:off x="733425" y="1390650"/>
            <a:ext cx="4138613" cy="2850329"/>
          </a:xfrm>
          <a:prstGeom prst="rect">
            <a:avLst/>
          </a:prstGeom>
          <a:blipFill>
            <a:blip r:embed="rId2"/>
          </a:blipFill>
          <a:ln w="76200">
            <a:solidFill>
              <a:srgbClr val="643E33"/>
            </a:solidFill>
          </a:ln>
          <a:extLst>
            <a:ext uri="{C572A759-6A51-4108-AA02-DFA0A04FC94B}">
              <ma14:wrappingTextBoxFlag xmlns:ma14="http://schemas.microsoft.com/office/mac/drawingml/2011/main" val="1"/>
            </a:ext>
          </a:extLst>
        </p:spPr>
        <p:txBody>
          <a:bodyPr lIns="45719" rIns="45719">
            <a:spAutoFit/>
          </a:bodyPr>
          <a:lstStyle/>
          <a:p>
            <a:pPr>
              <a:defRPr sz="1500">
                <a:latin typeface="Times New Roman"/>
                <a:ea typeface="Times New Roman"/>
                <a:cs typeface="Times New Roman"/>
                <a:sym typeface="Times New Roman"/>
              </a:defRPr>
            </a:pPr>
            <a:endParaRPr/>
          </a:p>
          <a:p>
            <a:pPr>
              <a:defRPr sz="1500">
                <a:latin typeface="Times New Roman"/>
                <a:ea typeface="Times New Roman"/>
                <a:cs typeface="Times New Roman"/>
                <a:sym typeface="Times New Roman"/>
              </a:defRPr>
            </a:pPr>
            <a:r>
              <a:rPr>
                <a:solidFill>
                  <a:srgbClr val="5D4034"/>
                </a:solidFill>
              </a:rPr>
              <a:t>“Varick Transcripts: Continental Army Papers. 1775-1783” They are part of the George Washington Papers, the Letterbooks, Series 3, Subseries A. These letters contain information George Washington wrote to the Continental Congress in 1775, right after America became free. Fun Fact: A double s was often spelled “fs,” so Washington actually addressed these letters “To The Continental Congress”</a:t>
            </a:r>
          </a:p>
          <a:p>
            <a:pPr>
              <a:defRPr>
                <a:latin typeface="Times New Roman"/>
                <a:ea typeface="Times New Roman"/>
                <a:cs typeface="Times New Roman"/>
                <a:sym typeface="Times New Roman"/>
              </a:defRPr>
            </a:pPr>
            <a:endParaRPr sz="1800">
              <a:solidFill>
                <a:srgbClr val="5D4034"/>
              </a:solidFill>
            </a:endParaRPr>
          </a:p>
        </p:txBody>
      </p:sp>
      <p:sp>
        <p:nvSpPr>
          <p:cNvPr id="301" name="Shape 301"/>
          <p:cNvSpPr/>
          <p:nvPr/>
        </p:nvSpPr>
        <p:spPr>
          <a:xfrm>
            <a:off x="5356225" y="1368425"/>
            <a:ext cx="3302000" cy="2989263"/>
          </a:xfrm>
          <a:prstGeom prst="rect">
            <a:avLst/>
          </a:prstGeom>
          <a:blipFill>
            <a:blip r:embed="rId2"/>
          </a:blipFill>
          <a:ln w="76200">
            <a:solidFill>
              <a:srgbClr val="643E33"/>
            </a:solidFill>
          </a:ln>
        </p:spPr>
        <p:txBody>
          <a:bodyPr lIns="45719" rIns="45719" anchor="ctr"/>
          <a:lstStyle/>
          <a:p>
            <a:endParaRPr/>
          </a:p>
        </p:txBody>
      </p:sp>
      <p:sp>
        <p:nvSpPr>
          <p:cNvPr id="302" name="Shape 302">
            <a:hlinkClick r:id="rId3" action="ppaction://hlinksldjump"/>
          </p:cNvPr>
          <p:cNvSpPr/>
          <p:nvPr/>
        </p:nvSpPr>
        <p:spPr>
          <a:xfrm>
            <a:off x="6467475" y="5124450"/>
            <a:ext cx="1081088" cy="528387"/>
          </a:xfrm>
          <a:prstGeom prst="rect">
            <a:avLst/>
          </a:prstGeom>
          <a:blipFill>
            <a:blip r:embed="rId2"/>
          </a:blipFill>
          <a:ln w="38100">
            <a:solidFill>
              <a:srgbClr val="643E33"/>
            </a:solidFill>
          </a:ln>
          <a:extLst>
            <a:ext uri="{C572A759-6A51-4108-AA02-DFA0A04FC94B}">
              <ma14:wrappingTextBoxFlag xmlns:ma14="http://schemas.microsoft.com/office/mac/drawingml/2011/main" val="1"/>
            </a:ext>
          </a:extLst>
        </p:spPr>
        <p:txBody>
          <a:bodyPr lIns="45719" rIns="45719">
            <a:spAutoFit/>
          </a:bodyPr>
          <a:lstStyle>
            <a:lvl1pPr algn="ctr">
              <a:spcBef>
                <a:spcPts val="800"/>
              </a:spcBef>
              <a:defRPr sz="1400">
                <a:solidFill>
                  <a:srgbClr val="5D4034"/>
                </a:solidFill>
                <a:latin typeface="Times New Roman"/>
                <a:ea typeface="Times New Roman"/>
                <a:cs typeface="Times New Roman"/>
                <a:sym typeface="Times New Roman"/>
              </a:defRPr>
            </a:lvl1pPr>
          </a:lstStyle>
          <a:p>
            <a:pPr>
              <a:defRPr sz="2400">
                <a:solidFill>
                  <a:srgbClr val="000000"/>
                </a:solidFill>
              </a:defRPr>
            </a:pPr>
            <a:r>
              <a:rPr sz="1400">
                <a:solidFill>
                  <a:srgbClr val="5D4034"/>
                </a:solidFill>
              </a:rPr>
              <a:t>Return to Exhibit</a:t>
            </a:r>
          </a:p>
        </p:txBody>
      </p:sp>
      <p:sp>
        <p:nvSpPr>
          <p:cNvPr id="303" name="Shape 303"/>
          <p:cNvSpPr>
            <a:spLocks noGrp="1"/>
          </p:cNvSpPr>
          <p:nvPr>
            <p:ph type="title"/>
          </p:nvPr>
        </p:nvSpPr>
        <p:spPr>
          <a:xfrm>
            <a:off x="733425" y="193675"/>
            <a:ext cx="7905750" cy="928688"/>
          </a:xfrm>
          <a:prstGeom prst="rect">
            <a:avLst/>
          </a:prstGeom>
          <a:blipFill>
            <a:blip r:embed="rId2"/>
          </a:blipFill>
          <a:ln w="76200">
            <a:solidFill>
              <a:srgbClr val="643E33"/>
            </a:solidFill>
            <a:round/>
          </a:ln>
        </p:spPr>
        <p:txBody>
          <a:bodyPr>
            <a:normAutofit/>
          </a:bodyPr>
          <a:lstStyle>
            <a:lvl1pPr defTabSz="758951">
              <a:defRPr sz="3320">
                <a:solidFill>
                  <a:srgbClr val="5D4034"/>
                </a:solidFill>
                <a:latin typeface="Times New Roman"/>
                <a:ea typeface="Times New Roman"/>
                <a:cs typeface="Times New Roman"/>
                <a:sym typeface="Times New Roman"/>
              </a:defRPr>
            </a:lvl1pPr>
          </a:lstStyle>
          <a:p>
            <a:r>
              <a:t>George Washington Continental Army Papers</a:t>
            </a:r>
          </a:p>
        </p:txBody>
      </p:sp>
      <p:pic>
        <p:nvPicPr>
          <p:cNvPr id="304" name="image2.gif"/>
          <p:cNvPicPr>
            <a:picLocks noChangeAspect="1"/>
          </p:cNvPicPr>
          <p:nvPr/>
        </p:nvPicPr>
        <p:blipFill>
          <a:blip r:embed="rId4">
            <a:extLst/>
          </a:blip>
          <a:stretch>
            <a:fillRect/>
          </a:stretch>
        </p:blipFill>
        <p:spPr>
          <a:xfrm>
            <a:off x="6926879" y="1320550"/>
            <a:ext cx="1750105" cy="3037138"/>
          </a:xfrm>
          <a:prstGeom prst="rect">
            <a:avLst/>
          </a:prstGeom>
          <a:ln w="12700">
            <a:miter lim="400000"/>
          </a:ln>
        </p:spPr>
      </p:pic>
      <p:sp>
        <p:nvSpPr>
          <p:cNvPr id="305" name="Shape 305"/>
          <p:cNvSpPr/>
          <p:nvPr/>
        </p:nvSpPr>
        <p:spPr>
          <a:xfrm>
            <a:off x="1090495" y="4632175"/>
            <a:ext cx="3847888" cy="10374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457200">
              <a:defRPr sz="1200">
                <a:uFill>
                  <a:solidFill>
                    <a:srgbClr val="000000"/>
                  </a:solidFill>
                </a:uFill>
                <a:latin typeface="Times New Roman"/>
                <a:ea typeface="Times New Roman"/>
                <a:cs typeface="Times New Roman"/>
                <a:sym typeface="Times New Roman"/>
              </a:defRPr>
            </a:pPr>
            <a:r>
              <a:rPr u="sng">
                <a:solidFill>
                  <a:srgbClr val="0000FF"/>
                </a:solidFill>
                <a:uFill>
                  <a:solidFill>
                    <a:srgbClr val="0000FF"/>
                  </a:solidFill>
                </a:uFill>
                <a:hlinkClick r:id="rId5"/>
              </a:rPr>
              <a:t>http://memory.loc.gov/cgi-bin/ampage?collId=mgw3&amp;fileName=mgw3a/gwpage001.db&amp;recNum=0</a:t>
            </a:r>
          </a:p>
          <a:p>
            <a:pPr algn="ctr" defTabSz="457200">
              <a:defRPr sz="1200">
                <a:uFill>
                  <a:solidFill>
                    <a:srgbClr val="000000"/>
                  </a:solidFill>
                </a:uFill>
                <a:latin typeface="Times New Roman"/>
                <a:ea typeface="Times New Roman"/>
                <a:cs typeface="Times New Roman"/>
                <a:sym typeface="Times New Roman"/>
              </a:defRPr>
            </a:pPr>
            <a:endParaRPr u="sng">
              <a:solidFill>
                <a:srgbClr val="0000FF"/>
              </a:solidFill>
              <a:uFill>
                <a:solidFill>
                  <a:srgbClr val="0000FF"/>
                </a:solidFill>
              </a:uFill>
              <a:hlinkClick r:id="rId5"/>
            </a:endParaRPr>
          </a:p>
          <a:p>
            <a:pPr algn="ctr" defTabSz="457200">
              <a:defRPr sz="1200">
                <a:uFill>
                  <a:solidFill>
                    <a:srgbClr val="000000"/>
                  </a:solidFill>
                </a:uFill>
                <a:latin typeface="Times New Roman"/>
                <a:ea typeface="Times New Roman"/>
                <a:cs typeface="Times New Roman"/>
                <a:sym typeface="Times New Roman"/>
              </a:defRPr>
            </a:pPr>
            <a:r>
              <a:t>Contributor: George Washington</a:t>
            </a:r>
          </a:p>
          <a:p>
            <a:pPr algn="ctr" defTabSz="457200">
              <a:defRPr sz="1200">
                <a:uFill>
                  <a:solidFill>
                    <a:srgbClr val="000000"/>
                  </a:solidFill>
                </a:uFill>
                <a:latin typeface="Times New Roman"/>
                <a:ea typeface="Times New Roman"/>
                <a:cs typeface="Times New Roman"/>
                <a:sym typeface="Times New Roman"/>
              </a:defRPr>
            </a:pPr>
            <a:r>
              <a:t>Date: 1775</a:t>
            </a:r>
          </a:p>
        </p:txBody>
      </p:sp>
      <p:pic>
        <p:nvPicPr>
          <p:cNvPr id="306" name="image1.gif"/>
          <p:cNvPicPr>
            <a:picLocks noChangeAspect="1"/>
          </p:cNvPicPr>
          <p:nvPr/>
        </p:nvPicPr>
        <p:blipFill>
          <a:blip r:embed="rId6">
            <a:extLst/>
          </a:blip>
          <a:stretch>
            <a:fillRect/>
          </a:stretch>
        </p:blipFill>
        <p:spPr>
          <a:xfrm>
            <a:off x="5275021" y="1320550"/>
            <a:ext cx="1689024" cy="3037138"/>
          </a:xfrm>
          <a:prstGeom prst="rect">
            <a:avLst/>
          </a:prstGeom>
          <a:ln w="12700">
            <a:miter lim="400000"/>
          </a:ln>
        </p:spPr>
      </p:pic>
    </p:spTree>
  </p:cSld>
  <p:clrMapOvr>
    <a:masterClrMapping/>
  </p:clrMapOvr>
  <p:transition spd="slow"/>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bevel/>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bevel/>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imes"/>
            <a:ea typeface="Times"/>
            <a:cs typeface="Times"/>
            <a:sym typeface="Time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TotalTime>
  <Words>2388</Words>
  <Application>Microsoft Macintosh PowerPoint</Application>
  <PresentationFormat>On-screen Show (4:3)</PresentationFormat>
  <Paragraphs>358</Paragraphs>
  <Slides>34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 Narrow</vt:lpstr>
      <vt:lpstr>Cambria</vt:lpstr>
      <vt:lpstr>Helvetica</vt:lpstr>
      <vt:lpstr>Helvetica Neue</vt:lpstr>
      <vt:lpstr>Times</vt:lpstr>
      <vt:lpstr>Times New Roman</vt:lpstr>
      <vt:lpstr>Default</vt:lpstr>
      <vt:lpstr>Museum Entrance</vt:lpstr>
      <vt:lpstr>Curator’s Office</vt:lpstr>
      <vt:lpstr>Room 1</vt:lpstr>
      <vt:lpstr>Room 2</vt:lpstr>
      <vt:lpstr>Room 3</vt:lpstr>
      <vt:lpstr>Room 4</vt:lpstr>
      <vt:lpstr>Room 4</vt:lpstr>
      <vt:lpstr>Room 5</vt:lpstr>
      <vt:lpstr>George Washington Continental Army Papers</vt:lpstr>
      <vt:lpstr>George Washington Papers</vt:lpstr>
      <vt:lpstr>Presidential Address Papers</vt:lpstr>
      <vt:lpstr>Painting of George Washington</vt:lpstr>
      <vt:lpstr>First Fireside Chat (March 12, 1993)</vt:lpstr>
      <vt:lpstr>Letter from FDR to J. Robert Oppenheimer</vt:lpstr>
      <vt:lpstr>“Hands Signing the New Deal”</vt:lpstr>
      <vt:lpstr>“Crimean Conference--Prime Minister Winston Churchill, President Franklin D. Roosevelt, and Marshal Joseph Stalin at the palace in Yalta, where the Big Three met”</vt:lpstr>
      <vt:lpstr>Truman Letter</vt:lpstr>
      <vt:lpstr>Truman’s State of Union Address</vt:lpstr>
      <vt:lpstr>Photo of President Truman</vt:lpstr>
      <vt:lpstr>Harry Truman’s Story</vt:lpstr>
      <vt:lpstr>Presidential Portrait of John F. Kennedy</vt:lpstr>
      <vt:lpstr>Motorcade Parade in Dallas </vt:lpstr>
      <vt:lpstr>JFK Jr. Saluting</vt:lpstr>
      <vt:lpstr>JFK Gravesite </vt:lpstr>
      <vt:lpstr>President Ronald Reagan’s Childhood Home</vt:lpstr>
      <vt:lpstr>President Ronald Reagan in the Oval Office</vt:lpstr>
      <vt:lpstr>Reagan Cartoon</vt:lpstr>
      <vt:lpstr>President Ronald Reagan Delivering his Inaugural Address</vt:lpstr>
      <vt:lpstr>African American Leader Photo</vt:lpstr>
      <vt:lpstr>President Obama - Political Poster</vt:lpstr>
      <vt:lpstr>Obama Presidential Election Campaign Poster </vt:lpstr>
      <vt:lpstr>Obama Cartoon</vt:lpstr>
      <vt:lpstr>Standards</vt:lpstr>
      <vt:lpstr>Resources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Museum Entrance</dc:title>
  <dc:creator>Pardieck, Sherrie</dc:creator>
  <cp:lastModifiedBy>Microsoft Office User</cp:lastModifiedBy>
  <cp:revision>5</cp:revision>
  <dcterms:modified xsi:type="dcterms:W3CDTF">2015-11-30T01:55:58Z</dcterms:modified>
</cp:coreProperties>
</file>