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71" r:id="rId6"/>
    <p:sldId id="259" r:id="rId7"/>
    <p:sldId id="270" r:id="rId8"/>
    <p:sldId id="261" r:id="rId9"/>
    <p:sldId id="262" r:id="rId10"/>
    <p:sldId id="263" r:id="rId11"/>
    <p:sldId id="266" r:id="rId12"/>
    <p:sldId id="264" r:id="rId13"/>
    <p:sldId id="267" r:id="rId14"/>
    <p:sldId id="268" r:id="rId15"/>
    <p:sldId id="269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522"/>
  </p:normalViewPr>
  <p:slideViewPr>
    <p:cSldViewPr snapToGrid="0">
      <p:cViewPr varScale="1">
        <p:scale>
          <a:sx n="99" d="100"/>
          <a:sy n="99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item/afccal000099/" TargetMode="External"/><Relationship Id="rId4" Type="http://schemas.openxmlformats.org/officeDocument/2006/relationships/hyperlink" Target="http://www.loc.gov/item/afccal000100/" TargetMode="External"/><Relationship Id="rId5" Type="http://schemas.openxmlformats.org/officeDocument/2006/relationships/image" Target="../media/image6.jp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c.gov/audio/?q=roosevelt\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estandards.org/ELA-Literacy/" TargetMode="External"/><Relationship Id="rId3" Type="http://schemas.openxmlformats.org/officeDocument/2006/relationships/hyperlink" Target="http://www.loc.gov/audio/?q=roosevelt\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Using the Library of Congress Teacher’s Guide for Analyzing Oral </a:t>
            </a:r>
            <a:r>
              <a:rPr lang="en-US" sz="3600" b="1" dirty="0" smtClean="0">
                <a:solidFill>
                  <a:schemeClr val="tx1"/>
                </a:solidFill>
              </a:rPr>
              <a:t>Histories: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Connecting Language Arts Listening Skills and Social Studies Content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193180"/>
            <a:ext cx="8825658" cy="1610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Sherrie </a:t>
            </a:r>
            <a:r>
              <a:rPr lang="en-US" dirty="0" err="1" smtClean="0"/>
              <a:t>Pardieck</a:t>
            </a:r>
            <a:endParaRPr lang="en-US" dirty="0" smtClean="0"/>
          </a:p>
          <a:p>
            <a:r>
              <a:rPr lang="en-US" dirty="0" smtClean="0"/>
              <a:t>David McMullen</a:t>
            </a:r>
          </a:p>
          <a:p>
            <a:r>
              <a:rPr lang="en-US" dirty="0" smtClean="0"/>
              <a:t>Dean </a:t>
            </a:r>
            <a:r>
              <a:rPr lang="en-US" dirty="0" err="1" smtClean="0"/>
              <a:t>Cantú</a:t>
            </a:r>
            <a:endParaRPr lang="en-US" dirty="0" smtClean="0"/>
          </a:p>
          <a:p>
            <a:r>
              <a:rPr lang="en-US" dirty="0" smtClean="0"/>
              <a:t>Bradley University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98800"/>
            <a:ext cx="31496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5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Listen to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Library of Congress Audio Recordings  </a:t>
            </a:r>
            <a:r>
              <a:rPr lang="en-US" u="sng" dirty="0">
                <a:hlinkClick r:id="rId2"/>
              </a:rPr>
              <a:t>http://www.loc.gov/audio/?q=roosevelt%5C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	Speech </a:t>
            </a:r>
            <a:r>
              <a:rPr lang="en-US" dirty="0"/>
              <a:t>by Franklin D. Roosevelt, New York (1941)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	 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://www.loc.gov/item/afccal000099</a:t>
            </a:r>
            <a:r>
              <a:rPr lang="en-US" u="sng" dirty="0" smtClean="0">
                <a:hlinkClick r:id="rId3"/>
              </a:rPr>
              <a:t>/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	Speech </a:t>
            </a:r>
            <a:r>
              <a:rPr lang="en-US" dirty="0"/>
              <a:t>by Eleanor A. Roosevelt, New York (1941)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u="sng" dirty="0">
                <a:hlinkClick r:id="rId4"/>
              </a:rPr>
              <a:t>http://www.loc.gov/item/afccal000100</a:t>
            </a:r>
            <a:r>
              <a:rPr lang="en-US" u="sng" dirty="0" smtClean="0">
                <a:hlinkClick r:id="rId4"/>
              </a:rPr>
              <a:t>/</a:t>
            </a:r>
            <a:r>
              <a:rPr lang="en-US" u="sng" dirty="0" smtClean="0"/>
              <a:t>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4927600"/>
            <a:ext cx="1727200" cy="1689100"/>
          </a:xfrm>
          <a:prstGeom prst="rect">
            <a:avLst/>
          </a:prstGeom>
        </p:spPr>
      </p:pic>
      <p:pic>
        <p:nvPicPr>
          <p:cNvPr id="1026" name="Picture 2" descr="http://cdn.loc.gov/service/pnp/hec/40700/40758_150p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774" y="393702"/>
            <a:ext cx="2670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loc.gov/service/pnp/cph/3a50000/3a50000/3a50200/3a50206_150px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719" y="2047045"/>
            <a:ext cx="2454459" cy="188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98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Grand Conversation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5900"/>
            <a:ext cx="8946541" cy="4762499"/>
          </a:xfrm>
        </p:spPr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r>
              <a:rPr lang="en-US" sz="2800" dirty="0" smtClean="0"/>
              <a:t>What </a:t>
            </a:r>
            <a:r>
              <a:rPr lang="en-US" sz="2800" dirty="0"/>
              <a:t>was the speaker’s </a:t>
            </a:r>
            <a:r>
              <a:rPr lang="en-US" sz="2800" dirty="0" smtClean="0"/>
              <a:t>message?</a:t>
            </a:r>
          </a:p>
          <a:p>
            <a:pPr marL="914400" lvl="2" indent="0">
              <a:buNone/>
            </a:pPr>
            <a:r>
              <a:rPr lang="en-US" sz="2800" dirty="0" smtClean="0"/>
              <a:t>What was the speaker’s point-of-view?</a:t>
            </a:r>
          </a:p>
          <a:p>
            <a:pPr marL="914400" lvl="2" indent="0">
              <a:buNone/>
            </a:pPr>
            <a:r>
              <a:rPr lang="en-US" sz="2800" dirty="0" smtClean="0"/>
              <a:t>What are some cause and effect statements?</a:t>
            </a:r>
          </a:p>
          <a:p>
            <a:pPr marL="914400" lvl="2" indent="0">
              <a:buNone/>
            </a:pPr>
            <a:r>
              <a:rPr lang="en-US" sz="2800" dirty="0" smtClean="0"/>
              <a:t>Was </a:t>
            </a:r>
            <a:r>
              <a:rPr lang="en-US" sz="2800" dirty="0"/>
              <a:t>there an emotional, character, or intellectual appeal?</a:t>
            </a:r>
          </a:p>
          <a:p>
            <a:pPr marL="914400" lvl="2" indent="0">
              <a:buNone/>
            </a:pPr>
            <a:r>
              <a:rPr lang="en-US" sz="2800" dirty="0"/>
              <a:t>Did the speaker use propaganda devices?</a:t>
            </a:r>
          </a:p>
          <a:p>
            <a:pPr marL="914400" lvl="2" indent="0">
              <a:buNone/>
            </a:pPr>
            <a:r>
              <a:rPr lang="en-US" sz="2800" dirty="0"/>
              <a:t>Did the speaker use deceptive words or inflated terminology</a:t>
            </a:r>
            <a:r>
              <a:rPr lang="en-US" sz="2800" dirty="0" smtClean="0"/>
              <a:t>?</a:t>
            </a:r>
          </a:p>
          <a:p>
            <a:pPr marL="914400" lvl="2" indent="0">
              <a:buNone/>
            </a:pPr>
            <a:r>
              <a:rPr lang="en-US" sz="2800" dirty="0" smtClean="0"/>
              <a:t>Did the speaker use inferences?</a:t>
            </a:r>
          </a:p>
          <a:p>
            <a:pPr marL="914400" lvl="2" indent="0">
              <a:buNone/>
            </a:pPr>
            <a:r>
              <a:rPr lang="en-US" sz="2800" dirty="0" smtClean="0"/>
              <a:t>Did you relate this information to any current events or past history?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1760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was the purpose </a:t>
            </a:r>
            <a:r>
              <a:rPr lang="en-US" dirty="0" smtClean="0"/>
              <a:t>or objective of </a:t>
            </a:r>
            <a:r>
              <a:rPr lang="en-US" dirty="0"/>
              <a:t>the primary source recording?  </a:t>
            </a:r>
            <a:endParaRPr lang="en-US" dirty="0" smtClean="0"/>
          </a:p>
          <a:p>
            <a:r>
              <a:rPr lang="en-US" dirty="0" smtClean="0"/>
              <a:t>Write a summary of each recording in your Social Studies Content Log.</a:t>
            </a:r>
          </a:p>
          <a:p>
            <a:r>
              <a:rPr lang="en-US" dirty="0" smtClean="0"/>
              <a:t>How </a:t>
            </a:r>
            <a:r>
              <a:rPr lang="en-US" dirty="0"/>
              <a:t>does this sound recording support or contradict your previous understanding of the time period? </a:t>
            </a:r>
          </a:p>
          <a:p>
            <a:r>
              <a:rPr lang="en-US" dirty="0" smtClean="0"/>
              <a:t>Use a </a:t>
            </a:r>
            <a:r>
              <a:rPr lang="en-US" dirty="0"/>
              <a:t>Venn Diagram to identify similarities and differences between </a:t>
            </a:r>
            <a:r>
              <a:rPr lang="en-US" dirty="0" smtClean="0"/>
              <a:t>the Franklin </a:t>
            </a:r>
            <a:r>
              <a:rPr lang="en-US" dirty="0"/>
              <a:t>and Eleanor </a:t>
            </a:r>
            <a:r>
              <a:rPr lang="en-US" dirty="0" smtClean="0"/>
              <a:t>Roosevelt </a:t>
            </a:r>
            <a:r>
              <a:rPr lang="en-US" dirty="0"/>
              <a:t>sound recordings.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700" y="4648200"/>
            <a:ext cx="21209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97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82700"/>
            <a:ext cx="8946541" cy="49656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CCSS.ELA Reading History 6-8</a:t>
            </a:r>
          </a:p>
          <a:p>
            <a:pPr marL="0" indent="0">
              <a:buNone/>
            </a:pPr>
            <a:r>
              <a:rPr lang="en-US" dirty="0" smtClean="0"/>
              <a:t>Determine </a:t>
            </a:r>
            <a:r>
              <a:rPr lang="en-US" dirty="0"/>
              <a:t>the central ideas or information of a primary or secondary source; provide an accurate summary of the source distinct </a:t>
            </a:r>
            <a:r>
              <a:rPr lang="en-US" dirty="0" smtClean="0"/>
              <a:t>from </a:t>
            </a:r>
            <a:r>
              <a:rPr lang="en-US" dirty="0"/>
              <a:t>prior knowledge or </a:t>
            </a:r>
            <a:r>
              <a:rPr lang="en-US" dirty="0" smtClean="0"/>
              <a:t>opinions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CCSS.ELA-R</a:t>
            </a:r>
            <a:r>
              <a:rPr lang="en-US" dirty="0"/>
              <a:t>eading</a:t>
            </a:r>
            <a:r>
              <a:rPr lang="en-US" b="1" dirty="0"/>
              <a:t> H</a:t>
            </a:r>
            <a:r>
              <a:rPr lang="en-US" dirty="0"/>
              <a:t>istory.6-8.6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Identify aspects of a text that reveal an author's point of view or purpose (e.g., loaded language, inclusion or avoidance of particular facts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CCS ELA</a:t>
            </a:r>
            <a:r>
              <a:rPr lang="en-US" dirty="0"/>
              <a:t>-</a:t>
            </a:r>
            <a:r>
              <a:rPr lang="en-US" b="1" dirty="0"/>
              <a:t>S</a:t>
            </a:r>
            <a:r>
              <a:rPr lang="en-US" dirty="0"/>
              <a:t>peaking and </a:t>
            </a:r>
            <a:r>
              <a:rPr lang="en-US" b="1" dirty="0"/>
              <a:t>L</a:t>
            </a:r>
            <a:r>
              <a:rPr lang="en-US" dirty="0"/>
              <a:t>istening.6.1C </a:t>
            </a:r>
          </a:p>
          <a:p>
            <a:pPr marL="0" indent="0">
              <a:buNone/>
            </a:pPr>
            <a:r>
              <a:rPr lang="en-US" dirty="0"/>
              <a:t>Pose and respond to specific questions with elaboration and detail by making comments that contribute to the topic, </a:t>
            </a:r>
            <a:r>
              <a:rPr lang="en-US" dirty="0" smtClean="0"/>
              <a:t>text, or </a:t>
            </a:r>
            <a:r>
              <a:rPr lang="en-US" dirty="0"/>
              <a:t>issue under </a:t>
            </a:r>
            <a:r>
              <a:rPr lang="en-US" dirty="0" smtClean="0"/>
              <a:t>discussion.</a:t>
            </a:r>
          </a:p>
          <a:p>
            <a:pPr marL="0" indent="0">
              <a:buNone/>
            </a:pPr>
            <a:r>
              <a:rPr lang="en-US" b="1" dirty="0" smtClean="0"/>
              <a:t>CCS </a:t>
            </a:r>
            <a:r>
              <a:rPr lang="en-US" b="1" dirty="0"/>
              <a:t>ELA</a:t>
            </a:r>
            <a:r>
              <a:rPr lang="en-US" dirty="0"/>
              <a:t>-</a:t>
            </a:r>
            <a:r>
              <a:rPr lang="en-US" b="1" dirty="0"/>
              <a:t>S</a:t>
            </a:r>
            <a:r>
              <a:rPr lang="en-US" dirty="0"/>
              <a:t>peaking and </a:t>
            </a:r>
            <a:r>
              <a:rPr lang="en-US" b="1" dirty="0"/>
              <a:t>L</a:t>
            </a:r>
            <a:r>
              <a:rPr lang="en-US" dirty="0"/>
              <a:t>istening.6.1D </a:t>
            </a:r>
          </a:p>
          <a:p>
            <a:pPr marL="0" indent="0">
              <a:buNone/>
            </a:pPr>
            <a:r>
              <a:rPr lang="en-US" dirty="0"/>
              <a:t>Review the key ideas expressed and demonstrate understanding of multiple perspectives through reflection and paraphrasing.</a:t>
            </a:r>
          </a:p>
          <a:p>
            <a:pPr marL="0" indent="0">
              <a:buNone/>
            </a:pPr>
            <a:r>
              <a:rPr lang="en-US" b="1" dirty="0" smtClean="0"/>
              <a:t>CCS </a:t>
            </a:r>
            <a:r>
              <a:rPr lang="en-US" b="1" dirty="0"/>
              <a:t>ELA</a:t>
            </a:r>
            <a:r>
              <a:rPr lang="en-US" dirty="0"/>
              <a:t>-</a:t>
            </a:r>
            <a:r>
              <a:rPr lang="en-US" b="1" dirty="0"/>
              <a:t>L</a:t>
            </a:r>
            <a:r>
              <a:rPr lang="en-US" dirty="0"/>
              <a:t>anguage.6.5B</a:t>
            </a:r>
          </a:p>
          <a:p>
            <a:pPr marL="0" indent="0">
              <a:buNone/>
            </a:pPr>
            <a:r>
              <a:rPr lang="en-US" dirty="0"/>
              <a:t>Use the relationship between particular words (e.g., cause/effect, part/whole, item/category) to better understand each of the words.</a:t>
            </a:r>
          </a:p>
          <a:p>
            <a:pPr marL="0" indent="0">
              <a:buNone/>
            </a:pPr>
            <a:r>
              <a:rPr lang="en-US" b="1" dirty="0" smtClean="0"/>
              <a:t>CSS </a:t>
            </a:r>
            <a:r>
              <a:rPr lang="en-US" b="1" dirty="0"/>
              <a:t>ELA-W</a:t>
            </a:r>
            <a:r>
              <a:rPr lang="en-US" dirty="0"/>
              <a:t>riting.6.2A</a:t>
            </a:r>
          </a:p>
          <a:p>
            <a:pPr marL="0" indent="0">
              <a:buNone/>
            </a:pPr>
            <a:r>
              <a:rPr lang="en-US" dirty="0"/>
              <a:t>Introduce a topic; organize ideas, concepts, and information, using strategies such as definition, classification, comparison/contrast, and cause/effect; include formatting (e.g., headings), graphics (e.g., charts, tables), and multimedia when useful to aiding comprehension.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4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D2.His.2.6-8. </a:t>
            </a:r>
            <a:r>
              <a:rPr lang="en-US" dirty="0"/>
              <a:t>Classify series of historical events and developments as examples of change and/or continuity.</a:t>
            </a:r>
          </a:p>
          <a:p>
            <a:pPr marL="0" indent="0">
              <a:buNone/>
            </a:pPr>
            <a:r>
              <a:rPr lang="en-US" b="1" dirty="0" smtClean="0"/>
              <a:t>D2.His.3.6-8</a:t>
            </a:r>
            <a:r>
              <a:rPr lang="en-US" b="1" dirty="0"/>
              <a:t>. </a:t>
            </a:r>
            <a:r>
              <a:rPr lang="en-US" dirty="0"/>
              <a:t>Use questions generated about individuals and groups to analyze why they, and the developments they shaped, are seen as historically significant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D2.His.13.6-8. </a:t>
            </a:r>
            <a:r>
              <a:rPr lang="en-US" dirty="0"/>
              <a:t>Evaluate the relevancy and utility of a historical source based on information such as maker, date, place of origin, intended audience, and purpose.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56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556468"/>
              </p:ext>
            </p:extLst>
          </p:nvPr>
        </p:nvGraphicFramePr>
        <p:xfrm>
          <a:off x="1638300" y="174472"/>
          <a:ext cx="9016999" cy="6502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688"/>
                <a:gridCol w="1942060"/>
                <a:gridCol w="1956941"/>
                <a:gridCol w="1702032"/>
                <a:gridCol w="1306278"/>
              </a:tblGrid>
              <a:tr h="544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500" dirty="0" smtClean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</a:rPr>
                        <a:t>Rubric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07" marR="12907" marT="12907" marB="12907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500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Mastery </a:t>
                      </a:r>
                      <a:r>
                        <a:rPr lang="en-US" sz="1100" dirty="0">
                          <a:effectLst/>
                        </a:rPr>
                        <a:t>(10 </a:t>
                      </a:r>
                      <a:r>
                        <a:rPr lang="en-US" sz="1100" dirty="0" err="1">
                          <a:effectLst/>
                        </a:rPr>
                        <a:t>pts</a:t>
                      </a:r>
                      <a:r>
                        <a:rPr lang="en-US" sz="1100" dirty="0">
                          <a:effectLst/>
                        </a:rPr>
                        <a:t>) 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Developing (5 </a:t>
                      </a:r>
                      <a:r>
                        <a:rPr lang="en-US" sz="1100" dirty="0" err="1">
                          <a:effectLst/>
                        </a:rPr>
                        <a:t>pts</a:t>
                      </a:r>
                      <a:r>
                        <a:rPr lang="en-US" sz="1100" dirty="0">
                          <a:effectLst/>
                        </a:rPr>
                        <a:t>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Beginning (2 </a:t>
                      </a:r>
                      <a:r>
                        <a:rPr lang="en-US" sz="1100" dirty="0" err="1">
                          <a:effectLst/>
                        </a:rPr>
                        <a:t>pts</a:t>
                      </a:r>
                      <a:r>
                        <a:rPr lang="en-US" sz="1100" dirty="0">
                          <a:effectLst/>
                        </a:rPr>
                        <a:t>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Comments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 anchor="ctr"/>
                </a:tc>
              </a:tr>
              <a:tr h="1372203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Grand </a:t>
                      </a:r>
                      <a:r>
                        <a:rPr lang="en-US" sz="1100" dirty="0">
                          <a:effectLst/>
                        </a:rPr>
                        <a:t>Conversation and Understanding History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800" spc="35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800" spc="35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 smtClean="0">
                          <a:effectLst/>
                        </a:rPr>
                        <a:t>The </a:t>
                      </a:r>
                      <a:r>
                        <a:rPr lang="en-US" sz="800" spc="35" dirty="0">
                          <a:effectLst/>
                        </a:rPr>
                        <a:t>student fully participated in the whole class Grand Conversation </a:t>
                      </a:r>
                      <a:r>
                        <a:rPr lang="en-US" sz="800" spc="35" dirty="0" smtClean="0">
                          <a:effectLst/>
                        </a:rPr>
                        <a:t>questions, answered </a:t>
                      </a:r>
                      <a:r>
                        <a:rPr lang="en-US" sz="800" spc="35" dirty="0">
                          <a:effectLst/>
                        </a:rPr>
                        <a:t>the questions from the Analyzing Oral Histories handout and understood the historical significance of the speeches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800" spc="35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800" spc="35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 smtClean="0">
                          <a:effectLst/>
                        </a:rPr>
                        <a:t>The </a:t>
                      </a:r>
                      <a:r>
                        <a:rPr lang="en-US" sz="800" spc="35" dirty="0">
                          <a:effectLst/>
                        </a:rPr>
                        <a:t>student participated and contributed some answers from </a:t>
                      </a:r>
                      <a:r>
                        <a:rPr lang="en-US" sz="800" spc="35" dirty="0" smtClean="0">
                          <a:effectLst/>
                        </a:rPr>
                        <a:t>the Grand Conversation and </a:t>
                      </a:r>
                      <a:r>
                        <a:rPr lang="en-US" sz="800" spc="35" dirty="0">
                          <a:effectLst/>
                        </a:rPr>
                        <a:t>Analyzing Oral Histories questions and understood the historical significance of the speeches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800" spc="35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800" spc="35" dirty="0" smtClean="0">
                        <a:effectLst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 smtClean="0">
                          <a:effectLst/>
                        </a:rPr>
                        <a:t>The </a:t>
                      </a:r>
                      <a:r>
                        <a:rPr lang="en-US" sz="800" spc="35" dirty="0">
                          <a:effectLst/>
                        </a:rPr>
                        <a:t>student contributed a few answers to the </a:t>
                      </a:r>
                      <a:r>
                        <a:rPr lang="en-US" sz="800" spc="35" dirty="0" smtClean="0">
                          <a:effectLst/>
                        </a:rPr>
                        <a:t>Grand Conversation, Analyzing </a:t>
                      </a:r>
                      <a:r>
                        <a:rPr lang="en-US" sz="800" spc="35" dirty="0">
                          <a:effectLst/>
                        </a:rPr>
                        <a:t>Oral Histories questions and continues to define the historical significance of the speeches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500" spc="35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</a:tr>
              <a:tr h="971894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State of the Nation in 1941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identified the state of the nation, factual information, purpose, and intended audience, as well as change and continuity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identified the state of the nation and most factual information, purpose, intended audience and the changes and continuity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>
                          <a:effectLst/>
                        </a:rPr>
                        <a:t>The student identified the state of the nation and some factual information, purpose, intended audience and the changes and continuity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500" spc="35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</a:tr>
              <a:tr h="971894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Point of View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identified Franklin and Eleanor Roosevelt's point of view, propaganda devices, persuasive language, or emotional appeals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identified Franklin and Eleanor Roosevelt's point of view and most usage of propaganda devices, persuasive language, or emotional appeals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>
                          <a:effectLst/>
                        </a:rPr>
                        <a:t>The student identified Franklin and Eleanor Roosevelt's point of view and few propaganda devices, persuasive language, or emotional appeals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500" spc="35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</a:tr>
              <a:tr h="705020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Cause and Effect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identified and orally shared cause and effect phrases found within the speeches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identified and orally shared some cause and effect phrases found within the speeches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>
                          <a:effectLst/>
                        </a:rPr>
                        <a:t>The student identified and orally shared few cause and effect phrases found within the speeches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500" spc="35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</a:tr>
              <a:tr h="838456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Written Retelling of Histories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Through Content Log writing, the student retold the different events in America's 1941 history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Through Content Log writing, the student retold most of the events in America's 1941 history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>
                          <a:effectLst/>
                        </a:rPr>
                        <a:t>Through Content Log writing, the student retold a few of the different events in America's 1941 history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500" spc="35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</a:tr>
              <a:tr h="90968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100" dirty="0">
                          <a:effectLst/>
                        </a:rPr>
                        <a:t>Written Summary of Histories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12" marR="21512" marT="21512" marB="21512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wrote an accurate summary of the Franklin and Eleanor Roosevelt speeches identifying key concepts through reflection and paraphrasing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>
                          <a:effectLst/>
                        </a:rPr>
                        <a:t>The student wrote an accurate summary outlining most of the key concepts from the Franklin and Eleanor Roosevelt speeches through reflection and paraphrasing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800" spc="35" dirty="0">
                          <a:effectLst/>
                        </a:rPr>
                        <a:t>The student wrote a brief summary outlining few key concepts from the Franklin and Eleanor Roosevelt speeches using reflection and paraphrasing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500" spc="35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7" marR="12907" marT="12907" marB="129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273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20800"/>
            <a:ext cx="8946541" cy="49275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Common Core State Standards Initiative: Preparing America’s Students for College and </a:t>
            </a:r>
            <a:r>
              <a:rPr lang="en-US" dirty="0" smtClean="0"/>
              <a:t>Career </a:t>
            </a:r>
            <a:r>
              <a:rPr lang="en-US" dirty="0"/>
              <a:t>(2015).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[Online]   </a:t>
            </a:r>
            <a:r>
              <a:rPr lang="en-US" u="sng" dirty="0">
                <a:hlinkClick r:id="rId2"/>
              </a:rPr>
              <a:t>http://www.corestandards.org/ELA-Literacy</a:t>
            </a:r>
            <a:r>
              <a:rPr lang="en-US" u="sng" dirty="0" smtClean="0">
                <a:hlinkClick r:id="rId2"/>
              </a:rPr>
              <a:t>/</a:t>
            </a:r>
            <a:r>
              <a:rPr lang="en-US" u="sng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Gunning, T. G. (2012).  </a:t>
            </a:r>
            <a:r>
              <a:rPr lang="en-US" i="1" dirty="0" smtClean="0"/>
              <a:t>Creating literacy instruction for all students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(8</a:t>
            </a:r>
            <a:r>
              <a:rPr lang="en-US" baseline="30000" dirty="0" smtClean="0"/>
              <a:t>th</a:t>
            </a:r>
            <a:r>
              <a:rPr lang="en-US" dirty="0" smtClean="0"/>
              <a:t> ed.).  Boston, MA: Pearson Education, Inc.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Library of Congress (2015).  Sound recordings.  [Online]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>
                <a:hlinkClick r:id="rId3"/>
              </a:rPr>
              <a:t>http://www.loc.gov/audio/?</a:t>
            </a:r>
            <a:r>
              <a:rPr lang="en-US" u="sng" dirty="0" smtClean="0">
                <a:hlinkClick r:id="rId3"/>
              </a:rPr>
              <a:t>q=roosevelt%5C</a:t>
            </a:r>
            <a:r>
              <a:rPr lang="en-US" u="sng" dirty="0" smtClean="0"/>
              <a:t> 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/>
              <a:t>National Council for the Social Studies (NCSS) (2013).  </a:t>
            </a:r>
            <a:r>
              <a:rPr lang="en-US" i="1" dirty="0"/>
              <a:t>College, career, &amp; civic life c3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i="1" dirty="0" smtClean="0"/>
              <a:t>framework </a:t>
            </a:r>
            <a:r>
              <a:rPr lang="en-US" i="1" dirty="0"/>
              <a:t>for social studies state standards: Guidance for enhancing the rigor of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k-12 civics, economics, geography, and history</a:t>
            </a:r>
            <a:r>
              <a:rPr lang="en-US" dirty="0"/>
              <a:t>. Silver Spring, MD: National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Council for the Social Studies.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Tompkins</a:t>
            </a:r>
            <a:r>
              <a:rPr lang="en-US" dirty="0"/>
              <a:t>, G. E. (</a:t>
            </a:r>
            <a:r>
              <a:rPr lang="en-US" dirty="0" smtClean="0"/>
              <a:t>2016). </a:t>
            </a:r>
            <a:r>
              <a:rPr lang="en-US" i="1" dirty="0"/>
              <a:t>Language arts: Patterns of practice </a:t>
            </a:r>
            <a:r>
              <a:rPr lang="en-US" dirty="0" smtClean="0"/>
              <a:t>(9th </a:t>
            </a:r>
            <a:r>
              <a:rPr lang="en-US" dirty="0"/>
              <a:t>ed.).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Upper Saddle River, NJ: Pearson Prentice Hall.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0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Connecting Literacy to </a:t>
            </a:r>
            <a:br>
              <a:rPr lang="en-US" b="1" dirty="0" smtClean="0"/>
            </a:br>
            <a:r>
              <a:rPr lang="en-US" b="1" dirty="0" smtClean="0"/>
              <a:t>Social Studies 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Language Arts encompass learning skills for reading, writing, listening, speaking, viewing, and visually representing to communicate.</a:t>
            </a:r>
          </a:p>
          <a:p>
            <a:endParaRPr lang="en-US" dirty="0"/>
          </a:p>
          <a:p>
            <a:r>
              <a:rPr lang="en-US" dirty="0" smtClean="0"/>
              <a:t>Within the learning of Social Studies, students use these skills to connect meaning and understand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Listening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68400"/>
            <a:ext cx="8946541" cy="50165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According </a:t>
            </a:r>
            <a:r>
              <a:rPr lang="en-US" dirty="0"/>
              <a:t>to Gail E. Tompkins (</a:t>
            </a:r>
            <a:r>
              <a:rPr lang="en-US" dirty="0" smtClean="0"/>
              <a:t>2016), </a:t>
            </a:r>
            <a:r>
              <a:rPr lang="en-US" dirty="0"/>
              <a:t>we tend to take the skill of listening for granted, since we use this skill each day of our </a:t>
            </a:r>
            <a:r>
              <a:rPr lang="en-US" dirty="0" smtClean="0"/>
              <a:t>lives for communication purposes.  Listening </a:t>
            </a:r>
            <a:r>
              <a:rPr lang="en-US" dirty="0"/>
              <a:t>is processing what we hear into meaningful </a:t>
            </a:r>
            <a:r>
              <a:rPr lang="en-US" dirty="0" smtClean="0"/>
              <a:t>information</a:t>
            </a:r>
            <a:r>
              <a:rPr lang="en-US" dirty="0"/>
              <a:t> </a:t>
            </a:r>
            <a:r>
              <a:rPr lang="en-US" dirty="0" smtClean="0"/>
              <a:t>through analysis of the content.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Listening capacity is the measure of comprehending spoken language (Gunning, 2012)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Being able to follow directions</a:t>
            </a:r>
          </a:p>
          <a:p>
            <a:pPr lvl="1"/>
            <a:r>
              <a:rPr lang="en-US" dirty="0"/>
              <a:t>Relating </a:t>
            </a:r>
            <a:r>
              <a:rPr lang="en-US" dirty="0" smtClean="0"/>
              <a:t>to the </a:t>
            </a:r>
            <a:r>
              <a:rPr lang="en-US" dirty="0"/>
              <a:t>heard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Identifying key concepts</a:t>
            </a:r>
          </a:p>
          <a:p>
            <a:pPr lvl="1"/>
            <a:r>
              <a:rPr lang="en-US" dirty="0" smtClean="0"/>
              <a:t>Identifying inferences</a:t>
            </a:r>
          </a:p>
          <a:p>
            <a:pPr lvl="1"/>
            <a:r>
              <a:rPr lang="en-US" dirty="0" smtClean="0"/>
              <a:t>Analyzing heard information </a:t>
            </a:r>
          </a:p>
          <a:p>
            <a:pPr lvl="1"/>
            <a:r>
              <a:rPr lang="en-US" dirty="0" smtClean="0"/>
              <a:t>Summarizing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0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Efferent Listening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Combining inquiry with the development of Efferent </a:t>
            </a:r>
            <a:r>
              <a:rPr lang="en-US" dirty="0" smtClean="0"/>
              <a:t>Listening and Critical Listening skills assists with the understanding of Social Studies </a:t>
            </a:r>
            <a:r>
              <a:rPr lang="en-US" dirty="0"/>
              <a:t>content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Efferent Listening uses:</a:t>
            </a:r>
          </a:p>
          <a:p>
            <a:pPr lvl="1"/>
            <a:r>
              <a:rPr lang="en-US" dirty="0" smtClean="0"/>
              <a:t>organizing </a:t>
            </a:r>
            <a:r>
              <a:rPr lang="en-US" dirty="0"/>
              <a:t>and summarizing information, </a:t>
            </a:r>
            <a:endParaRPr lang="en-US" dirty="0" smtClean="0"/>
          </a:p>
          <a:p>
            <a:pPr lvl="1"/>
            <a:r>
              <a:rPr lang="en-US" dirty="0" smtClean="0"/>
              <a:t>identifying </a:t>
            </a:r>
            <a:r>
              <a:rPr lang="en-US" dirty="0"/>
              <a:t>verbal cues, and </a:t>
            </a:r>
            <a:endParaRPr lang="en-US" dirty="0" smtClean="0"/>
          </a:p>
          <a:p>
            <a:pPr lvl="1"/>
            <a:r>
              <a:rPr lang="en-US" dirty="0" smtClean="0"/>
              <a:t>monitoring strategies-taking notes, identifying key concepts, sequencing, purpose for listening, does the information make sense, and intonation.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1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Critical Listening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Critical Listening assists students as they evaluate information by </a:t>
            </a:r>
            <a:r>
              <a:rPr lang="en-US" dirty="0" smtClean="0"/>
              <a:t>identifying: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propaganda </a:t>
            </a:r>
            <a:r>
              <a:rPr lang="en-US" dirty="0"/>
              <a:t>devices, </a:t>
            </a:r>
            <a:endParaRPr lang="en-US" dirty="0" smtClean="0"/>
          </a:p>
          <a:p>
            <a:pPr lvl="1"/>
            <a:r>
              <a:rPr lang="en-US" dirty="0" smtClean="0"/>
              <a:t>persuasive </a:t>
            </a:r>
            <a:r>
              <a:rPr lang="en-US" dirty="0"/>
              <a:t>language,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emotional appeals, and</a:t>
            </a:r>
          </a:p>
          <a:p>
            <a:pPr lvl="1"/>
            <a:r>
              <a:rPr lang="en-US" dirty="0" smtClean="0"/>
              <a:t>deceptive words or inflated language.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Inquiry for Auditory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Predicting-what will happen next?</a:t>
            </a:r>
          </a:p>
          <a:p>
            <a:r>
              <a:rPr lang="en-US" dirty="0" smtClean="0"/>
              <a:t>Visualizing-creating images of content during listening.</a:t>
            </a:r>
          </a:p>
          <a:p>
            <a:r>
              <a:rPr lang="en-US" dirty="0" smtClean="0"/>
              <a:t>Connecting (Tompkins, 2016):</a:t>
            </a:r>
          </a:p>
          <a:p>
            <a:pPr lvl="1"/>
            <a:r>
              <a:rPr lang="en-US" dirty="0" smtClean="0"/>
              <a:t>How does the information relate to me?</a:t>
            </a:r>
          </a:p>
          <a:p>
            <a:pPr lvl="1"/>
            <a:r>
              <a:rPr lang="en-US" dirty="0" smtClean="0"/>
              <a:t>How does the information relate to current events?</a:t>
            </a:r>
          </a:p>
          <a:p>
            <a:pPr lvl="1"/>
            <a:r>
              <a:rPr lang="en-US" dirty="0" smtClean="0"/>
              <a:t>How does the information relate to previous historical events?</a:t>
            </a:r>
          </a:p>
          <a:p>
            <a:pPr lvl="2"/>
            <a:r>
              <a:rPr lang="en-US" dirty="0" smtClean="0"/>
              <a:t>What was the speaker’s message?</a:t>
            </a:r>
          </a:p>
          <a:p>
            <a:pPr lvl="2"/>
            <a:r>
              <a:rPr lang="en-US" dirty="0" smtClean="0"/>
              <a:t>Was there an emotional, character, or intellectual appeal?</a:t>
            </a:r>
          </a:p>
          <a:p>
            <a:pPr lvl="2"/>
            <a:r>
              <a:rPr lang="en-US" dirty="0" smtClean="0"/>
              <a:t>Did the speaker use propaganda devices?</a:t>
            </a:r>
          </a:p>
          <a:p>
            <a:pPr lvl="2"/>
            <a:r>
              <a:rPr lang="en-US" dirty="0" smtClean="0"/>
              <a:t>Did the speaker use deceptive words or inflated terminology?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4394200"/>
            <a:ext cx="21209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2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Did you identify: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Glittering Generalities-too general</a:t>
            </a:r>
          </a:p>
          <a:p>
            <a:r>
              <a:rPr lang="en-US" dirty="0" smtClean="0"/>
              <a:t>Name Calling-labeling someone or something as bad</a:t>
            </a:r>
          </a:p>
          <a:p>
            <a:r>
              <a:rPr lang="en-US" dirty="0" smtClean="0"/>
              <a:t>Bandwagon-everyone is using or doing it</a:t>
            </a:r>
          </a:p>
          <a:p>
            <a:r>
              <a:rPr lang="en-US" dirty="0" smtClean="0"/>
              <a:t>Testimonials-associate a famous person, place, or thing to promote</a:t>
            </a:r>
          </a:p>
          <a:p>
            <a:r>
              <a:rPr lang="en-US" dirty="0" smtClean="0"/>
              <a:t>Card Stacking-only providing the positives about a subject</a:t>
            </a:r>
          </a:p>
          <a:p>
            <a:r>
              <a:rPr lang="en-US" dirty="0" smtClean="0"/>
              <a:t>Rewards-receiving a reward if you accept the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7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Franklin and Eleanor Roosevelt Addressing the Nation in </a:t>
            </a:r>
            <a:r>
              <a:rPr lang="en-US" sz="3200" b="1" dirty="0" smtClean="0"/>
              <a:t>1941: Analyzing Oral Histories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Objective:</a:t>
            </a:r>
            <a:r>
              <a:rPr lang="en-US" dirty="0"/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Students </a:t>
            </a:r>
            <a:r>
              <a:rPr lang="en-US" dirty="0"/>
              <a:t>will use the Library of Congress </a:t>
            </a:r>
            <a:r>
              <a:rPr lang="en-US" i="1" dirty="0"/>
              <a:t>Analyzing Oral Histories</a:t>
            </a:r>
            <a:r>
              <a:rPr lang="en-US" dirty="0"/>
              <a:t> questions located within the areas of Observe, Reflect, and Question as they listen and respond to the primary source sound recordings.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Franklin and Eleanor Roosevelt speeches, the students will identify the state of the nation in 1941, the </a:t>
            </a:r>
            <a:r>
              <a:rPr lang="en-US" dirty="0" smtClean="0"/>
              <a:t>Franklins’ </a:t>
            </a:r>
            <a:r>
              <a:rPr lang="en-US" dirty="0"/>
              <a:t>point of view, and cause and effect information through grand conversations.   The students will write a retelling and summary of the oral histories in their content logs.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4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Library of Congress</a:t>
            </a:r>
            <a:br>
              <a:rPr lang="en-US" b="1" dirty="0" smtClean="0"/>
            </a:br>
            <a:r>
              <a:rPr lang="en-US" b="1" dirty="0" smtClean="0"/>
              <a:t>Analyzing Oral Histories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10812"/>
              </p:ext>
            </p:extLst>
          </p:nvPr>
        </p:nvGraphicFramePr>
        <p:xfrm>
          <a:off x="1714501" y="2221548"/>
          <a:ext cx="7797798" cy="414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8710"/>
                <a:gridCol w="2599544"/>
                <a:gridCol w="2599544"/>
              </a:tblGrid>
              <a:tr h="171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Observe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Reflect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Question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73" marR="65673" marT="0" marB="0"/>
                </a:tc>
              </a:tr>
              <a:tr h="3563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Describe </a:t>
                      </a:r>
                      <a:r>
                        <a:rPr lang="en-US" sz="1100" dirty="0">
                          <a:effectLst/>
                        </a:rPr>
                        <a:t>what you notice.  What do you notice first?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Do you notice any accent?  What format is used for the oral history you are examining now?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Do you notice any back ground noises?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What other details do you notice?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What </a:t>
                      </a:r>
                      <a:r>
                        <a:rPr lang="en-US" sz="1100" dirty="0">
                          <a:effectLst/>
                        </a:rPr>
                        <a:t>was the purpose of this oral history?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What do you think was happening when it was recorded?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What can you tell about the person telling the oral history, and about that person’s point of view?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What is the significance of this oral history?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Is it more personal or historical?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How does encountering this primary source recording firsthand change its emotional impact?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What can you learn from this oral history?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What </a:t>
                      </a:r>
                      <a:r>
                        <a:rPr lang="en-US" sz="1100" dirty="0">
                          <a:effectLst/>
                        </a:rPr>
                        <a:t>do you wonder about: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who,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what,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when,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where,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why,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 how?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73" marR="656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181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218</TotalTime>
  <Words>1257</Words>
  <Application>Microsoft Macintosh PowerPoint</Application>
  <PresentationFormat>Widescreen</PresentationFormat>
  <Paragraphs>193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Ion</vt:lpstr>
      <vt:lpstr>Using the Library of Congress Teacher’s Guide for Analyzing Oral Histories: Connecting Language Arts Listening Skills and Social Studies Content </vt:lpstr>
      <vt:lpstr>Connecting Literacy to  Social Studies Content</vt:lpstr>
      <vt:lpstr>Listening</vt:lpstr>
      <vt:lpstr>Efferent Listening </vt:lpstr>
      <vt:lpstr>Critical Listening</vt:lpstr>
      <vt:lpstr>Using Inquiry for Auditory Analysis</vt:lpstr>
      <vt:lpstr>Propaganda Devices</vt:lpstr>
      <vt:lpstr>Franklin and Eleanor Roosevelt Addressing the Nation in 1941: Analyzing Oral Histories </vt:lpstr>
      <vt:lpstr>Library of Congress Analyzing Oral Histories</vt:lpstr>
      <vt:lpstr>Listen to History</vt:lpstr>
      <vt:lpstr>Grand Conversation Questions</vt:lpstr>
      <vt:lpstr>Follow-Up</vt:lpstr>
      <vt:lpstr>Standards</vt:lpstr>
      <vt:lpstr>Standards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Library of Congress Teacher’s Guide for Analyzing Oral Histories: Franklin and Eleanor Roosevelt Addressing the Nation in 1941 </dc:title>
  <dc:creator>Pardieck, Sherrie</dc:creator>
  <cp:lastModifiedBy>Microsoft Office User</cp:lastModifiedBy>
  <cp:revision>51</cp:revision>
  <dcterms:created xsi:type="dcterms:W3CDTF">2015-07-08T13:55:06Z</dcterms:created>
  <dcterms:modified xsi:type="dcterms:W3CDTF">2015-12-15T22:26:39Z</dcterms:modified>
</cp:coreProperties>
</file>