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70" r:id="rId7"/>
    <p:sldId id="261" r:id="rId8"/>
    <p:sldId id="262" r:id="rId9"/>
    <p:sldId id="269" r:id="rId10"/>
    <p:sldId id="273" r:id="rId11"/>
    <p:sldId id="271" r:id="rId12"/>
    <p:sldId id="272"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4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59875" cy="6858000"/>
            <a:chOff x="0" y="0"/>
            <a:chExt cx="5770" cy="4320"/>
          </a:xfrm>
        </p:grpSpPr>
        <p:sp>
          <p:nvSpPr>
            <p:cNvPr id="921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922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922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922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922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2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2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923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923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923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923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923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3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923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923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923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923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9240"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9241"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242"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9243" name="Rectangle 27"/>
          <p:cNvSpPr>
            <a:spLocks noGrp="1" noChangeArrowheads="1"/>
          </p:cNvSpPr>
          <p:nvPr>
            <p:ph type="ftr" sz="quarter" idx="3"/>
          </p:nvPr>
        </p:nvSpPr>
        <p:spPr/>
        <p:txBody>
          <a:bodyPr/>
          <a:lstStyle>
            <a:lvl1pPr>
              <a:defRPr/>
            </a:lvl1pPr>
          </a:lstStyle>
          <a:p>
            <a:endParaRPr lang="en-US"/>
          </a:p>
        </p:txBody>
      </p:sp>
      <p:sp>
        <p:nvSpPr>
          <p:cNvPr id="9244" name="Rectangle 28"/>
          <p:cNvSpPr>
            <a:spLocks noGrp="1" noChangeArrowheads="1"/>
          </p:cNvSpPr>
          <p:nvPr>
            <p:ph type="sldNum" sz="quarter" idx="4"/>
          </p:nvPr>
        </p:nvSpPr>
        <p:spPr/>
        <p:txBody>
          <a:bodyPr/>
          <a:lstStyle>
            <a:lvl1pPr>
              <a:defRPr/>
            </a:lvl1pPr>
          </a:lstStyle>
          <a:p>
            <a:fld id="{264DF7B9-F736-453C-84E9-835B55DDDD8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22E9EF5-D183-4EF6-A7BD-72659032B0A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A010E48B-F48F-4B53-8986-4AAD75468DB2}"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6E4DBF8-B58D-422A-B534-33F8DE8DEB0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40C7843-DB9E-4CA5-8CFE-575D58FC1C61}"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BB3DAB3-A7EB-4FD3-9F5F-44F980CA0B20}"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86ECCC4B-C43F-48F1-9CA1-568911BCB3E3}"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4E6CC8E-A088-4AB1-A7C9-998E2B5BCE2A}"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4BB704F9-EA86-4BDD-A47B-444D4375646F}"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7BE04D3-BD4B-41FE-AA91-573E7A0133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6FEC1BDC-C0AA-4A87-8FDE-DC04D6D7CCCF}"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59875" cy="6858000"/>
            <a:chOff x="0" y="0"/>
            <a:chExt cx="5770" cy="4320"/>
          </a:xfrm>
        </p:grpSpPr>
        <p:sp>
          <p:nvSpPr>
            <p:cNvPr id="819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819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19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19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819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820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820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0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0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820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820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820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820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821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1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821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821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821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821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8216"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17"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18"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8219"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7D162665-1F0B-4168-81C9-6794D4DC4DD0}" type="slidenum">
              <a:rPr lang="en-US"/>
              <a:pPr/>
              <a:t>‹#›</a:t>
            </a:fld>
            <a:endParaRPr lang="en-US"/>
          </a:p>
        </p:txBody>
      </p:sp>
      <p:sp>
        <p:nvSpPr>
          <p:cNvPr id="8220"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emory.loc.gov/cgi-bin/query/p?ammem/qlt:@FIELD(DOCID+@RANGE(br001+le181))::SortBy=DOCI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loc.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mailto:mcmullen@fsmail.bradley.edu" TargetMode="External"/><Relationship Id="rId7" Type="http://schemas.openxmlformats.org/officeDocument/2006/relationships/hyperlink" Target="http://bradleytps.weebly.com/" TargetMode="External"/><Relationship Id="rId2" Type="http://schemas.openxmlformats.org/officeDocument/2006/relationships/hyperlink" Target="mailto:sherrie@fsmail.bradley.edu" TargetMode="External"/><Relationship Id="rId1" Type="http://schemas.openxmlformats.org/officeDocument/2006/relationships/slideLayout" Target="../slideLayouts/slideLayout2.xml"/><Relationship Id="rId6" Type="http://schemas.openxmlformats.org/officeDocument/2006/relationships/hyperlink" Target="http://www.tpsfed.org/" TargetMode="External"/><Relationship Id="rId5" Type="http://schemas.openxmlformats.org/officeDocument/2006/relationships/hyperlink" Target="http://www.loc.gov/" TargetMode="External"/><Relationship Id="rId4" Type="http://schemas.openxmlformats.org/officeDocument/2006/relationships/hyperlink" Target="mailto:dcantu@fsmail.bradley.ed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emory.loc.gov/ammem/alhtml/almss/dep001.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memory.loc.gov/ammem/alhtml/alrb/step/01011863/001.html" TargetMode="External"/><Relationship Id="rId7" Type="http://schemas.openxmlformats.org/officeDocument/2006/relationships/image" Target="../media/image4.jpeg"/><Relationship Id="rId2" Type="http://schemas.openxmlformats.org/officeDocument/2006/relationships/hyperlink" Target="http://memory.loc.gov/ammem/alhtml/almss/dep001.html" TargetMode="External"/><Relationship Id="rId1" Type="http://schemas.openxmlformats.org/officeDocument/2006/relationships/slideLayout" Target="../slideLayouts/slideLayout2.xml"/><Relationship Id="rId6" Type="http://schemas.openxmlformats.org/officeDocument/2006/relationships/hyperlink" Target="http://memory.loc.gov/ammem/alhtml/alrb/step/01011863/001dr.jpg" TargetMode="External"/><Relationship Id="rId5" Type="http://schemas.openxmlformats.org/officeDocument/2006/relationships/image" Target="../media/image3.png"/><Relationship Id="rId4" Type="http://schemas.openxmlformats.org/officeDocument/2006/relationships/hyperlink" Target="http://memory.loc.gov/ammem/alhtml/almss/dep001.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memory.loc.gov/cgi-bin/displayPhoto.pl?path=/afc/afcqltbr/images/br0&amp;topImages=br014r.jpg&amp;topLinks=br014v.jpg,br014u.tif&amp;displayProfile=0&amp;dir=ammem&amp;itemLink=D?qlt:14:./temp/~ammem_Xbz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memory.loc.gov/cgi-bin/displayPhoto.pl?path=/afc/afcqltbr/images/br0&amp;topImages=br012r.jpg&amp;topLinks=br012v.jpg,br012u.tif&amp;displayProfile=0&amp;dir=ammem&amp;itemLink=D?qlt:12:./temp/~ammem_Xbzu:"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memory.loc.gov/cgi-bin/displayPhoto.pl?path=/afc/afcqltbr/images/br0&amp;topImages=br013r.jpg&amp;topLinks=br013v.jpg,br013u.tif&amp;displayProfile=0&amp;dir=ammem&amp;itemLink=D?qlt:13:./temp/~ammem_Xbz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457200"/>
            <a:ext cx="8153400" cy="2971800"/>
          </a:xfrm>
        </p:spPr>
        <p:txBody>
          <a:bodyPr/>
          <a:lstStyle/>
          <a:p>
            <a:r>
              <a:rPr lang="en-US" sz="4400" i="1" dirty="0" smtClean="0"/>
              <a:t>Teaching with Primary Sources</a:t>
            </a:r>
            <a:br>
              <a:rPr lang="en-US" sz="4400" i="1" dirty="0" smtClean="0"/>
            </a:br>
            <a:r>
              <a:rPr lang="en-US" sz="4400" i="1" dirty="0" smtClean="0"/>
              <a:t>Using</a:t>
            </a:r>
            <a:br>
              <a:rPr lang="en-US" sz="4400" i="1" dirty="0" smtClean="0"/>
            </a:br>
            <a:r>
              <a:rPr lang="en-US" sz="4400" i="1" dirty="0" smtClean="0"/>
              <a:t>Visual Literacy Skills</a:t>
            </a:r>
            <a:endParaRPr lang="en-US" sz="4400" i="1" dirty="0"/>
          </a:p>
        </p:txBody>
      </p:sp>
      <p:sp>
        <p:nvSpPr>
          <p:cNvPr id="2051" name="Rectangle 3"/>
          <p:cNvSpPr>
            <a:spLocks noGrp="1" noChangeArrowheads="1"/>
          </p:cNvSpPr>
          <p:nvPr>
            <p:ph type="subTitle" idx="1"/>
          </p:nvPr>
        </p:nvSpPr>
        <p:spPr>
          <a:xfrm>
            <a:off x="1371600" y="4343400"/>
            <a:ext cx="6400800" cy="1752600"/>
          </a:xfrm>
        </p:spPr>
        <p:txBody>
          <a:bodyPr/>
          <a:lstStyle/>
          <a:p>
            <a:pPr>
              <a:lnSpc>
                <a:spcPct val="80000"/>
              </a:lnSpc>
            </a:pPr>
            <a:r>
              <a:rPr lang="en-US" sz="2800" dirty="0"/>
              <a:t>Sherrie </a:t>
            </a:r>
            <a:r>
              <a:rPr lang="en-US" sz="2800" dirty="0" err="1" smtClean="0"/>
              <a:t>Pardieck</a:t>
            </a:r>
            <a:endParaRPr lang="en-US" sz="2800" dirty="0"/>
          </a:p>
          <a:p>
            <a:pPr>
              <a:lnSpc>
                <a:spcPct val="80000"/>
              </a:lnSpc>
            </a:pPr>
            <a:r>
              <a:rPr lang="en-US" sz="2800" dirty="0" smtClean="0"/>
              <a:t>David McMullen</a:t>
            </a:r>
            <a:endParaRPr lang="en-US" sz="2800" dirty="0"/>
          </a:p>
          <a:p>
            <a:pPr>
              <a:lnSpc>
                <a:spcPct val="80000"/>
              </a:lnSpc>
            </a:pPr>
            <a:r>
              <a:rPr lang="en-US" sz="2800" dirty="0" smtClean="0"/>
              <a:t>Dean </a:t>
            </a:r>
            <a:r>
              <a:rPr lang="en-US" sz="2800" dirty="0" err="1" smtClean="0"/>
              <a:t>Cantú</a:t>
            </a:r>
            <a:endParaRPr lang="en-US" sz="2800" dirty="0" smtClean="0"/>
          </a:p>
          <a:p>
            <a:pPr>
              <a:lnSpc>
                <a:spcPct val="80000"/>
              </a:lnSpc>
            </a:pPr>
            <a:r>
              <a:rPr lang="en-US" sz="2800" dirty="0"/>
              <a:t>Bradley University</a:t>
            </a:r>
          </a:p>
          <a:p>
            <a:pPr>
              <a:lnSpc>
                <a:spcPct val="80000"/>
              </a:lnSpc>
            </a:pPr>
            <a:endParaRPr lang="en-US" sz="2800" dirty="0"/>
          </a:p>
        </p:txBody>
      </p:sp>
      <p:pic>
        <p:nvPicPr>
          <p:cNvPr id="1026" name="Picture 2" descr="C:\Users\sherrie\AppData\Local\Microsoft\Windows\Temporary Internet Files\Content.Outlook\XCOG6BDF\TPS-logo-H-Blue-1.jpg"/>
          <p:cNvPicPr>
            <a:picLocks noChangeAspect="1" noChangeArrowheads="1"/>
          </p:cNvPicPr>
          <p:nvPr/>
        </p:nvPicPr>
        <p:blipFill>
          <a:blip r:embed="rId2" cstate="print"/>
          <a:srcRect/>
          <a:stretch>
            <a:fillRect/>
          </a:stretch>
        </p:blipFill>
        <p:spPr bwMode="auto">
          <a:xfrm>
            <a:off x="1143000" y="3505200"/>
            <a:ext cx="6858000" cy="2794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533400" y="838200"/>
            <a:ext cx="7239000" cy="5791200"/>
          </a:xfrm>
        </p:spPr>
        <p:txBody>
          <a:bodyPr/>
          <a:lstStyle/>
          <a:p>
            <a:pPr algn="ctr">
              <a:lnSpc>
                <a:spcPct val="80000"/>
              </a:lnSpc>
              <a:buFont typeface="Wingdings" pitchFamily="2" charset="2"/>
              <a:buNone/>
            </a:pPr>
            <a:r>
              <a:rPr lang="en-US" sz="2400" i="1" dirty="0">
                <a:effectLst/>
              </a:rPr>
              <a:t>Crazy Quilt</a:t>
            </a:r>
          </a:p>
          <a:p>
            <a:pPr>
              <a:lnSpc>
                <a:spcPct val="80000"/>
              </a:lnSpc>
              <a:buFont typeface="Wingdings" pitchFamily="2" charset="2"/>
              <a:buNone/>
            </a:pPr>
            <a:endParaRPr lang="en-US" sz="2400" i="1" dirty="0">
              <a:effectLst/>
            </a:endParaRPr>
          </a:p>
          <a:p>
            <a:pPr>
              <a:lnSpc>
                <a:spcPct val="80000"/>
              </a:lnSpc>
              <a:buFont typeface="Wingdings" pitchFamily="2" charset="2"/>
              <a:buNone/>
            </a:pPr>
            <a:r>
              <a:rPr lang="en-US" sz="1800" i="1" dirty="0">
                <a:effectLst/>
              </a:rPr>
              <a:t>By </a:t>
            </a:r>
            <a:r>
              <a:rPr lang="en-US" sz="1800" i="1" dirty="0" err="1">
                <a:effectLst/>
              </a:rPr>
              <a:t>Zenna</a:t>
            </a:r>
            <a:r>
              <a:rPr lang="en-US" sz="1800" i="1" dirty="0">
                <a:effectLst/>
              </a:rPr>
              <a:t> Todd (1978)</a:t>
            </a:r>
          </a:p>
          <a:p>
            <a:pPr>
              <a:lnSpc>
                <a:spcPct val="80000"/>
              </a:lnSpc>
              <a:buFont typeface="Wingdings" pitchFamily="2" charset="2"/>
              <a:buNone/>
            </a:pPr>
            <a:endParaRPr lang="en-US" sz="1800" i="1" dirty="0">
              <a:effectLst/>
            </a:endParaRPr>
          </a:p>
          <a:p>
            <a:pPr>
              <a:lnSpc>
                <a:spcPct val="80000"/>
              </a:lnSpc>
              <a:buNone/>
            </a:pPr>
            <a:r>
              <a:rPr lang="en-US" sz="1600" i="1" dirty="0">
                <a:effectLst/>
              </a:rPr>
              <a:t>I usually took, uh, take an old bed linen sheet, and tear it in squares, and then just sew this, sew this material on that, and that give it a little extra hold. It'd last, you know, better. And that was what we called the crazy quilt. And we'd find different ways to put '</a:t>
            </a:r>
            <a:r>
              <a:rPr lang="en-US" sz="1600" i="1" dirty="0" err="1">
                <a:effectLst/>
              </a:rPr>
              <a:t>em</a:t>
            </a:r>
            <a:r>
              <a:rPr lang="en-US" sz="1600" i="1" dirty="0">
                <a:effectLst/>
              </a:rPr>
              <a:t> together. We'd start at one corner and sew on a little strip and then go, you know, and then we'd have so many blocks and sew them together and we'd have one turned one way and one the other, and that way it give it a </a:t>
            </a:r>
            <a:r>
              <a:rPr lang="en-US" sz="1600" i="1" dirty="0" err="1">
                <a:effectLst/>
              </a:rPr>
              <a:t>kinda</a:t>
            </a:r>
            <a:r>
              <a:rPr lang="en-US" sz="1600" i="1" dirty="0">
                <a:effectLst/>
              </a:rPr>
              <a:t> little different design. And then sometimes we would take, after we, we'd tear the blocks about six-by-six or eight-by-eight, square, and we'd take four and put '</a:t>
            </a:r>
            <a:r>
              <a:rPr lang="en-US" sz="1600" i="1" dirty="0" err="1">
                <a:effectLst/>
              </a:rPr>
              <a:t>em</a:t>
            </a:r>
            <a:r>
              <a:rPr lang="en-US" sz="1600" i="1" dirty="0">
                <a:effectLst/>
              </a:rPr>
              <a:t> together and put a little two-inch strip or inch-and-a-half, in between the four, you know, and then put '</a:t>
            </a:r>
            <a:r>
              <a:rPr lang="en-US" sz="1600" i="1" dirty="0" err="1">
                <a:effectLst/>
              </a:rPr>
              <a:t>em</a:t>
            </a:r>
            <a:r>
              <a:rPr lang="en-US" sz="1600" i="1" dirty="0">
                <a:effectLst/>
              </a:rPr>
              <a:t> together with a bigger piece, about two inches or something. And that made '</a:t>
            </a:r>
            <a:r>
              <a:rPr lang="en-US" sz="1600" i="1" dirty="0" err="1">
                <a:effectLst/>
              </a:rPr>
              <a:t>em</a:t>
            </a:r>
            <a:r>
              <a:rPr lang="en-US" sz="1600" i="1" dirty="0">
                <a:effectLst/>
              </a:rPr>
              <a:t> real pretty in a way. And then it, you know, it was something to keep you warm</a:t>
            </a:r>
            <a:r>
              <a:rPr lang="en-US" sz="1600" i="1" dirty="0" smtClean="0">
                <a:effectLst/>
              </a:rPr>
              <a:t>.</a:t>
            </a:r>
          </a:p>
          <a:p>
            <a:pPr>
              <a:lnSpc>
                <a:spcPct val="80000"/>
              </a:lnSpc>
              <a:buNone/>
            </a:pPr>
            <a:endParaRPr lang="en-US" sz="1600" i="1" dirty="0" smtClean="0">
              <a:effectLst/>
            </a:endParaRPr>
          </a:p>
          <a:p>
            <a:pPr>
              <a:lnSpc>
                <a:spcPct val="80000"/>
              </a:lnSpc>
              <a:buNone/>
            </a:pPr>
            <a:r>
              <a:rPr lang="en-US" sz="1600" i="1" dirty="0" smtClean="0">
                <a:effectLst/>
              </a:rPr>
              <a:t>	</a:t>
            </a:r>
            <a:r>
              <a:rPr lang="en-US" sz="1800" i="1" dirty="0">
                <a:effectLst/>
              </a:rPr>
              <a:t/>
            </a:r>
            <a:br>
              <a:rPr lang="en-US" sz="1800" i="1" dirty="0">
                <a:effectLst/>
              </a:rPr>
            </a:br>
            <a:r>
              <a:rPr lang="en-US" sz="1600" i="1" dirty="0" smtClean="0">
                <a:effectLst/>
                <a:hlinkClick r:id="rId2"/>
              </a:rPr>
              <a:t>http://memory.loc.gov/cgi-bin/query/p?ammem/qlt:@FIELD(DOCID+@RANGE(br001+le181))::SortBy=DOCID</a:t>
            </a:r>
            <a:r>
              <a:rPr lang="en-US" sz="1600" i="1" dirty="0" smtClean="0">
                <a:effectLst/>
              </a:rPr>
              <a:t> </a:t>
            </a:r>
          </a:p>
          <a:p>
            <a:pPr>
              <a:lnSpc>
                <a:spcPct val="80000"/>
              </a:lnSpc>
              <a:buNone/>
            </a:pPr>
            <a:r>
              <a:rPr lang="en-US" sz="1800" i="1" dirty="0" smtClean="0">
                <a:effectLst/>
              </a:rPr>
              <a:t>	</a:t>
            </a:r>
            <a:endParaRPr lang="en-US" sz="1800" i="1" dirty="0">
              <a:effectLst/>
            </a:endParaRPr>
          </a:p>
          <a:p>
            <a:pPr>
              <a:lnSpc>
                <a:spcPct val="80000"/>
              </a:lnSpc>
              <a:buFont typeface="Wingdings" pitchFamily="2" charset="2"/>
              <a:buNone/>
            </a:pP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7" name="Picture 11" descr="Image, Source: "/>
          <p:cNvPicPr>
            <a:picLocks noChangeAspect="1" noChangeArrowheads="1"/>
          </p:cNvPicPr>
          <p:nvPr/>
        </p:nvPicPr>
        <p:blipFill>
          <a:blip r:embed="rId2" cstate="print"/>
          <a:srcRect/>
          <a:stretch>
            <a:fillRect/>
          </a:stretch>
        </p:blipFill>
        <p:spPr bwMode="auto">
          <a:xfrm>
            <a:off x="685800" y="838200"/>
            <a:ext cx="7620000" cy="5029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990600"/>
            <a:ext cx="8229600" cy="5105400"/>
          </a:xfrm>
        </p:spPr>
        <p:txBody>
          <a:bodyPr/>
          <a:lstStyle/>
          <a:p>
            <a:pPr>
              <a:lnSpc>
                <a:spcPct val="80000"/>
              </a:lnSpc>
            </a:pPr>
            <a:r>
              <a:rPr lang="en-US" sz="2000" b="1"/>
              <a:t>A Fine example of a general store in pioneer days.</a:t>
            </a:r>
            <a:r>
              <a:rPr lang="en-US" sz="2000"/>
              <a:t> </a:t>
            </a:r>
            <a:endParaRPr lang="en-US" sz="2000" b="1"/>
          </a:p>
          <a:p>
            <a:pPr>
              <a:lnSpc>
                <a:spcPct val="80000"/>
              </a:lnSpc>
            </a:pPr>
            <a:r>
              <a:rPr lang="en-US" sz="2000" b="1"/>
              <a:t>CREATED/PUBLISHED</a:t>
            </a:r>
            <a:r>
              <a:rPr lang="en-US" sz="2000"/>
              <a:t/>
            </a:r>
            <a:br>
              <a:rPr lang="en-US" sz="2000"/>
            </a:br>
            <a:r>
              <a:rPr lang="en-US" sz="2000"/>
              <a:t>[190-?] </a:t>
            </a:r>
            <a:endParaRPr lang="en-US" sz="2000" b="1"/>
          </a:p>
          <a:p>
            <a:pPr>
              <a:lnSpc>
                <a:spcPct val="80000"/>
              </a:lnSpc>
            </a:pPr>
            <a:r>
              <a:rPr lang="en-US" sz="2000" b="1"/>
              <a:t>SUMMARY</a:t>
            </a:r>
            <a:r>
              <a:rPr lang="en-US" sz="2000"/>
              <a:t/>
            </a:r>
            <a:br>
              <a:rPr lang="en-US" sz="2000"/>
            </a:br>
            <a:r>
              <a:rPr lang="en-US" sz="2000"/>
              <a:t>Interior of </a:t>
            </a:r>
            <a:r>
              <a:rPr lang="en-US" sz="2000" b="1"/>
              <a:t>general</a:t>
            </a:r>
            <a:r>
              <a:rPr lang="en-US" sz="2000"/>
              <a:t> </a:t>
            </a:r>
            <a:r>
              <a:rPr lang="en-US" sz="2000" b="1"/>
              <a:t>store</a:t>
            </a:r>
            <a:r>
              <a:rPr lang="en-US" sz="2000"/>
              <a:t> with men and a woman behind the counter. Other men in front of counter and by stove. Behind counter is shelving going to ceiling, full of goods. People not identified, likely in North Dakota. </a:t>
            </a:r>
            <a:endParaRPr lang="en-US" sz="2000" b="1"/>
          </a:p>
          <a:p>
            <a:pPr>
              <a:lnSpc>
                <a:spcPct val="80000"/>
              </a:lnSpc>
            </a:pPr>
            <a:r>
              <a:rPr lang="en-US" sz="2000" b="1"/>
              <a:t>NOTES</a:t>
            </a:r>
            <a:r>
              <a:rPr lang="en-US" sz="2000"/>
              <a:t/>
            </a:r>
            <a:br>
              <a:rPr lang="en-US" sz="2000"/>
            </a:br>
            <a:r>
              <a:rPr lang="en-US" sz="2000"/>
              <a:t>Title taken from label with print. </a:t>
            </a:r>
          </a:p>
          <a:p>
            <a:pPr>
              <a:lnSpc>
                <a:spcPct val="80000"/>
              </a:lnSpc>
            </a:pPr>
            <a:r>
              <a:rPr lang="en-US" sz="2000"/>
              <a:t>"Fred Hultstrand copy of glass plate from Howard Berg collection, Devils Lake, N.D. Copied July 28, 1965"--Back of b&amp;w print. </a:t>
            </a:r>
          </a:p>
          <a:p>
            <a:pPr>
              <a:lnSpc>
                <a:spcPct val="80000"/>
              </a:lnSpc>
            </a:pPr>
            <a:r>
              <a:rPr lang="en-US" sz="2000"/>
              <a:t>Original photographer likely Job V. Harrison of Rock Lake, N.D. </a:t>
            </a:r>
          </a:p>
          <a:p>
            <a:pPr>
              <a:lnSpc>
                <a:spcPct val="80000"/>
              </a:lnSpc>
            </a:pPr>
            <a:r>
              <a:rPr lang="en-US" sz="2000"/>
              <a:t>Cite as: Fred Hultstrand History in Pictures Collection, NDIRS-NDSU, Fargo. </a:t>
            </a:r>
          </a:p>
          <a:p>
            <a:pPr>
              <a:lnSpc>
                <a:spcPct val="80000"/>
              </a:lnSpc>
            </a:pPr>
            <a:r>
              <a:rPr lang="en-US" sz="2000"/>
              <a:t>Gift; Verwest, Donna Jean 1969.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Visual Literacy Questions</a:t>
            </a:r>
          </a:p>
        </p:txBody>
      </p:sp>
      <p:sp>
        <p:nvSpPr>
          <p:cNvPr id="16387" name="Rectangle 3"/>
          <p:cNvSpPr>
            <a:spLocks noGrp="1" noChangeArrowheads="1"/>
          </p:cNvSpPr>
          <p:nvPr>
            <p:ph type="body" idx="1"/>
          </p:nvPr>
        </p:nvSpPr>
        <p:spPr>
          <a:xfrm>
            <a:off x="457200" y="1524000"/>
            <a:ext cx="8229600" cy="5181600"/>
          </a:xfrm>
        </p:spPr>
        <p:txBody>
          <a:bodyPr/>
          <a:lstStyle/>
          <a:p>
            <a:pPr lvl="1">
              <a:buFont typeface="Wingdings" pitchFamily="2" charset="2"/>
              <a:buNone/>
            </a:pPr>
            <a:r>
              <a:rPr lang="en-US" sz="2400" b="1" i="1" dirty="0"/>
              <a:t>Analysis Skills:</a:t>
            </a:r>
          </a:p>
          <a:p>
            <a:pPr lvl="1">
              <a:buFont typeface="Wingdings" pitchFamily="2" charset="2"/>
              <a:buNone/>
            </a:pPr>
            <a:endParaRPr lang="en-US" sz="2400" b="1" i="1" dirty="0"/>
          </a:p>
          <a:p>
            <a:pPr lvl="1">
              <a:buFont typeface="Wingdings" pitchFamily="2" charset="2"/>
              <a:buNone/>
            </a:pPr>
            <a:r>
              <a:rPr lang="en-US" sz="2400" dirty="0"/>
              <a:t>What do you see?</a:t>
            </a:r>
          </a:p>
          <a:p>
            <a:pPr>
              <a:buFont typeface="Wingdings" pitchFamily="2" charset="2"/>
              <a:buNone/>
            </a:pPr>
            <a:r>
              <a:rPr lang="en-US" sz="2400" dirty="0"/>
              <a:t>     What is happing?</a:t>
            </a:r>
          </a:p>
          <a:p>
            <a:pPr>
              <a:buFont typeface="Wingdings" pitchFamily="2" charset="2"/>
              <a:buNone/>
            </a:pPr>
            <a:r>
              <a:rPr lang="en-US" sz="2400" dirty="0"/>
              <a:t>	 What items are being displayed?</a:t>
            </a:r>
          </a:p>
          <a:p>
            <a:pPr>
              <a:buFont typeface="Wingdings" pitchFamily="2" charset="2"/>
              <a:buNone/>
            </a:pPr>
            <a:r>
              <a:rPr lang="en-US" sz="2400" dirty="0"/>
              <a:t>	 Describe items.</a:t>
            </a:r>
          </a:p>
          <a:p>
            <a:pPr>
              <a:buFont typeface="Wingdings" pitchFamily="2" charset="2"/>
              <a:buNone/>
            </a:pPr>
            <a:r>
              <a:rPr lang="en-US" sz="2400" dirty="0"/>
              <a:t>	 Why are they included in the visual image?</a:t>
            </a:r>
          </a:p>
          <a:p>
            <a:pPr>
              <a:buFont typeface="Wingdings" pitchFamily="2" charset="2"/>
              <a:buNone/>
            </a:pPr>
            <a:r>
              <a:rPr lang="en-US" sz="2400" dirty="0"/>
              <a:t>	 What cultural differences do you see in the image?</a:t>
            </a:r>
          </a:p>
          <a:p>
            <a:pPr>
              <a:buFont typeface="Wingdings" pitchFamily="2" charset="2"/>
              <a:buNone/>
            </a:pPr>
            <a:r>
              <a:rPr lang="en-US" sz="2400" dirty="0"/>
              <a:t>	 What is the time period of the image?</a:t>
            </a:r>
          </a:p>
          <a:p>
            <a:pPr>
              <a:buFont typeface="Wingdings" pitchFamily="2" charset="2"/>
              <a:buNone/>
            </a:pPr>
            <a:r>
              <a:rPr lang="en-US" sz="2400" dirty="0"/>
              <a:t>	 Comparison of two or more primary sources,</a:t>
            </a:r>
          </a:p>
          <a:p>
            <a:pPr>
              <a:buFont typeface="Wingdings" pitchFamily="2" charset="2"/>
              <a:buNone/>
            </a:pPr>
            <a:r>
              <a:rPr lang="en-US" sz="2400" dirty="0"/>
              <a:t>	 identification of similarities and differences.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Visual Literacy</a:t>
            </a:r>
          </a:p>
        </p:txBody>
      </p:sp>
      <p:sp>
        <p:nvSpPr>
          <p:cNvPr id="17411" name="Rectangle 3"/>
          <p:cNvSpPr>
            <a:spLocks noGrp="1" noChangeArrowheads="1"/>
          </p:cNvSpPr>
          <p:nvPr>
            <p:ph type="body" idx="1"/>
          </p:nvPr>
        </p:nvSpPr>
        <p:spPr>
          <a:xfrm>
            <a:off x="457200" y="1981200"/>
            <a:ext cx="8229600" cy="4495800"/>
          </a:xfrm>
        </p:spPr>
        <p:txBody>
          <a:bodyPr/>
          <a:lstStyle/>
          <a:p>
            <a:pPr>
              <a:buFont typeface="Wingdings" pitchFamily="2" charset="2"/>
              <a:buNone/>
            </a:pPr>
            <a:r>
              <a:rPr lang="en-US" b="1" i="1" dirty="0"/>
              <a:t>Critical thinking skills:</a:t>
            </a:r>
          </a:p>
          <a:p>
            <a:pPr>
              <a:buFont typeface="Wingdings" pitchFamily="2" charset="2"/>
              <a:buNone/>
            </a:pPr>
            <a:endParaRPr lang="en-US" b="1" i="1" dirty="0"/>
          </a:p>
          <a:p>
            <a:r>
              <a:rPr lang="en-US" dirty="0"/>
              <a:t>	Does the visual tell a story?</a:t>
            </a:r>
          </a:p>
          <a:p>
            <a:r>
              <a:rPr lang="en-US" dirty="0"/>
              <a:t>	What is the significance of the visual?</a:t>
            </a:r>
          </a:p>
          <a:p>
            <a:r>
              <a:rPr lang="en-US" dirty="0"/>
              <a:t>	Is this an important artifact?  Why?	</a:t>
            </a:r>
          </a:p>
          <a:p>
            <a:r>
              <a:rPr lang="en-US" dirty="0"/>
              <a:t>	Summarize what you see.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t>Visual Literacy</a:t>
            </a:r>
          </a:p>
        </p:txBody>
      </p:sp>
      <p:sp>
        <p:nvSpPr>
          <p:cNvPr id="18435" name="Rectangle 3"/>
          <p:cNvSpPr>
            <a:spLocks noGrp="1" noChangeArrowheads="1"/>
          </p:cNvSpPr>
          <p:nvPr>
            <p:ph type="body" idx="1"/>
          </p:nvPr>
        </p:nvSpPr>
        <p:spPr>
          <a:xfrm>
            <a:off x="457200" y="1600200"/>
            <a:ext cx="8229600" cy="4876800"/>
          </a:xfrm>
        </p:spPr>
        <p:txBody>
          <a:bodyPr/>
          <a:lstStyle/>
          <a:p>
            <a:pPr>
              <a:buFont typeface="Wingdings" pitchFamily="2" charset="2"/>
              <a:buNone/>
            </a:pPr>
            <a:r>
              <a:rPr lang="en-US" sz="2800" b="1" i="1" dirty="0"/>
              <a:t>Research skills:</a:t>
            </a:r>
          </a:p>
          <a:p>
            <a:pPr>
              <a:buFont typeface="Wingdings" pitchFamily="2" charset="2"/>
              <a:buNone/>
            </a:pPr>
            <a:r>
              <a:rPr lang="en-US" sz="2800" dirty="0"/>
              <a:t>	Look up the history of the artifact (follow LOC links). </a:t>
            </a:r>
          </a:p>
          <a:p>
            <a:pPr>
              <a:buFont typeface="Wingdings" pitchFamily="2" charset="2"/>
              <a:buNone/>
            </a:pPr>
            <a:r>
              <a:rPr lang="en-US" sz="2800" dirty="0"/>
              <a:t>	Compare predictions to the factual information.</a:t>
            </a:r>
          </a:p>
          <a:p>
            <a:pPr>
              <a:buFont typeface="Wingdings" pitchFamily="2" charset="2"/>
              <a:buNone/>
            </a:pPr>
            <a:endParaRPr lang="en-US" sz="2800" dirty="0"/>
          </a:p>
          <a:p>
            <a:pPr>
              <a:buFont typeface="Wingdings" pitchFamily="2" charset="2"/>
              <a:buNone/>
            </a:pPr>
            <a:r>
              <a:rPr lang="en-US" sz="2800" b="1" i="1" dirty="0"/>
              <a:t>Application:</a:t>
            </a:r>
          </a:p>
          <a:p>
            <a:pPr>
              <a:buFont typeface="Wingdings" pitchFamily="2" charset="2"/>
              <a:buNone/>
            </a:pPr>
            <a:r>
              <a:rPr lang="en-US" sz="2800" dirty="0"/>
              <a:t>	A final product may include a project, discussion, role playing, research paper, graphic organizer, illustrations, etc. The final product would be used for assessment purposes.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Visual Literacy</a:t>
            </a:r>
          </a:p>
        </p:txBody>
      </p:sp>
      <p:sp>
        <p:nvSpPr>
          <p:cNvPr id="19459" name="Rectangle 3"/>
          <p:cNvSpPr>
            <a:spLocks noGrp="1" noChangeArrowheads="1"/>
          </p:cNvSpPr>
          <p:nvPr>
            <p:ph type="body" idx="1"/>
          </p:nvPr>
        </p:nvSpPr>
        <p:spPr>
          <a:xfrm>
            <a:off x="457200" y="1600200"/>
            <a:ext cx="8229600" cy="4267200"/>
          </a:xfrm>
        </p:spPr>
        <p:txBody>
          <a:bodyPr/>
          <a:lstStyle/>
          <a:p>
            <a:pPr>
              <a:buFont typeface="Wingdings" pitchFamily="2" charset="2"/>
              <a:buNone/>
            </a:pPr>
            <a:r>
              <a:rPr lang="en-US" dirty="0"/>
              <a:t>	</a:t>
            </a:r>
          </a:p>
          <a:p>
            <a:pPr>
              <a:buFont typeface="Wingdings" pitchFamily="2" charset="2"/>
              <a:buNone/>
            </a:pPr>
            <a:r>
              <a:rPr lang="en-US" dirty="0"/>
              <a:t>		</a:t>
            </a:r>
            <a:r>
              <a:rPr lang="en-US" sz="2800" i="1" dirty="0"/>
              <a:t>Using visual literacy </a:t>
            </a:r>
            <a:r>
              <a:rPr lang="en-US" sz="2800" i="1" dirty="0" smtClean="0"/>
              <a:t>and the LOC primary sources for </a:t>
            </a:r>
            <a:r>
              <a:rPr lang="en-US" sz="2800" i="1" dirty="0"/>
              <a:t>the teaching and learning process provides students’ with opportunities to </a:t>
            </a:r>
            <a:r>
              <a:rPr lang="en-US" sz="2800" i="1" dirty="0" smtClean="0"/>
              <a:t>interpret, decode, and read visual information and symbols.  Students use visual vocabulary</a:t>
            </a:r>
            <a:r>
              <a:rPr lang="en-US" sz="2800" i="1" dirty="0"/>
              <a:t>, </a:t>
            </a:r>
            <a:r>
              <a:rPr lang="en-US" sz="2800" i="1" dirty="0" smtClean="0"/>
              <a:t>visual thinking, critical thinking, critical viewing, and research skills as they connect meaning to authentic materials.</a:t>
            </a:r>
            <a:endParaRPr lang="en-US" sz="2800"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28600"/>
            <a:ext cx="8229600" cy="838200"/>
          </a:xfrm>
        </p:spPr>
        <p:txBody>
          <a:bodyPr/>
          <a:lstStyle/>
          <a:p>
            <a:r>
              <a:rPr lang="en-US"/>
              <a:t>References</a:t>
            </a:r>
          </a:p>
        </p:txBody>
      </p:sp>
      <p:sp>
        <p:nvSpPr>
          <p:cNvPr id="20483" name="Rectangle 3"/>
          <p:cNvSpPr>
            <a:spLocks noGrp="1" noChangeArrowheads="1"/>
          </p:cNvSpPr>
          <p:nvPr>
            <p:ph type="body" idx="1"/>
          </p:nvPr>
        </p:nvSpPr>
        <p:spPr>
          <a:xfrm>
            <a:off x="457200" y="1066800"/>
            <a:ext cx="8229600" cy="5562600"/>
          </a:xfrm>
        </p:spPr>
        <p:txBody>
          <a:bodyPr/>
          <a:lstStyle/>
          <a:p>
            <a:pPr>
              <a:lnSpc>
                <a:spcPct val="80000"/>
              </a:lnSpc>
              <a:buFont typeface="Wingdings" pitchFamily="2" charset="2"/>
              <a:buNone/>
            </a:pPr>
            <a:endParaRPr lang="en-US" sz="1000"/>
          </a:p>
          <a:p>
            <a:pPr>
              <a:lnSpc>
                <a:spcPct val="80000"/>
              </a:lnSpc>
              <a:buFont typeface="Wingdings" pitchFamily="2" charset="2"/>
              <a:buNone/>
            </a:pPr>
            <a:endParaRPr lang="en-US" sz="1000"/>
          </a:p>
          <a:p>
            <a:pPr>
              <a:lnSpc>
                <a:spcPct val="80000"/>
              </a:lnSpc>
              <a:buFont typeface="Wingdings" pitchFamily="2" charset="2"/>
              <a:buNone/>
            </a:pPr>
            <a:endParaRPr lang="en-US" sz="1000"/>
          </a:p>
          <a:p>
            <a:pPr>
              <a:lnSpc>
                <a:spcPct val="80000"/>
              </a:lnSpc>
              <a:buFont typeface="Wingdings" pitchFamily="2" charset="2"/>
              <a:buNone/>
            </a:pPr>
            <a:r>
              <a:rPr lang="en-US" sz="1000" b="1"/>
              <a:t>Avgerinou, M. D. (2009).  Re-viewing visual literacy in the “baind’ images” era.  </a:t>
            </a:r>
          </a:p>
          <a:p>
            <a:pPr>
              <a:lnSpc>
                <a:spcPct val="80000"/>
              </a:lnSpc>
              <a:buFont typeface="Wingdings" pitchFamily="2" charset="2"/>
              <a:buNone/>
            </a:pPr>
            <a:r>
              <a:rPr lang="en-US" sz="1000" b="1"/>
              <a:t>	</a:t>
            </a:r>
            <a:r>
              <a:rPr lang="en-US" sz="1000" b="1" i="1"/>
              <a:t>TechTrends, 53 </a:t>
            </a:r>
            <a:r>
              <a:rPr lang="en-US" sz="1000" b="1"/>
              <a:t>(2), 28-34.</a:t>
            </a:r>
          </a:p>
          <a:p>
            <a:pPr>
              <a:lnSpc>
                <a:spcPct val="80000"/>
              </a:lnSpc>
              <a:buFont typeface="Wingdings" pitchFamily="2" charset="2"/>
              <a:buNone/>
            </a:pPr>
            <a:endParaRPr lang="en-US" sz="1000" b="1"/>
          </a:p>
          <a:p>
            <a:pPr>
              <a:lnSpc>
                <a:spcPct val="80000"/>
              </a:lnSpc>
              <a:buFont typeface="Wingdings" pitchFamily="2" charset="2"/>
              <a:buNone/>
            </a:pPr>
            <a:r>
              <a:rPr lang="en-US" sz="1000" b="1"/>
              <a:t>Danzer, G. A., &amp; Newman, M.  (1991).  </a:t>
            </a:r>
            <a:r>
              <a:rPr lang="en-US" sz="1000" b="1" i="1"/>
              <a:t>Tuning in: Primary sources in the teaching of </a:t>
            </a:r>
          </a:p>
          <a:p>
            <a:pPr>
              <a:lnSpc>
                <a:spcPct val="80000"/>
              </a:lnSpc>
              <a:buFont typeface="Wingdings" pitchFamily="2" charset="2"/>
              <a:buNone/>
            </a:pPr>
            <a:r>
              <a:rPr lang="en-US" sz="1000" b="1" i="1"/>
              <a:t>	history.</a:t>
            </a:r>
            <a:r>
              <a:rPr lang="en-US" sz="1000" b="1"/>
              <a:t>  Chicago, IL: The World History Project, University of Illinois at Chicago1991.</a:t>
            </a:r>
          </a:p>
          <a:p>
            <a:pPr>
              <a:lnSpc>
                <a:spcPct val="80000"/>
              </a:lnSpc>
              <a:buFont typeface="Wingdings" pitchFamily="2" charset="2"/>
              <a:buNone/>
            </a:pPr>
            <a:endParaRPr lang="en-US" sz="1000" b="1"/>
          </a:p>
          <a:p>
            <a:pPr>
              <a:lnSpc>
                <a:spcPct val="80000"/>
              </a:lnSpc>
              <a:buFont typeface="Wingdings" pitchFamily="2" charset="2"/>
              <a:buNone/>
            </a:pPr>
            <a:r>
              <a:rPr lang="en-US" sz="1000" b="1"/>
              <a:t>Gardner, H. (2000).  </a:t>
            </a:r>
            <a:r>
              <a:rPr lang="en-US" sz="1000" b="1" i="1"/>
              <a:t>Intelligence reframed:  Multiple intelligences in the 21st century.</a:t>
            </a:r>
            <a:r>
              <a:rPr lang="en-US" sz="1000" b="1"/>
              <a:t>  </a:t>
            </a:r>
          </a:p>
          <a:p>
            <a:pPr>
              <a:lnSpc>
                <a:spcPct val="80000"/>
              </a:lnSpc>
              <a:buFont typeface="Wingdings" pitchFamily="2" charset="2"/>
              <a:buNone/>
            </a:pPr>
            <a:r>
              <a:rPr lang="en-US" sz="1000" b="1"/>
              <a:t>	New York, NY:  Basic Books.</a:t>
            </a:r>
          </a:p>
          <a:p>
            <a:pPr>
              <a:lnSpc>
                <a:spcPct val="80000"/>
              </a:lnSpc>
              <a:buFont typeface="Wingdings" pitchFamily="2" charset="2"/>
              <a:buNone/>
            </a:pPr>
            <a:endParaRPr lang="en-US" sz="1000" b="1"/>
          </a:p>
          <a:p>
            <a:pPr>
              <a:lnSpc>
                <a:spcPct val="80000"/>
              </a:lnSpc>
              <a:buFont typeface="Wingdings" pitchFamily="2" charset="2"/>
              <a:buNone/>
            </a:pPr>
            <a:r>
              <a:rPr lang="en-US" sz="1000" b="1"/>
              <a:t>Library of Congress   (2006).  [On-line]. Available </a:t>
            </a:r>
            <a:r>
              <a:rPr lang="en-US" sz="1000" b="1">
                <a:hlinkClick r:id="rId2"/>
              </a:rPr>
              <a:t>www.loc.gov</a:t>
            </a:r>
            <a:r>
              <a:rPr lang="en-US" sz="1000" b="1"/>
              <a:t> </a:t>
            </a:r>
          </a:p>
          <a:p>
            <a:pPr>
              <a:lnSpc>
                <a:spcPct val="80000"/>
              </a:lnSpc>
              <a:buFont typeface="Wingdings" pitchFamily="2" charset="2"/>
              <a:buNone/>
            </a:pPr>
            <a:endParaRPr lang="en-US" sz="1000" b="1"/>
          </a:p>
          <a:p>
            <a:pPr>
              <a:lnSpc>
                <a:spcPct val="80000"/>
              </a:lnSpc>
              <a:buFont typeface="Wingdings" pitchFamily="2" charset="2"/>
              <a:buNone/>
            </a:pPr>
            <a:r>
              <a:rPr lang="en-US" sz="1000" b="1"/>
              <a:t>Pardieck, S. (2008).  Creating personal connections:  Exploring the immigration to 	</a:t>
            </a:r>
          </a:p>
          <a:p>
            <a:pPr>
              <a:lnSpc>
                <a:spcPct val="80000"/>
              </a:lnSpc>
              <a:buFont typeface="Wingdings" pitchFamily="2" charset="2"/>
              <a:buNone/>
            </a:pPr>
            <a:r>
              <a:rPr lang="en-US" sz="1000" b="1"/>
              <a:t>	Chinatown in Chicago, Illinois.  </a:t>
            </a:r>
            <a:r>
              <a:rPr lang="en-US" sz="1000" b="1" i="1"/>
              <a:t>Journal of the Illinois Council for the Social Studies, (68), </a:t>
            </a:r>
            <a:r>
              <a:rPr lang="en-US" sz="1000" b="1"/>
              <a:t>1-6.</a:t>
            </a:r>
          </a:p>
          <a:p>
            <a:pPr>
              <a:lnSpc>
                <a:spcPct val="80000"/>
              </a:lnSpc>
              <a:buFont typeface="Wingdings" pitchFamily="2" charset="2"/>
              <a:buNone/>
            </a:pPr>
            <a:endParaRPr lang="en-US" sz="1000" b="1"/>
          </a:p>
          <a:p>
            <a:pPr>
              <a:lnSpc>
                <a:spcPct val="80000"/>
              </a:lnSpc>
              <a:buFont typeface="Wingdings" pitchFamily="2" charset="2"/>
              <a:buNone/>
            </a:pPr>
            <a:r>
              <a:rPr lang="en-US" sz="1000" b="1"/>
              <a:t>Petri, G. G.  (2003).  </a:t>
            </a:r>
            <a:r>
              <a:rPr lang="en-US" sz="1000" b="1" i="1"/>
              <a:t>The American memory collection from a-a:  Primary resource guide </a:t>
            </a:r>
          </a:p>
          <a:p>
            <a:pPr>
              <a:lnSpc>
                <a:spcPct val="80000"/>
              </a:lnSpc>
              <a:buFont typeface="Wingdings" pitchFamily="2" charset="2"/>
              <a:buNone/>
            </a:pPr>
            <a:r>
              <a:rPr lang="en-US" sz="1000" b="1" i="1"/>
              <a:t>	and reproducible activities across the curriculum grades 7-9.</a:t>
            </a:r>
            <a:r>
              <a:rPr lang="en-US" sz="1000" b="1"/>
              <a:t>  Worthington, OH: Linworth Publishing, Inc.</a:t>
            </a:r>
          </a:p>
          <a:p>
            <a:pPr>
              <a:lnSpc>
                <a:spcPct val="80000"/>
              </a:lnSpc>
              <a:buFont typeface="Wingdings" pitchFamily="2" charset="2"/>
              <a:buNone/>
            </a:pPr>
            <a:endParaRPr lang="en-US" sz="1000" b="1"/>
          </a:p>
          <a:p>
            <a:pPr>
              <a:lnSpc>
                <a:spcPct val="80000"/>
              </a:lnSpc>
              <a:buFont typeface="Wingdings" pitchFamily="2" charset="2"/>
              <a:buNone/>
            </a:pPr>
            <a:r>
              <a:rPr lang="en-US" sz="1000" b="1"/>
              <a:t>Teale, W. H. (2009).  Students learning English and their literacy instruction in urban </a:t>
            </a:r>
          </a:p>
          <a:p>
            <a:pPr>
              <a:lnSpc>
                <a:spcPct val="80000"/>
              </a:lnSpc>
              <a:buFont typeface="Wingdings" pitchFamily="2" charset="2"/>
              <a:buNone/>
            </a:pPr>
            <a:r>
              <a:rPr lang="en-US" sz="1000" b="1"/>
              <a:t>	schools.  </a:t>
            </a:r>
            <a:r>
              <a:rPr lang="en-US" sz="1000" b="1" i="1"/>
              <a:t>Reading Teacher, 62 </a:t>
            </a:r>
            <a:r>
              <a:rPr lang="en-US" sz="1000" b="1"/>
              <a:t>(8), 699-703.</a:t>
            </a:r>
          </a:p>
          <a:p>
            <a:pPr>
              <a:lnSpc>
                <a:spcPct val="80000"/>
              </a:lnSpc>
              <a:buFont typeface="Wingdings" pitchFamily="2" charset="2"/>
              <a:buNone/>
            </a:pPr>
            <a:endParaRPr lang="en-US" sz="1000" b="1"/>
          </a:p>
          <a:p>
            <a:pPr>
              <a:lnSpc>
                <a:spcPct val="80000"/>
              </a:lnSpc>
              <a:buFont typeface="Wingdings" pitchFamily="2" charset="2"/>
              <a:buNone/>
            </a:pPr>
            <a:r>
              <a:rPr lang="en-US" sz="1000" b="1"/>
              <a:t>Veccia, S. H.  (2004).  </a:t>
            </a:r>
            <a:r>
              <a:rPr lang="en-US" sz="1000" b="1" i="1"/>
              <a:t>Uncovering our history:  Teaching with primary sources.</a:t>
            </a:r>
            <a:r>
              <a:rPr lang="en-US" sz="1000" b="1"/>
              <a:t>  Chicago, IL:  American Library Association.</a:t>
            </a:r>
          </a:p>
          <a:p>
            <a:pPr>
              <a:lnSpc>
                <a:spcPct val="80000"/>
              </a:lnSpc>
              <a:buFont typeface="Wingdings" pitchFamily="2" charset="2"/>
              <a:buNone/>
            </a:pPr>
            <a:endParaRPr lang="en-US" sz="1000" b="1"/>
          </a:p>
          <a:p>
            <a:pPr>
              <a:lnSpc>
                <a:spcPct val="80000"/>
              </a:lnSpc>
              <a:buFont typeface="Wingdings" pitchFamily="2" charset="2"/>
              <a:buNone/>
            </a:pPr>
            <a:r>
              <a:rPr lang="en-US" sz="1000" b="1"/>
              <a:t>Zambo, D. M. (2009).  Using visual literacy to help adolescents understand how images influence their lives.  </a:t>
            </a:r>
            <a:r>
              <a:rPr lang="en-US" sz="1000" b="1" i="1"/>
              <a:t>Teaching Exceptional Children, 41 </a:t>
            </a:r>
            <a:r>
              <a:rPr lang="en-US" sz="1000" b="1"/>
              <a:t>(6), 60-67.</a:t>
            </a:r>
          </a:p>
          <a:p>
            <a:pPr>
              <a:lnSpc>
                <a:spcPct val="80000"/>
              </a:lnSpc>
              <a:buFont typeface="Wingdings" pitchFamily="2" charset="2"/>
              <a:buNone/>
            </a:pPr>
            <a:endParaRPr lang="en-US" sz="1000" b="1"/>
          </a:p>
          <a:p>
            <a:pPr>
              <a:lnSpc>
                <a:spcPct val="80000"/>
              </a:lnSpc>
              <a:buFont typeface="Wingdings" pitchFamily="2" charset="2"/>
              <a:buNone/>
            </a:pPr>
            <a:r>
              <a:rPr lang="en-US" sz="1000" b="1"/>
              <a:t>Zemelman, S., Daniels, H., &amp; Hyde, A. (1998).  </a:t>
            </a:r>
            <a:r>
              <a:rPr lang="en-US" sz="1000" b="1" i="1"/>
              <a:t>Best practice:  New standards for </a:t>
            </a:r>
          </a:p>
          <a:p>
            <a:pPr>
              <a:lnSpc>
                <a:spcPct val="80000"/>
              </a:lnSpc>
              <a:buFont typeface="Wingdings" pitchFamily="2" charset="2"/>
              <a:buNone/>
            </a:pPr>
            <a:r>
              <a:rPr lang="en-US" sz="1000" b="1" i="1"/>
              <a:t>	teaching and learning in America’s schools.</a:t>
            </a:r>
            <a:r>
              <a:rPr lang="en-US" sz="1000" b="1"/>
              <a:t>  Portsmouth, NH:  Heinemann.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838200"/>
            <a:ext cx="8229600" cy="5715000"/>
          </a:xfrm>
        </p:spPr>
        <p:txBody>
          <a:bodyPr/>
          <a:lstStyle/>
          <a:p>
            <a:pPr>
              <a:lnSpc>
                <a:spcPct val="90000"/>
              </a:lnSpc>
              <a:buFont typeface="Wingdings" pitchFamily="2" charset="2"/>
              <a:buNone/>
            </a:pPr>
            <a:r>
              <a:rPr lang="en-US" sz="2800" b="1" dirty="0"/>
              <a:t>Contact:</a:t>
            </a:r>
          </a:p>
          <a:p>
            <a:pPr>
              <a:lnSpc>
                <a:spcPct val="90000"/>
              </a:lnSpc>
              <a:buFont typeface="Wingdings" pitchFamily="2" charset="2"/>
              <a:buNone/>
            </a:pPr>
            <a:endParaRPr lang="en-US" sz="2800" b="1" dirty="0"/>
          </a:p>
          <a:p>
            <a:pPr>
              <a:lnSpc>
                <a:spcPct val="90000"/>
              </a:lnSpc>
              <a:buFont typeface="Wingdings" pitchFamily="2" charset="2"/>
              <a:buNone/>
            </a:pPr>
            <a:r>
              <a:rPr lang="en-US" sz="2800" b="1" dirty="0"/>
              <a:t>	</a:t>
            </a:r>
            <a:r>
              <a:rPr lang="en-US" sz="1800" dirty="0"/>
              <a:t>Sherrie Pardieck    	</a:t>
            </a:r>
            <a:r>
              <a:rPr lang="en-US" sz="1800" dirty="0" smtClean="0">
                <a:hlinkClick r:id="rId2"/>
              </a:rPr>
              <a:t>sherrie@fsmail.bradley.edu</a:t>
            </a:r>
            <a:endParaRPr lang="en-US" sz="1800" dirty="0"/>
          </a:p>
          <a:p>
            <a:pPr>
              <a:lnSpc>
                <a:spcPct val="90000"/>
              </a:lnSpc>
              <a:buFont typeface="Wingdings" pitchFamily="2" charset="2"/>
              <a:buNone/>
            </a:pPr>
            <a:r>
              <a:rPr lang="en-US" sz="1800" dirty="0"/>
              <a:t>	David McMullen	</a:t>
            </a:r>
            <a:r>
              <a:rPr lang="en-US" sz="1800" dirty="0" smtClean="0">
                <a:hlinkClick r:id="rId3"/>
              </a:rPr>
              <a:t>mcmullen@fsmail.bradley.edu</a:t>
            </a:r>
            <a:endParaRPr lang="en-US" sz="1800" dirty="0" smtClean="0"/>
          </a:p>
          <a:p>
            <a:pPr>
              <a:lnSpc>
                <a:spcPct val="90000"/>
              </a:lnSpc>
              <a:buFont typeface="Wingdings" pitchFamily="2" charset="2"/>
              <a:buNone/>
            </a:pPr>
            <a:r>
              <a:rPr lang="en-US" sz="1800" dirty="0"/>
              <a:t>	</a:t>
            </a:r>
            <a:r>
              <a:rPr lang="en-US" sz="1800" dirty="0" smtClean="0"/>
              <a:t>Dean </a:t>
            </a:r>
            <a:r>
              <a:rPr lang="en-US" sz="1800" dirty="0" err="1" smtClean="0"/>
              <a:t>Cantú</a:t>
            </a:r>
            <a:r>
              <a:rPr lang="en-US" sz="1800" dirty="0" smtClean="0"/>
              <a:t>		</a:t>
            </a:r>
            <a:r>
              <a:rPr lang="en-US" sz="1800" dirty="0" smtClean="0">
                <a:hlinkClick r:id="rId4"/>
              </a:rPr>
              <a:t>dcantu@fsmail.bradley.edu</a:t>
            </a:r>
            <a:r>
              <a:rPr lang="en-US" sz="1800" dirty="0" smtClean="0"/>
              <a:t> </a:t>
            </a:r>
            <a:endParaRPr lang="en-US" sz="1800" dirty="0"/>
          </a:p>
          <a:p>
            <a:pPr>
              <a:lnSpc>
                <a:spcPct val="90000"/>
              </a:lnSpc>
              <a:buFont typeface="Wingdings" pitchFamily="2" charset="2"/>
              <a:buNone/>
            </a:pPr>
            <a:r>
              <a:rPr lang="en-US" sz="1800" dirty="0"/>
              <a:t>		</a:t>
            </a:r>
          </a:p>
          <a:p>
            <a:pPr>
              <a:lnSpc>
                <a:spcPct val="90000"/>
              </a:lnSpc>
              <a:buFont typeface="Wingdings" pitchFamily="2" charset="2"/>
              <a:buNone/>
            </a:pPr>
            <a:endParaRPr lang="en-US" sz="2800" b="1" dirty="0" smtClean="0"/>
          </a:p>
          <a:p>
            <a:pPr>
              <a:lnSpc>
                <a:spcPct val="90000"/>
              </a:lnSpc>
              <a:buFont typeface="Wingdings" pitchFamily="2" charset="2"/>
              <a:buNone/>
            </a:pPr>
            <a:r>
              <a:rPr lang="en-US" sz="2800" b="1" dirty="0" smtClean="0"/>
              <a:t>Websites</a:t>
            </a:r>
            <a:r>
              <a:rPr lang="en-US" sz="2800" b="1" dirty="0"/>
              <a:t>:</a:t>
            </a:r>
          </a:p>
          <a:p>
            <a:pPr>
              <a:lnSpc>
                <a:spcPct val="90000"/>
              </a:lnSpc>
              <a:buFont typeface="Wingdings" pitchFamily="2" charset="2"/>
              <a:buNone/>
            </a:pPr>
            <a:r>
              <a:rPr lang="en-US" sz="2800" dirty="0"/>
              <a:t> </a:t>
            </a:r>
            <a:r>
              <a:rPr lang="en-US" sz="2800" dirty="0" smtClean="0"/>
              <a:t> </a:t>
            </a:r>
            <a:r>
              <a:rPr lang="en-US" sz="2000" i="1" dirty="0" smtClean="0"/>
              <a:t>Library </a:t>
            </a:r>
            <a:r>
              <a:rPr lang="en-US" sz="2000" i="1" dirty="0"/>
              <a:t>of Congress</a:t>
            </a:r>
            <a:r>
              <a:rPr lang="en-US" sz="2000" dirty="0"/>
              <a:t>	</a:t>
            </a:r>
            <a:r>
              <a:rPr lang="en-US" sz="2000" dirty="0" smtClean="0">
                <a:hlinkClick r:id="rId5"/>
              </a:rPr>
              <a:t>www.loc.gov</a:t>
            </a:r>
            <a:r>
              <a:rPr lang="en-US" sz="2000" dirty="0" smtClean="0"/>
              <a:t> </a:t>
            </a:r>
          </a:p>
          <a:p>
            <a:pPr marL="0" indent="0">
              <a:buNone/>
            </a:pPr>
            <a:r>
              <a:rPr lang="en-US" sz="2000" dirty="0" smtClean="0"/>
              <a:t>   </a:t>
            </a:r>
            <a:r>
              <a:rPr lang="en-US" sz="2000" i="1" dirty="0" smtClean="0"/>
              <a:t>Federation </a:t>
            </a:r>
            <a:r>
              <a:rPr lang="en-US" sz="2000" i="1" dirty="0"/>
              <a:t>of Illinois Independent Colleges and </a:t>
            </a:r>
            <a:endParaRPr lang="en-US" sz="2000" i="1" dirty="0" smtClean="0"/>
          </a:p>
          <a:p>
            <a:pPr marL="0" indent="0">
              <a:buNone/>
            </a:pPr>
            <a:r>
              <a:rPr lang="en-US" sz="2000" i="1" dirty="0" smtClean="0"/>
              <a:t>   Universities  </a:t>
            </a:r>
            <a:r>
              <a:rPr lang="en-US" sz="2000" dirty="0" smtClean="0"/>
              <a:t>             </a:t>
            </a:r>
            <a:r>
              <a:rPr lang="en-US" sz="2000" u="sng" dirty="0" smtClean="0">
                <a:hlinkClick r:id="rId6"/>
              </a:rPr>
              <a:t>http</a:t>
            </a:r>
            <a:r>
              <a:rPr lang="en-US" sz="2000" u="sng" dirty="0">
                <a:hlinkClick r:id="rId6"/>
              </a:rPr>
              <a:t>://www.tpsfed.org/</a:t>
            </a:r>
            <a:r>
              <a:rPr lang="en-US" sz="2000" u="sng" dirty="0"/>
              <a:t> </a:t>
            </a:r>
            <a:endParaRPr lang="en-US" sz="2000" u="sng" dirty="0" smtClean="0"/>
          </a:p>
          <a:p>
            <a:pPr marL="0" indent="0">
              <a:buNone/>
            </a:pPr>
            <a:r>
              <a:rPr lang="en-US" sz="2000" dirty="0" smtClean="0"/>
              <a:t>   </a:t>
            </a:r>
            <a:r>
              <a:rPr lang="en-US" sz="2000" i="1" dirty="0" smtClean="0"/>
              <a:t>Bradley University</a:t>
            </a:r>
            <a:r>
              <a:rPr lang="en-US" sz="2000" dirty="0" smtClean="0"/>
              <a:t>      </a:t>
            </a:r>
            <a:r>
              <a:rPr lang="en-US" sz="2000" u="sng" dirty="0" smtClean="0">
                <a:hlinkClick r:id="rId7"/>
              </a:rPr>
              <a:t>http</a:t>
            </a:r>
            <a:r>
              <a:rPr lang="en-US" sz="2000" u="sng" dirty="0">
                <a:hlinkClick r:id="rId7"/>
              </a:rPr>
              <a:t>://bradleytps.weebly.com/</a:t>
            </a:r>
            <a:r>
              <a:rPr lang="en-US" sz="2000" dirty="0"/>
              <a:t>  </a:t>
            </a:r>
          </a:p>
          <a:p>
            <a:pPr>
              <a:lnSpc>
                <a:spcPct val="90000"/>
              </a:lnSpc>
              <a:buFont typeface="Wingdings" pitchFamily="2" charset="2"/>
              <a:buNone/>
            </a:pPr>
            <a:endParaRPr lang="en-US" sz="2000" dirty="0"/>
          </a:p>
        </p:txBody>
      </p:sp>
      <p:pic>
        <p:nvPicPr>
          <p:cNvPr id="5" name="Picture 2" descr="C:\Users\sherrie\AppData\Local\Microsoft\Windows\Temporary Internet Files\Content.Outlook\XCOG6BDF\TPS-logo-H-Blue-1.jpg"/>
          <p:cNvPicPr>
            <a:picLocks noChangeAspect="1" noChangeArrowheads="1"/>
          </p:cNvPicPr>
          <p:nvPr/>
        </p:nvPicPr>
        <p:blipFill>
          <a:blip r:embed="rId8" cstate="print"/>
          <a:srcRect/>
          <a:stretch>
            <a:fillRect/>
          </a:stretch>
        </p:blipFill>
        <p:spPr bwMode="auto">
          <a:xfrm>
            <a:off x="1143000" y="228600"/>
            <a:ext cx="6858000" cy="609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533400"/>
            <a:ext cx="8229600" cy="1139825"/>
          </a:xfrm>
        </p:spPr>
        <p:txBody>
          <a:bodyPr/>
          <a:lstStyle/>
          <a:p>
            <a:r>
              <a:rPr lang="en-US"/>
              <a:t>Teaching with Primary Sources</a:t>
            </a:r>
          </a:p>
        </p:txBody>
      </p:sp>
      <p:sp>
        <p:nvSpPr>
          <p:cNvPr id="10243" name="Rectangle 3"/>
          <p:cNvSpPr>
            <a:spLocks noGrp="1" noChangeArrowheads="1"/>
          </p:cNvSpPr>
          <p:nvPr>
            <p:ph type="body" idx="1"/>
          </p:nvPr>
        </p:nvSpPr>
        <p:spPr>
          <a:xfrm>
            <a:off x="533400" y="1676400"/>
            <a:ext cx="8229600" cy="4911725"/>
          </a:xfrm>
        </p:spPr>
        <p:txBody>
          <a:bodyPr/>
          <a:lstStyle/>
          <a:p>
            <a:r>
              <a:rPr lang="en-US" i="1" dirty="0"/>
              <a:t>Federally funded project of Library of Congress to highlight resources of Library of Congress Website</a:t>
            </a:r>
          </a:p>
          <a:p>
            <a:r>
              <a:rPr lang="en-US" i="1" dirty="0"/>
              <a:t>Designed to prepare teachers to access, use, and produce curriculum using the digitized primary source materials from the Library of Congress</a:t>
            </a:r>
          </a:p>
          <a:p>
            <a:r>
              <a:rPr lang="en-US" i="1" dirty="0"/>
              <a:t>Four Illinois Universities</a:t>
            </a:r>
          </a:p>
          <a:p>
            <a:r>
              <a:rPr lang="en-US" i="1" dirty="0"/>
              <a:t>Teacher Cohort</a:t>
            </a:r>
            <a:endParaRPr lang="en-US" dirty="0"/>
          </a:p>
        </p:txBody>
      </p:sp>
      <p:pic>
        <p:nvPicPr>
          <p:cNvPr id="5" name="Picture 5" descr="fedlogo"/>
          <p:cNvPicPr>
            <a:picLocks noChangeAspect="1" noChangeArrowheads="1"/>
          </p:cNvPicPr>
          <p:nvPr/>
        </p:nvPicPr>
        <p:blipFill>
          <a:blip r:embed="rId2" cstate="print"/>
          <a:srcRect/>
          <a:stretch>
            <a:fillRect/>
          </a:stretch>
        </p:blipFill>
        <p:spPr bwMode="auto">
          <a:xfrm>
            <a:off x="6781800" y="4953000"/>
            <a:ext cx="1524000" cy="1447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Primary Sources </a:t>
            </a:r>
          </a:p>
        </p:txBody>
      </p:sp>
      <p:sp>
        <p:nvSpPr>
          <p:cNvPr id="11267" name="Rectangle 3"/>
          <p:cNvSpPr>
            <a:spLocks noGrp="1" noChangeArrowheads="1"/>
          </p:cNvSpPr>
          <p:nvPr>
            <p:ph type="body" idx="1"/>
          </p:nvPr>
        </p:nvSpPr>
        <p:spPr>
          <a:xfrm>
            <a:off x="457200" y="1524000"/>
            <a:ext cx="8229600" cy="5105400"/>
          </a:xfrm>
        </p:spPr>
        <p:txBody>
          <a:bodyPr/>
          <a:lstStyle/>
          <a:p>
            <a:pPr>
              <a:buFont typeface="Wingdings" pitchFamily="2" charset="2"/>
              <a:buNone/>
            </a:pPr>
            <a:r>
              <a:rPr lang="en-US" dirty="0"/>
              <a:t>Original artifacts and documents of </a:t>
            </a:r>
          </a:p>
          <a:p>
            <a:pPr>
              <a:buFont typeface="Wingdings" pitchFamily="2" charset="2"/>
              <a:buNone/>
            </a:pPr>
            <a:r>
              <a:rPr lang="en-US" dirty="0"/>
              <a:t>			people</a:t>
            </a:r>
          </a:p>
          <a:p>
            <a:pPr>
              <a:buFont typeface="Wingdings" pitchFamily="2" charset="2"/>
              <a:buNone/>
            </a:pPr>
            <a:r>
              <a:rPr lang="en-US" dirty="0"/>
              <a:t>				places</a:t>
            </a:r>
          </a:p>
          <a:p>
            <a:pPr>
              <a:buFont typeface="Wingdings" pitchFamily="2" charset="2"/>
              <a:buNone/>
            </a:pPr>
            <a:r>
              <a:rPr lang="en-US" dirty="0"/>
              <a:t>					events</a:t>
            </a:r>
          </a:p>
          <a:p>
            <a:pPr>
              <a:buFont typeface="Wingdings" pitchFamily="2" charset="2"/>
              <a:buNone/>
            </a:pPr>
            <a:endParaRPr lang="en-US" dirty="0"/>
          </a:p>
          <a:p>
            <a:pPr>
              <a:buFont typeface="Wingdings" pitchFamily="2" charset="2"/>
              <a:buNone/>
            </a:pPr>
            <a:r>
              <a:rPr lang="en-US" dirty="0"/>
              <a:t> 	</a:t>
            </a:r>
            <a:r>
              <a:rPr lang="en-US" i="1" dirty="0">
                <a:solidFill>
                  <a:srgbClr val="FFFF00"/>
                </a:solidFill>
              </a:rPr>
              <a:t>Every human being creates primary </a:t>
            </a:r>
          </a:p>
          <a:p>
            <a:pPr>
              <a:buFont typeface="Wingdings" pitchFamily="2" charset="2"/>
              <a:buNone/>
            </a:pPr>
            <a:r>
              <a:rPr lang="en-US" i="1" dirty="0">
                <a:solidFill>
                  <a:srgbClr val="FFFF00"/>
                </a:solidFill>
              </a:rPr>
              <a:t>sources throughout their lifetime.  Primary</a:t>
            </a:r>
          </a:p>
          <a:p>
            <a:pPr>
              <a:buFont typeface="Wingdings" pitchFamily="2" charset="2"/>
              <a:buNone/>
            </a:pPr>
            <a:r>
              <a:rPr lang="en-US" i="1" dirty="0">
                <a:solidFill>
                  <a:srgbClr val="FFFF00"/>
                </a:solidFill>
              </a:rPr>
              <a:t>sources are records of our existence!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800"/>
              <a:t>Library of Congress </a:t>
            </a:r>
            <a:br>
              <a:rPr lang="en-US" sz="3800"/>
            </a:br>
            <a:r>
              <a:rPr lang="en-US" sz="3800"/>
              <a:t>Primary Sources</a:t>
            </a:r>
          </a:p>
        </p:txBody>
      </p:sp>
      <p:sp>
        <p:nvSpPr>
          <p:cNvPr id="12291" name="Rectangle 3"/>
          <p:cNvSpPr>
            <a:spLocks noGrp="1" noChangeArrowheads="1"/>
          </p:cNvSpPr>
          <p:nvPr>
            <p:ph type="body" idx="1"/>
          </p:nvPr>
        </p:nvSpPr>
        <p:spPr>
          <a:xfrm>
            <a:off x="457200" y="1600200"/>
            <a:ext cx="8382000" cy="4953000"/>
          </a:xfrm>
        </p:spPr>
        <p:txBody>
          <a:bodyPr/>
          <a:lstStyle/>
          <a:p>
            <a:pPr>
              <a:lnSpc>
                <a:spcPct val="80000"/>
              </a:lnSpc>
            </a:pPr>
            <a:endParaRPr lang="en-US" sz="2000" dirty="0"/>
          </a:p>
          <a:p>
            <a:pPr>
              <a:lnSpc>
                <a:spcPct val="80000"/>
              </a:lnSpc>
            </a:pPr>
            <a:r>
              <a:rPr lang="en-US" sz="2000" dirty="0"/>
              <a:t>Panoramic views of locations</a:t>
            </a:r>
          </a:p>
          <a:p>
            <a:pPr>
              <a:lnSpc>
                <a:spcPct val="80000"/>
              </a:lnSpc>
            </a:pPr>
            <a:r>
              <a:rPr lang="en-US" sz="2000" dirty="0"/>
              <a:t>Movies</a:t>
            </a:r>
          </a:p>
          <a:p>
            <a:pPr>
              <a:lnSpc>
                <a:spcPct val="80000"/>
              </a:lnSpc>
            </a:pPr>
            <a:r>
              <a:rPr lang="en-US" sz="2000" dirty="0"/>
              <a:t>Interviews</a:t>
            </a:r>
          </a:p>
          <a:p>
            <a:pPr>
              <a:lnSpc>
                <a:spcPct val="80000"/>
              </a:lnSpc>
            </a:pPr>
            <a:r>
              <a:rPr lang="en-US" sz="2000" dirty="0"/>
              <a:t>Music</a:t>
            </a:r>
          </a:p>
          <a:p>
            <a:pPr>
              <a:lnSpc>
                <a:spcPct val="80000"/>
              </a:lnSpc>
            </a:pPr>
            <a:r>
              <a:rPr lang="en-US" sz="2000" dirty="0"/>
              <a:t>Sheet music</a:t>
            </a:r>
          </a:p>
          <a:p>
            <a:pPr>
              <a:lnSpc>
                <a:spcPct val="80000"/>
              </a:lnSpc>
            </a:pPr>
            <a:r>
              <a:rPr lang="en-US" sz="2000" dirty="0"/>
              <a:t>Diaries</a:t>
            </a:r>
          </a:p>
          <a:p>
            <a:pPr>
              <a:lnSpc>
                <a:spcPct val="80000"/>
              </a:lnSpc>
            </a:pPr>
            <a:r>
              <a:rPr lang="en-US" sz="2000" dirty="0"/>
              <a:t>Books</a:t>
            </a:r>
          </a:p>
          <a:p>
            <a:pPr>
              <a:lnSpc>
                <a:spcPct val="80000"/>
              </a:lnSpc>
            </a:pPr>
            <a:r>
              <a:rPr lang="en-US" sz="2000" dirty="0"/>
              <a:t>Magnification of maps</a:t>
            </a:r>
          </a:p>
          <a:p>
            <a:pPr>
              <a:lnSpc>
                <a:spcPct val="80000"/>
              </a:lnSpc>
            </a:pPr>
            <a:r>
              <a:rPr lang="en-US" sz="2000" dirty="0"/>
              <a:t>Multiple views and enlargement of artifacts</a:t>
            </a:r>
          </a:p>
          <a:p>
            <a:pPr>
              <a:lnSpc>
                <a:spcPct val="80000"/>
              </a:lnSpc>
            </a:pPr>
            <a:r>
              <a:rPr lang="en-US" sz="2000" dirty="0"/>
              <a:t>Trivia questions</a:t>
            </a:r>
          </a:p>
          <a:p>
            <a:pPr>
              <a:lnSpc>
                <a:spcPct val="80000"/>
              </a:lnSpc>
            </a:pPr>
            <a:r>
              <a:rPr lang="en-US" sz="2000" dirty="0"/>
              <a:t>Word games</a:t>
            </a:r>
          </a:p>
          <a:p>
            <a:pPr>
              <a:lnSpc>
                <a:spcPct val="80000"/>
              </a:lnSpc>
            </a:pPr>
            <a:r>
              <a:rPr lang="en-US" sz="2000" dirty="0"/>
              <a:t>Posters</a:t>
            </a:r>
          </a:p>
          <a:p>
            <a:pPr>
              <a:lnSpc>
                <a:spcPct val="80000"/>
              </a:lnSpc>
              <a:buFont typeface="Wingdings" pitchFamily="2" charset="2"/>
              <a:buNone/>
            </a:pPr>
            <a:r>
              <a:rPr lang="en-US" sz="2000" i="1" dirty="0"/>
              <a:t>						        . . .and more!</a:t>
            </a:r>
          </a:p>
          <a:p>
            <a:pPr>
              <a:lnSpc>
                <a:spcPct val="80000"/>
              </a:lnSpc>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Visual Literacy </a:t>
            </a:r>
          </a:p>
        </p:txBody>
      </p:sp>
      <p:sp>
        <p:nvSpPr>
          <p:cNvPr id="13315" name="Rectangle 3"/>
          <p:cNvSpPr>
            <a:spLocks noGrp="1" noChangeArrowheads="1"/>
          </p:cNvSpPr>
          <p:nvPr>
            <p:ph type="body" idx="1"/>
          </p:nvPr>
        </p:nvSpPr>
        <p:spPr>
          <a:xfrm>
            <a:off x="533400" y="1600200"/>
            <a:ext cx="8229600" cy="4495800"/>
          </a:xfrm>
        </p:spPr>
        <p:txBody>
          <a:bodyPr/>
          <a:lstStyle/>
          <a:p>
            <a:pPr>
              <a:lnSpc>
                <a:spcPct val="80000"/>
              </a:lnSpc>
            </a:pPr>
            <a:endParaRPr lang="en-US" sz="2800" dirty="0"/>
          </a:p>
          <a:p>
            <a:pPr>
              <a:lnSpc>
                <a:spcPct val="80000"/>
              </a:lnSpc>
              <a:buNone/>
            </a:pPr>
            <a:r>
              <a:rPr lang="en-US" sz="2800" i="1" dirty="0"/>
              <a:t>Interpreting, decoding, and reading information and symbols</a:t>
            </a:r>
            <a:r>
              <a:rPr lang="en-US" sz="2800" i="1" dirty="0" smtClean="0"/>
              <a:t>.</a:t>
            </a:r>
          </a:p>
          <a:p>
            <a:pPr>
              <a:lnSpc>
                <a:spcPct val="80000"/>
              </a:lnSpc>
              <a:buNone/>
            </a:pPr>
            <a:endParaRPr lang="en-US" sz="2800" i="1" dirty="0"/>
          </a:p>
          <a:p>
            <a:pPr>
              <a:lnSpc>
                <a:spcPct val="80000"/>
              </a:lnSpc>
            </a:pPr>
            <a:r>
              <a:rPr lang="en-US" sz="2400" dirty="0"/>
              <a:t>Visual </a:t>
            </a:r>
            <a:r>
              <a:rPr lang="en-US" sz="2400" dirty="0" smtClean="0"/>
              <a:t>Vocabulary-arrangement of </a:t>
            </a:r>
            <a:r>
              <a:rPr lang="en-US" sz="2400" dirty="0"/>
              <a:t>lines, focal points, shapes, texture, light, color, and movement.</a:t>
            </a:r>
          </a:p>
          <a:p>
            <a:pPr>
              <a:lnSpc>
                <a:spcPct val="80000"/>
              </a:lnSpc>
            </a:pPr>
            <a:r>
              <a:rPr lang="en-US" sz="2400" dirty="0"/>
              <a:t>Visual </a:t>
            </a:r>
            <a:r>
              <a:rPr lang="en-US" sz="2400" dirty="0" smtClean="0"/>
              <a:t>Thinking-readers interpret images and translate into understandable information  </a:t>
            </a:r>
            <a:r>
              <a:rPr lang="en-US" sz="2400" dirty="0"/>
              <a:t>organized with graphics.</a:t>
            </a:r>
          </a:p>
          <a:p>
            <a:pPr>
              <a:lnSpc>
                <a:spcPct val="80000"/>
              </a:lnSpc>
            </a:pPr>
            <a:r>
              <a:rPr lang="en-US" sz="2400" dirty="0"/>
              <a:t>Using </a:t>
            </a:r>
            <a:r>
              <a:rPr lang="en-US" sz="2400" dirty="0" smtClean="0"/>
              <a:t>Critical Thinking Skills-analyzing </a:t>
            </a:r>
            <a:r>
              <a:rPr lang="en-US" sz="2400" dirty="0"/>
              <a:t>details, making comparisons, and connecting prior knowledge</a:t>
            </a:r>
            <a:r>
              <a:rPr lang="en-US" sz="2400" dirty="0" smtClean="0"/>
              <a:t>.</a:t>
            </a:r>
          </a:p>
          <a:p>
            <a:pPr>
              <a:lnSpc>
                <a:spcPct val="80000"/>
              </a:lnSpc>
            </a:pPr>
            <a:r>
              <a:rPr lang="en-US" sz="2400" dirty="0" smtClean="0"/>
              <a:t>Critical Viewing-readers identify pieces to support statements or predictions.</a:t>
            </a:r>
            <a:endParaRPr lang="en-US" sz="2400" dirty="0"/>
          </a:p>
          <a:p>
            <a:pPr>
              <a:lnSpc>
                <a:spcPct val="80000"/>
              </a:lnSpc>
              <a:buNone/>
            </a:pP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dep001">
            <a:hlinkClick r:id="rId2"/>
          </p:cNvPr>
          <p:cNvPicPr>
            <a:picLocks noChangeAspect="1" noChangeArrowheads="1"/>
          </p:cNvPicPr>
          <p:nvPr/>
        </p:nvPicPr>
        <p:blipFill>
          <a:blip r:embed="rId3" cstate="print"/>
          <a:srcRect/>
          <a:stretch>
            <a:fillRect/>
          </a:stretch>
        </p:blipFill>
        <p:spPr bwMode="auto">
          <a:xfrm>
            <a:off x="1752600" y="304800"/>
            <a:ext cx="5943600" cy="6248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609600"/>
            <a:ext cx="3733800" cy="5867400"/>
          </a:xfrm>
        </p:spPr>
        <p:txBody>
          <a:bodyPr/>
          <a:lstStyle/>
          <a:p>
            <a:pPr>
              <a:lnSpc>
                <a:spcPct val="80000"/>
              </a:lnSpc>
              <a:buFont typeface="Wingdings" pitchFamily="2" charset="2"/>
              <a:buNone/>
            </a:pPr>
            <a:r>
              <a:rPr lang="en-US" sz="1400" b="1"/>
              <a:t>First Draft of the Emancipation Proclamation.</a:t>
            </a:r>
            <a:r>
              <a:rPr lang="en-US" sz="1400"/>
              <a:t/>
            </a:r>
            <a:br>
              <a:rPr lang="en-US" sz="1400"/>
            </a:br>
            <a:r>
              <a:rPr lang="en-US" sz="1400"/>
              <a:t>Abraham Lincoln.</a:t>
            </a:r>
            <a:br>
              <a:rPr lang="en-US" sz="1400"/>
            </a:br>
            <a:r>
              <a:rPr lang="en-US" sz="1400"/>
              <a:t>July 22, 1862.</a:t>
            </a:r>
            <a:br>
              <a:rPr lang="en-US" sz="1400"/>
            </a:br>
            <a:r>
              <a:rPr lang="en-US" sz="1400"/>
              <a:t>The Robert Todd Lincoln Family Papers,</a:t>
            </a:r>
            <a:br>
              <a:rPr lang="en-US" sz="1400"/>
            </a:br>
            <a:r>
              <a:rPr lang="en-US" sz="1400"/>
              <a:t>Manuscript Division. </a:t>
            </a:r>
            <a:r>
              <a:rPr lang="en-US" sz="1400">
                <a:hlinkClick r:id="rId2"/>
              </a:rPr>
              <a:t> </a:t>
            </a:r>
            <a:r>
              <a:rPr lang="en-US" sz="1400">
                <a:hlinkClick r:id="rId3"/>
              </a:rPr>
              <a:t> </a:t>
            </a: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a:p>
          <a:p>
            <a:pPr>
              <a:lnSpc>
                <a:spcPct val="80000"/>
              </a:lnSpc>
              <a:buFont typeface="Wingdings" pitchFamily="2" charset="2"/>
              <a:buNone/>
            </a:pPr>
            <a:endParaRPr lang="en-US" sz="1400" b="1"/>
          </a:p>
          <a:p>
            <a:pPr>
              <a:lnSpc>
                <a:spcPct val="80000"/>
              </a:lnSpc>
              <a:buFont typeface="Wingdings" pitchFamily="2" charset="2"/>
              <a:buNone/>
            </a:pPr>
            <a:endParaRPr lang="en-US" sz="1400" b="1"/>
          </a:p>
          <a:p>
            <a:pPr>
              <a:lnSpc>
                <a:spcPct val="80000"/>
              </a:lnSpc>
              <a:buFont typeface="Wingdings" pitchFamily="2" charset="2"/>
              <a:buNone/>
            </a:pPr>
            <a:endParaRPr lang="en-US" sz="1400" b="1"/>
          </a:p>
          <a:p>
            <a:pPr>
              <a:lnSpc>
                <a:spcPct val="80000"/>
              </a:lnSpc>
              <a:buFont typeface="Wingdings" pitchFamily="2" charset="2"/>
              <a:buNone/>
            </a:pPr>
            <a:r>
              <a:rPr lang="en-US" sz="1400" b="1"/>
              <a:t>Photograph copy of President Abraham</a:t>
            </a:r>
          </a:p>
          <a:p>
            <a:pPr>
              <a:lnSpc>
                <a:spcPct val="80000"/>
              </a:lnSpc>
              <a:buFont typeface="Wingdings" pitchFamily="2" charset="2"/>
              <a:buNone/>
            </a:pPr>
            <a:r>
              <a:rPr lang="en-US" sz="1400" b="1"/>
              <a:t> Lincoln's draft of the final Emancipation Proclamation.</a:t>
            </a:r>
            <a:r>
              <a:rPr lang="en-US" sz="1400"/>
              <a:t/>
            </a:r>
            <a:br>
              <a:rPr lang="en-US" sz="1400"/>
            </a:br>
            <a:r>
              <a:rPr lang="en-US" sz="1400"/>
              <a:t>January 1, 1863.</a:t>
            </a:r>
            <a:br>
              <a:rPr lang="en-US" sz="1400"/>
            </a:br>
            <a:r>
              <a:rPr lang="en-US" sz="1400"/>
              <a:t>The Robert Todd Lincoln Family Papers,</a:t>
            </a:r>
            <a:br>
              <a:rPr lang="en-US" sz="1400"/>
            </a:br>
            <a:r>
              <a:rPr lang="en-US" sz="1400"/>
              <a:t>Manuscript Division.</a:t>
            </a:r>
          </a:p>
        </p:txBody>
      </p:sp>
      <p:pic>
        <p:nvPicPr>
          <p:cNvPr id="14340" name="Picture 4" descr="dep001">
            <a:hlinkClick r:id="rId4"/>
          </p:cNvPr>
          <p:cNvPicPr>
            <a:picLocks noChangeAspect="1" noChangeArrowheads="1"/>
          </p:cNvPicPr>
          <p:nvPr/>
        </p:nvPicPr>
        <p:blipFill>
          <a:blip r:embed="rId5" cstate="print"/>
          <a:srcRect/>
          <a:stretch>
            <a:fillRect/>
          </a:stretch>
        </p:blipFill>
        <p:spPr bwMode="auto">
          <a:xfrm>
            <a:off x="4267200" y="304800"/>
            <a:ext cx="2514600" cy="2971800"/>
          </a:xfrm>
          <a:prstGeom prst="rect">
            <a:avLst/>
          </a:prstGeom>
          <a:noFill/>
        </p:spPr>
      </p:pic>
      <p:pic>
        <p:nvPicPr>
          <p:cNvPr id="14341" name="Picture 5" descr="001dq">
            <a:hlinkClick r:id="rId6"/>
          </p:cNvPr>
          <p:cNvPicPr>
            <a:picLocks noChangeAspect="1" noChangeArrowheads="1"/>
          </p:cNvPicPr>
          <p:nvPr/>
        </p:nvPicPr>
        <p:blipFill>
          <a:blip r:embed="rId7" cstate="print"/>
          <a:srcRect/>
          <a:stretch>
            <a:fillRect/>
          </a:stretch>
        </p:blipFill>
        <p:spPr bwMode="auto">
          <a:xfrm>
            <a:off x="6172200" y="2819400"/>
            <a:ext cx="2819400" cy="3810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What is it?</a:t>
            </a:r>
          </a:p>
        </p:txBody>
      </p:sp>
      <p:pic>
        <p:nvPicPr>
          <p:cNvPr id="15369" name="Picture 9" descr="br014t">
            <a:hlinkClick r:id="rId2"/>
          </p:cNvPr>
          <p:cNvPicPr>
            <a:picLocks noChangeAspect="1" noChangeArrowheads="1"/>
          </p:cNvPicPr>
          <p:nvPr/>
        </p:nvPicPr>
        <p:blipFill>
          <a:blip r:embed="rId3" cstate="print"/>
          <a:srcRect/>
          <a:stretch>
            <a:fillRect/>
          </a:stretch>
        </p:blipFill>
        <p:spPr bwMode="auto">
          <a:xfrm>
            <a:off x="990600" y="1600200"/>
            <a:ext cx="7315200" cy="4648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br012t">
            <a:hlinkClick r:id="rId2"/>
          </p:cNvPr>
          <p:cNvPicPr>
            <a:picLocks noGrp="1" noChangeAspect="1" noChangeArrowheads="1"/>
          </p:cNvPicPr>
          <p:nvPr>
            <p:ph type="body" idx="1"/>
          </p:nvPr>
        </p:nvPicPr>
        <p:blipFill>
          <a:blip r:embed="rId3" cstate="print"/>
          <a:srcRect/>
          <a:stretch>
            <a:fillRect/>
          </a:stretch>
        </p:blipFill>
        <p:spPr>
          <a:xfrm>
            <a:off x="914400" y="381000"/>
            <a:ext cx="4876800" cy="4038600"/>
          </a:xfrm>
          <a:noFill/>
          <a:ln/>
        </p:spPr>
      </p:pic>
      <p:pic>
        <p:nvPicPr>
          <p:cNvPr id="22533" name="Picture 5" descr="br013t">
            <a:hlinkClick r:id="rId4"/>
          </p:cNvPr>
          <p:cNvPicPr>
            <a:picLocks noChangeAspect="1" noChangeArrowheads="1"/>
          </p:cNvPicPr>
          <p:nvPr/>
        </p:nvPicPr>
        <p:blipFill>
          <a:blip r:embed="rId5" cstate="print"/>
          <a:srcRect/>
          <a:stretch>
            <a:fillRect/>
          </a:stretch>
        </p:blipFill>
        <p:spPr bwMode="auto">
          <a:xfrm>
            <a:off x="4495800" y="3886200"/>
            <a:ext cx="3657600" cy="2514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Curtain Call</Template>
  <TotalTime>266</TotalTime>
  <Words>454</Words>
  <Application>Microsoft Office PowerPoint</Application>
  <PresentationFormat>On-screen Show (4:3)</PresentationFormat>
  <Paragraphs>147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Tahoma</vt:lpstr>
      <vt:lpstr>Wingdings</vt:lpstr>
      <vt:lpstr>Curtain Call</vt:lpstr>
      <vt:lpstr>Teaching with Primary Sources Using Visual Literacy Skills</vt:lpstr>
      <vt:lpstr>Teaching with Primary Sources</vt:lpstr>
      <vt:lpstr>Primary Sources </vt:lpstr>
      <vt:lpstr>Library of Congress  Primary Sources</vt:lpstr>
      <vt:lpstr>Visual Literacy </vt:lpstr>
      <vt:lpstr>PowerPoint Presentation</vt:lpstr>
      <vt:lpstr>PowerPoint Presentation</vt:lpstr>
      <vt:lpstr>What is it?</vt:lpstr>
      <vt:lpstr>PowerPoint Presentation</vt:lpstr>
      <vt:lpstr>PowerPoint Presentation</vt:lpstr>
      <vt:lpstr>PowerPoint Presentation</vt:lpstr>
      <vt:lpstr>PowerPoint Presentation</vt:lpstr>
      <vt:lpstr>Visual Literacy Questions</vt:lpstr>
      <vt:lpstr>Visual Literacy</vt:lpstr>
      <vt:lpstr>Visual Literacy</vt:lpstr>
      <vt:lpstr>Visual Literacy</vt:lpstr>
      <vt:lpstr>References</vt:lpstr>
      <vt:lpstr>PowerPoint Presentation</vt:lpstr>
    </vt:vector>
  </TitlesOfParts>
  <Company>Bradley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Bradley University</dc:creator>
  <cp:lastModifiedBy>Pardieck, Sherrie</cp:lastModifiedBy>
  <cp:revision>52</cp:revision>
  <dcterms:created xsi:type="dcterms:W3CDTF">2010-03-28T14:46:29Z</dcterms:created>
  <dcterms:modified xsi:type="dcterms:W3CDTF">2014-11-03T15:02:37Z</dcterms:modified>
</cp:coreProperties>
</file>