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lvl1pPr>
      <a:defRPr sz="2400">
        <a:latin typeface="+mn-lt"/>
        <a:ea typeface="+mn-ea"/>
        <a:cs typeface="+mn-cs"/>
        <a:sym typeface="Avenir Roman"/>
      </a:defRPr>
    </a:lvl1pPr>
    <a:lvl2pPr>
      <a:defRPr sz="2400">
        <a:latin typeface="+mn-lt"/>
        <a:ea typeface="+mn-ea"/>
        <a:cs typeface="+mn-cs"/>
        <a:sym typeface="Avenir Roman"/>
      </a:defRPr>
    </a:lvl2pPr>
    <a:lvl3pPr>
      <a:defRPr sz="2400">
        <a:latin typeface="+mn-lt"/>
        <a:ea typeface="+mn-ea"/>
        <a:cs typeface="+mn-cs"/>
        <a:sym typeface="Avenir Roman"/>
      </a:defRPr>
    </a:lvl3pPr>
    <a:lvl4pPr>
      <a:defRPr sz="2400">
        <a:latin typeface="+mn-lt"/>
        <a:ea typeface="+mn-ea"/>
        <a:cs typeface="+mn-cs"/>
        <a:sym typeface="Avenir Roman"/>
      </a:defRPr>
    </a:lvl4pPr>
    <a:lvl5pPr>
      <a:defRPr sz="2400">
        <a:latin typeface="+mn-lt"/>
        <a:ea typeface="+mn-ea"/>
        <a:cs typeface="+mn-cs"/>
        <a:sym typeface="Avenir Roman"/>
      </a:defRPr>
    </a:lvl5pPr>
    <a:lvl6pPr>
      <a:defRPr sz="2400">
        <a:latin typeface="+mn-lt"/>
        <a:ea typeface="+mn-ea"/>
        <a:cs typeface="+mn-cs"/>
        <a:sym typeface="Avenir Roman"/>
      </a:defRPr>
    </a:lvl6pPr>
    <a:lvl7pPr>
      <a:defRPr sz="2400">
        <a:latin typeface="+mn-lt"/>
        <a:ea typeface="+mn-ea"/>
        <a:cs typeface="+mn-cs"/>
        <a:sym typeface="Avenir Roman"/>
      </a:defRPr>
    </a:lvl7pPr>
    <a:lvl8pPr>
      <a:defRPr sz="2400">
        <a:latin typeface="+mn-lt"/>
        <a:ea typeface="+mn-ea"/>
        <a:cs typeface="+mn-cs"/>
        <a:sym typeface="Avenir Roman"/>
      </a:defRPr>
    </a:lvl8pPr>
    <a:lvl9pPr>
      <a:defRPr sz="2400">
        <a:latin typeface="+mn-lt"/>
        <a:ea typeface="+mn-ea"/>
        <a:cs typeface="+mn-cs"/>
        <a:sym typeface="Avenir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a:tcStyle>
        <a:tcBdr/>
        <a:fill>
          <a:solidFill>
            <a:srgbClr val="F1E8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98" name="Shape 9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652194672"/>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slide" Target="../slides/slide5.xm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6.xml"/><Relationship Id="rId4" Type="http://schemas.openxmlformats.org/officeDocument/2006/relationships/slide" Target="../slides/slide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pPr lvl="0">
              <a:defRPr sz="1800"/>
            </a:pPr>
            <a:r>
              <a:rPr sz="4400"/>
              <a:t>Title Text</a:t>
            </a:r>
          </a:p>
        </p:txBody>
      </p:sp>
      <p:sp>
        <p:nvSpPr>
          <p:cNvPr id="31" name="Shape 31"/>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4" name="Shape 34"/>
          <p:cNvSpPr/>
          <p:nvPr/>
        </p:nvSpPr>
        <p:spPr>
          <a:xfrm>
            <a:off x="-2" y="0"/>
            <a:ext cx="9144004" cy="2133600"/>
          </a:xfrm>
          <a:prstGeom prst="rect">
            <a:avLst/>
          </a:prstGeom>
          <a:gradFill>
            <a:gsLst>
              <a:gs pos="0">
                <a:srgbClr val="000000"/>
              </a:gs>
              <a:gs pos="77999">
                <a:srgbClr val="1F497D"/>
              </a:gs>
              <a:gs pos="100000">
                <a:srgbClr val="1F497D"/>
              </a:gs>
            </a:gsLst>
            <a:lin ang="2700000"/>
          </a:gra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5" name="Shape 35"/>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6" name="Shape 36">
            <a:hlinkClick r:id="rId3" action="ppaction://hlinksldjump"/>
          </p:cNvPr>
          <p:cNvSpPr/>
          <p:nvPr/>
        </p:nvSpPr>
        <p:spPr>
          <a:xfrm>
            <a:off x="3657600" y="1981200"/>
            <a:ext cx="1828800" cy="2819400"/>
          </a:xfrm>
          <a:prstGeom prst="rect">
            <a:avLst/>
          </a:prstGeom>
          <a:gradFill>
            <a:gsLst>
              <a:gs pos="0">
                <a:srgbClr val="000000"/>
              </a:gs>
              <a:gs pos="100000">
                <a:srgbClr val="1F497D"/>
              </a:gs>
            </a:gsLst>
            <a:lin ang="16200000"/>
          </a:gradFill>
          <a:ln w="12700">
            <a:miter lim="400000"/>
          </a:ln>
          <a:effectLst>
            <a:outerShdw blurRad="63500" rotWithShape="0">
              <a:srgbClr val="808080">
                <a:alpha val="61999"/>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7" name="Shape 37"/>
          <p:cNvSpPr/>
          <p:nvPr/>
        </p:nvSpPr>
        <p:spPr>
          <a:xfrm rot="5400000">
            <a:off x="-952500" y="1562099"/>
            <a:ext cx="5562601" cy="3657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83" y="0"/>
                </a:lnTo>
                <a:lnTo>
                  <a:pt x="16317"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38" name="Shape 38"/>
          <p:cNvSpPr/>
          <p:nvPr/>
        </p:nvSpPr>
        <p:spPr>
          <a:xfrm rot="16200000">
            <a:off x="4533899" y="1562100"/>
            <a:ext cx="5562601" cy="3657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83" y="0"/>
                </a:lnTo>
                <a:lnTo>
                  <a:pt x="16317"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dir="10799999"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39" name="Shape 39"/>
          <p:cNvSpPr/>
          <p:nvPr/>
        </p:nvSpPr>
        <p:spPr>
          <a:xfrm rot="5400000">
            <a:off x="-902495" y="3417093"/>
            <a:ext cx="3786190"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15" y="0"/>
                </a:lnTo>
                <a:lnTo>
                  <a:pt x="18585" y="0"/>
                </a:lnTo>
                <a:lnTo>
                  <a:pt x="21600" y="21600"/>
                </a:lnTo>
                <a:lnTo>
                  <a:pt x="0" y="21600"/>
                </a:lnTo>
                <a:close/>
              </a:path>
            </a:pathLst>
          </a:custGeom>
          <a:blipFill>
            <a:blip r:embed="rId2"/>
          </a:blipFill>
          <a:ln w="12700">
            <a:miter lim="400000"/>
          </a:ln>
        </p:spPr>
        <p:txBody>
          <a:bodyPr lIns="0" tIns="0" rIns="0" bIns="0" anchor="ctr"/>
          <a:lstStyle/>
          <a:p>
            <a:pPr lvl="0">
              <a:defRPr>
                <a:latin typeface="Arial"/>
                <a:ea typeface="Arial"/>
                <a:cs typeface="Arial"/>
                <a:sym typeface="Arial"/>
              </a:defRPr>
            </a:pPr>
            <a:endParaRPr/>
          </a:p>
        </p:txBody>
      </p:sp>
      <p:sp>
        <p:nvSpPr>
          <p:cNvPr id="40" name="Shape 40"/>
          <p:cNvSpPr/>
          <p:nvPr/>
        </p:nvSpPr>
        <p:spPr>
          <a:xfrm rot="5400000">
            <a:off x="-533401" y="1981200"/>
            <a:ext cx="3048002" cy="1676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745" y="0"/>
                </a:lnTo>
                <a:lnTo>
                  <a:pt x="17855"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41" name="Shape 41">
            <a:hlinkClick r:id="rId4" action="ppaction://hlinksldjump"/>
          </p:cNvPr>
          <p:cNvSpPr/>
          <p:nvPr/>
        </p:nvSpPr>
        <p:spPr>
          <a:xfrm>
            <a:off x="152400" y="1828800"/>
            <a:ext cx="1676400" cy="3657600"/>
          </a:xfrm>
          <a:prstGeom prst="rect">
            <a:avLst/>
          </a:prstGeom>
          <a:gradFill>
            <a:gsLst>
              <a:gs pos="0">
                <a:srgbClr val="376092"/>
              </a:gs>
              <a:gs pos="46000">
                <a:srgbClr val="376092"/>
              </a:gs>
              <a:gs pos="100000">
                <a:srgbClr val="376092"/>
              </a:gs>
            </a:gsLst>
            <a:lin ang="16200000"/>
          </a:gradFill>
          <a:ln w="12700">
            <a:solidFill>
              <a:srgbClr val="385D8A"/>
            </a:solidFill>
            <a:round/>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2" name="Shape 42"/>
          <p:cNvSpPr/>
          <p:nvPr/>
        </p:nvSpPr>
        <p:spPr>
          <a:xfrm rot="5400000" flipV="1">
            <a:off x="5650705" y="2883693"/>
            <a:ext cx="4852989"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71" y="0"/>
                </a:lnTo>
                <a:lnTo>
                  <a:pt x="19329" y="0"/>
                </a:lnTo>
                <a:lnTo>
                  <a:pt x="21600" y="21600"/>
                </a:lnTo>
                <a:lnTo>
                  <a:pt x="0" y="21600"/>
                </a:lnTo>
                <a:close/>
              </a:path>
            </a:pathLst>
          </a:custGeom>
          <a:blipFill>
            <a:blip r:embed="rId2"/>
          </a:blipFill>
          <a:ln w="12700">
            <a:miter lim="400000"/>
          </a:ln>
        </p:spPr>
        <p:txBody>
          <a:bodyPr lIns="0" tIns="0" rIns="0" bIns="0" anchor="ctr"/>
          <a:lstStyle/>
          <a:p>
            <a:pPr lvl="0">
              <a:defRPr>
                <a:latin typeface="Arial"/>
                <a:ea typeface="Arial"/>
                <a:cs typeface="Arial"/>
                <a:sym typeface="Arial"/>
              </a:defRPr>
            </a:pPr>
            <a:endParaRPr/>
          </a:p>
        </p:txBody>
      </p:sp>
      <p:sp>
        <p:nvSpPr>
          <p:cNvPr id="43" name="Shape 43"/>
          <p:cNvSpPr/>
          <p:nvPr/>
        </p:nvSpPr>
        <p:spPr>
          <a:xfrm rot="5400000" flipV="1">
            <a:off x="6705599" y="1828799"/>
            <a:ext cx="2743202"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8" y="0"/>
                </a:lnTo>
                <a:lnTo>
                  <a:pt x="17582"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44" name="Shape 44">
            <a:hlinkClick r:id="rId5" action="ppaction://hlinksldjump"/>
          </p:cNvPr>
          <p:cNvSpPr/>
          <p:nvPr/>
        </p:nvSpPr>
        <p:spPr>
          <a:xfrm>
            <a:off x="7239000" y="1828800"/>
            <a:ext cx="1676400" cy="3657600"/>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5" name="Shape 45"/>
          <p:cNvSpPr/>
          <p:nvPr/>
        </p:nvSpPr>
        <p:spPr>
          <a:xfrm rot="5400000">
            <a:off x="1066799" y="3048000"/>
            <a:ext cx="3505202"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51" y="0"/>
                </a:lnTo>
                <a:lnTo>
                  <a:pt x="19349" y="0"/>
                </a:lnTo>
                <a:lnTo>
                  <a:pt x="21600" y="21600"/>
                </a:lnTo>
                <a:lnTo>
                  <a:pt x="0" y="21600"/>
                </a:lnTo>
                <a:close/>
              </a:path>
            </a:pathLst>
          </a:custGeom>
          <a:blipFill>
            <a:blip r:embed="rId2"/>
          </a:blipFill>
          <a:ln w="12700">
            <a:miter lim="400000"/>
          </a:ln>
        </p:spPr>
        <p:txBody>
          <a:bodyPr lIns="0" tIns="0" rIns="0" bIns="0" anchor="ctr"/>
          <a:lstStyle/>
          <a:p>
            <a:pPr lvl="0">
              <a:defRPr>
                <a:latin typeface="Arial"/>
                <a:ea typeface="Arial"/>
                <a:cs typeface="Arial"/>
                <a:sym typeface="Arial"/>
              </a:defRPr>
            </a:pPr>
            <a:endParaRPr/>
          </a:p>
        </p:txBody>
      </p:sp>
      <p:sp>
        <p:nvSpPr>
          <p:cNvPr id="46" name="Shape 46"/>
          <p:cNvSpPr/>
          <p:nvPr/>
        </p:nvSpPr>
        <p:spPr>
          <a:xfrm rot="5400000" flipV="1">
            <a:off x="4648200" y="3047999"/>
            <a:ext cx="3505200"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69" y="0"/>
                </a:lnTo>
                <a:lnTo>
                  <a:pt x="19231" y="0"/>
                </a:lnTo>
                <a:lnTo>
                  <a:pt x="21600" y="21600"/>
                </a:lnTo>
                <a:lnTo>
                  <a:pt x="0" y="21600"/>
                </a:lnTo>
                <a:close/>
              </a:path>
            </a:pathLst>
          </a:custGeom>
          <a:blipFill>
            <a:blip r:embed="rId2"/>
          </a:blipFill>
          <a:ln w="12700">
            <a:miter lim="400000"/>
          </a:ln>
        </p:spPr>
        <p:txBody>
          <a:bodyPr lIns="0" tIns="0" rIns="0" bIns="0" anchor="ctr"/>
          <a:lstStyle/>
          <a:p>
            <a:pPr lvl="0">
              <a:defRPr>
                <a:latin typeface="Arial"/>
                <a:ea typeface="Arial"/>
                <a:cs typeface="Arial"/>
                <a:sym typeface="Arial"/>
              </a:defRPr>
            </a:pPr>
            <a:endParaRPr/>
          </a:p>
        </p:txBody>
      </p:sp>
      <p:sp>
        <p:nvSpPr>
          <p:cNvPr id="47" name="Shape 47"/>
          <p:cNvSpPr/>
          <p:nvPr/>
        </p:nvSpPr>
        <p:spPr>
          <a:xfrm rot="5400000">
            <a:off x="1600200" y="2514599"/>
            <a:ext cx="2438401"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36" y="0"/>
                </a:lnTo>
                <a:lnTo>
                  <a:pt x="18364"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48" name="Shape 48">
            <a:hlinkClick r:id="rId6" action="ppaction://hlinksldjump"/>
          </p:cNvPr>
          <p:cNvSpPr/>
          <p:nvPr/>
        </p:nvSpPr>
        <p:spPr>
          <a:xfrm>
            <a:off x="2209800" y="2286000"/>
            <a:ext cx="1219200" cy="2613025"/>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9" name="Shape 49"/>
          <p:cNvSpPr/>
          <p:nvPr/>
        </p:nvSpPr>
        <p:spPr>
          <a:xfrm rot="5400000" flipV="1">
            <a:off x="5448299" y="2247899"/>
            <a:ext cx="1905001"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58" y="0"/>
                </a:lnTo>
                <a:lnTo>
                  <a:pt x="17242"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50" name="Shape 50">
            <a:hlinkClick r:id="rId7" action="ppaction://hlinksldjump"/>
          </p:cNvPr>
          <p:cNvSpPr/>
          <p:nvPr/>
        </p:nvSpPr>
        <p:spPr>
          <a:xfrm>
            <a:off x="5791200" y="2286000"/>
            <a:ext cx="1219200" cy="2667000"/>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2" name="Shape 52"/>
          <p:cNvSpPr/>
          <p:nvPr/>
        </p:nvSpPr>
        <p:spPr>
          <a:xfrm>
            <a:off x="-2" y="0"/>
            <a:ext cx="9144004" cy="2133600"/>
          </a:xfrm>
          <a:prstGeom prst="rect">
            <a:avLst/>
          </a:prstGeom>
          <a:gradFill>
            <a:gsLst>
              <a:gs pos="0">
                <a:srgbClr val="000000"/>
              </a:gs>
              <a:gs pos="77999">
                <a:srgbClr val="1F497D"/>
              </a:gs>
              <a:gs pos="100000">
                <a:srgbClr val="1F497D"/>
              </a:gs>
            </a:gsLst>
            <a:lin ang="2700000"/>
          </a:gra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53" name="Shape 53"/>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54" name="Shape 54"/>
          <p:cNvSpPr/>
          <p:nvPr/>
        </p:nvSpPr>
        <p:spPr>
          <a:xfrm>
            <a:off x="2743199" y="380999"/>
            <a:ext cx="3657601" cy="609601"/>
          </a:xfrm>
          <a:custGeom>
            <a:avLst/>
            <a:gdLst/>
            <a:ahLst/>
            <a:cxnLst>
              <a:cxn ang="0">
                <a:pos x="wd2" y="hd2"/>
              </a:cxn>
              <a:cxn ang="5400000">
                <a:pos x="wd2" y="hd2"/>
              </a:cxn>
              <a:cxn ang="10800000">
                <a:pos x="wd2" y="hd2"/>
              </a:cxn>
              <a:cxn ang="16200000">
                <a:pos x="wd2" y="hd2"/>
              </a:cxn>
            </a:cxnLst>
            <a:rect l="0" t="0" r="r" b="b"/>
            <a:pathLst>
              <a:path w="21600" h="21600" extrusionOk="0">
                <a:moveTo>
                  <a:pt x="450" y="0"/>
                </a:moveTo>
                <a:cubicBezTo>
                  <a:pt x="201" y="0"/>
                  <a:pt x="0" y="1209"/>
                  <a:pt x="0" y="2700"/>
                </a:cubicBezTo>
                <a:lnTo>
                  <a:pt x="0" y="18900"/>
                </a:lnTo>
                <a:cubicBezTo>
                  <a:pt x="0" y="20391"/>
                  <a:pt x="201" y="21600"/>
                  <a:pt x="450" y="21600"/>
                </a:cubicBezTo>
                <a:lnTo>
                  <a:pt x="21150" y="21600"/>
                </a:lnTo>
                <a:cubicBezTo>
                  <a:pt x="21399" y="21600"/>
                  <a:pt x="21600" y="20391"/>
                  <a:pt x="21600" y="18900"/>
                </a:cubicBezTo>
                <a:lnTo>
                  <a:pt x="21600" y="2700"/>
                </a:lnTo>
                <a:cubicBezTo>
                  <a:pt x="21600" y="1209"/>
                  <a:pt x="21399" y="0"/>
                  <a:pt x="21150" y="0"/>
                </a:cubicBezTo>
                <a:close/>
              </a:path>
            </a:pathLst>
          </a:custGeom>
          <a:solidFill>
            <a:srgbClr val="C4BD97"/>
          </a:soli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55" name="Shape 55"/>
          <p:cNvSpPr/>
          <p:nvPr/>
        </p:nvSpPr>
        <p:spPr>
          <a:xfrm>
            <a:off x="2743200" y="380999"/>
            <a:ext cx="3657600" cy="241301"/>
          </a:xfrm>
          <a:prstGeom prst="rect">
            <a:avLst/>
          </a:prstGeom>
          <a:solidFill>
            <a:srgbClr val="000000">
              <a:alpha val="0"/>
            </a:srgbClr>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1600">
                <a:latin typeface="Broadway"/>
                <a:ea typeface="Broadway"/>
                <a:cs typeface="Broadway"/>
                <a:sym typeface="Broadway"/>
              </a:defRPr>
            </a:lvl1pPr>
          </a:lstStyle>
          <a:p>
            <a:pPr lvl="0">
              <a:defRPr sz="1800"/>
            </a:pPr>
            <a:r>
              <a:rPr sz="1600"/>
              <a:t>Name of Museum</a:t>
            </a:r>
          </a:p>
        </p:txBody>
      </p:sp>
      <p:sp>
        <p:nvSpPr>
          <p:cNvPr id="56" name="Shape 56"/>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57" name="Shape 57"/>
          <p:cNvSpPr/>
          <p:nvPr/>
        </p:nvSpPr>
        <p:spPr>
          <a:xfrm rot="5400000">
            <a:off x="-1714501" y="1714500"/>
            <a:ext cx="6172202" cy="2743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0"/>
                </a:lnTo>
                <a:lnTo>
                  <a:pt x="19200"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rotWithShape="0">
              <a:srgbClr val="000000">
                <a:alpha val="50000"/>
              </a:srgbClr>
            </a:outerShdw>
          </a:effectLst>
        </p:spPr>
        <p:txBody>
          <a:bodyPr lIns="0" tIns="0" rIns="0" bIns="0" anchor="ctr"/>
          <a:lstStyle/>
          <a:p>
            <a:pPr lvl="0">
              <a:defRPr>
                <a:latin typeface="Arial"/>
                <a:ea typeface="Arial"/>
                <a:cs typeface="Arial"/>
                <a:sym typeface="Arial"/>
              </a:defRPr>
            </a:pPr>
            <a:endParaRPr/>
          </a:p>
        </p:txBody>
      </p:sp>
      <p:sp>
        <p:nvSpPr>
          <p:cNvPr id="58" name="Shape 58"/>
          <p:cNvSpPr/>
          <p:nvPr/>
        </p:nvSpPr>
        <p:spPr>
          <a:xfrm rot="16200000">
            <a:off x="4686299" y="1714499"/>
            <a:ext cx="6172202" cy="2743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0"/>
                </a:lnTo>
                <a:lnTo>
                  <a:pt x="19200"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rotWithShape="0">
              <a:srgbClr val="000000">
                <a:alpha val="64997"/>
              </a:srgbClr>
            </a:outerShdw>
          </a:effectLst>
        </p:spPr>
        <p:txBody>
          <a:bodyPr lIns="0" tIns="0" rIns="0" bIns="0" anchor="ctr"/>
          <a:lstStyle/>
          <a:p>
            <a:pPr lvl="0">
              <a:defRPr>
                <a:latin typeface="Arial"/>
                <a:ea typeface="Arial"/>
                <a:cs typeface="Arial"/>
                <a:sym typeface="Arial"/>
              </a:defRPr>
            </a:pPr>
            <a:endParaRPr/>
          </a:p>
        </p:txBody>
      </p:sp>
      <p:sp>
        <p:nvSpPr>
          <p:cNvPr id="59" name="Shape 59"/>
          <p:cNvSpPr/>
          <p:nvPr/>
        </p:nvSpPr>
        <p:spPr>
          <a:xfrm>
            <a:off x="2743200" y="685800"/>
            <a:ext cx="3657600" cy="4800600"/>
          </a:xfrm>
          <a:prstGeom prst="rect">
            <a:avLst/>
          </a:prstGeom>
          <a:gradFill>
            <a:gsLst>
              <a:gs pos="0">
                <a:srgbClr val="E1E8F5"/>
              </a:gs>
              <a:gs pos="50000">
                <a:srgbClr val="C2D1ED"/>
              </a:gs>
              <a:gs pos="100000">
                <a:srgbClr val="9AB5E4"/>
              </a:gs>
            </a:gsLst>
            <a:lin ang="16200000"/>
          </a:gradFill>
          <a:ln w="12700">
            <a:miter lim="400000"/>
          </a:ln>
          <a:effectLst>
            <a:outerShdw blurRad="63500" rotWithShape="0">
              <a:srgbClr val="808080">
                <a:alpha val="61999"/>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60" name="Shape 60"/>
          <p:cNvSpPr/>
          <p:nvPr/>
        </p:nvSpPr>
        <p:spPr>
          <a:xfrm flipH="1">
            <a:off x="6400798" y="76200"/>
            <a:ext cx="2743203" cy="685801"/>
          </a:xfrm>
          <a:prstGeom prst="line">
            <a:avLst/>
          </a:prstGeom>
          <a:ln>
            <a:solidFill>
              <a:srgbClr val="F2F2F2"/>
            </a:solidFill>
            <a:round/>
          </a:ln>
          <a:effectLst>
            <a:outerShdw blurRad="63500" dist="635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61" name="Shape 61"/>
          <p:cNvSpPr/>
          <p:nvPr/>
        </p:nvSpPr>
        <p:spPr>
          <a:xfrm flipH="1" flipV="1">
            <a:off x="-1" y="76199"/>
            <a:ext cx="2743202" cy="685801"/>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62" name="Shape 62"/>
          <p:cNvSpPr/>
          <p:nvPr/>
        </p:nvSpPr>
        <p:spPr>
          <a:xfrm flipH="1" flipV="1">
            <a:off x="2743198" y="761998"/>
            <a:ext cx="3657603" cy="1590"/>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63" name="Shape 63"/>
          <p:cNvSpPr/>
          <p:nvPr/>
        </p:nvSpPr>
        <p:spPr>
          <a:xfrm flipH="1">
            <a:off x="-1" y="5410200"/>
            <a:ext cx="2743202" cy="685801"/>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64" name="Shape 64"/>
          <p:cNvSpPr/>
          <p:nvPr/>
        </p:nvSpPr>
        <p:spPr>
          <a:xfrm flipH="1" flipV="1">
            <a:off x="6400798" y="5410199"/>
            <a:ext cx="2743203" cy="685801"/>
          </a:xfrm>
          <a:prstGeom prst="line">
            <a:avLst/>
          </a:prstGeom>
          <a:ln>
            <a:solidFill>
              <a:srgbClr val="F2F2F2"/>
            </a:solidFill>
            <a:round/>
          </a:ln>
          <a:effectLst>
            <a:outerShdw blurRad="63500" dist="381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65" name="Shape 65"/>
          <p:cNvSpPr/>
          <p:nvPr/>
        </p:nvSpPr>
        <p:spPr>
          <a:xfrm flipH="1" flipV="1">
            <a:off x="2743198" y="5408612"/>
            <a:ext cx="3657603" cy="1590"/>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7" name="Shape 67"/>
          <p:cNvSpPr/>
          <p:nvPr/>
        </p:nvSpPr>
        <p:spPr>
          <a:xfrm>
            <a:off x="-2" y="0"/>
            <a:ext cx="9144004" cy="1905000"/>
          </a:xfrm>
          <a:prstGeom prst="rect">
            <a:avLst/>
          </a:prstGeom>
          <a:gradFill>
            <a:gsLst>
              <a:gs pos="0">
                <a:srgbClr val="000000"/>
              </a:gs>
              <a:gs pos="77999">
                <a:srgbClr val="1F497D"/>
              </a:gs>
              <a:gs pos="100000">
                <a:srgbClr val="1F497D"/>
              </a:gs>
            </a:gsLst>
            <a:lin ang="2700000"/>
          </a:gra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68" name="Shape 68"/>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69" name="Shape 69"/>
          <p:cNvSpPr/>
          <p:nvPr/>
        </p:nvSpPr>
        <p:spPr>
          <a:xfrm>
            <a:off x="2819400" y="1905000"/>
            <a:ext cx="3657600" cy="3200400"/>
          </a:xfrm>
          <a:prstGeom prst="rect">
            <a:avLst/>
          </a:prstGeom>
          <a:gradFill>
            <a:gsLst>
              <a:gs pos="0">
                <a:srgbClr val="E1E8F5"/>
              </a:gs>
              <a:gs pos="50000">
                <a:srgbClr val="C2D1ED"/>
              </a:gs>
              <a:gs pos="100000">
                <a:srgbClr val="9AB5E4"/>
              </a:gs>
            </a:gsLst>
            <a:lin ang="16200000"/>
          </a:gradFill>
          <a:ln w="12700">
            <a:miter lim="400000"/>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70" name="Shape 70"/>
          <p:cNvSpPr/>
          <p:nvPr/>
        </p:nvSpPr>
        <p:spPr>
          <a:xfrm rot="5400000">
            <a:off x="-76200" y="2209799"/>
            <a:ext cx="518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7" y="0"/>
                </a:lnTo>
                <a:lnTo>
                  <a:pt x="17583"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71" name="Shape 71"/>
          <p:cNvSpPr/>
          <p:nvPr/>
        </p:nvSpPr>
        <p:spPr>
          <a:xfrm rot="5400000">
            <a:off x="-2209801" y="2362198"/>
            <a:ext cx="6705602" cy="22860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39" y="0"/>
                </a:lnTo>
                <a:lnTo>
                  <a:pt x="18861"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72" name="Shape 72"/>
          <p:cNvSpPr/>
          <p:nvPr/>
        </p:nvSpPr>
        <p:spPr>
          <a:xfrm rot="16200000">
            <a:off x="4495799" y="2209800"/>
            <a:ext cx="5181601" cy="2590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7" y="0"/>
                </a:lnTo>
                <a:lnTo>
                  <a:pt x="17583"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dir="10799999"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73" name="Shape 73"/>
          <p:cNvSpPr/>
          <p:nvPr/>
        </p:nvSpPr>
        <p:spPr>
          <a:xfrm rot="16200000">
            <a:off x="4648199" y="2362200"/>
            <a:ext cx="6705602" cy="2286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739" y="0"/>
                </a:lnTo>
                <a:lnTo>
                  <a:pt x="18861"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dir="10799999"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74" name="Shape 74"/>
          <p:cNvSpPr/>
          <p:nvPr/>
        </p:nvSpPr>
        <p:spPr>
          <a:xfrm>
            <a:off x="4114800" y="2667000"/>
            <a:ext cx="1371600" cy="2590800"/>
          </a:xfrm>
          <a:prstGeom prst="rect">
            <a:avLst/>
          </a:prstGeom>
          <a:gradFill>
            <a:gsLst>
              <a:gs pos="0">
                <a:srgbClr val="4F81BD"/>
              </a:gs>
              <a:gs pos="60000">
                <a:srgbClr val="4F81BD"/>
              </a:gs>
              <a:gs pos="100000">
                <a:srgbClr val="254061"/>
              </a:gs>
            </a:gsLst>
            <a:lin ang="16200000"/>
          </a:gradFill>
          <a:ln w="12700">
            <a:miter lim="400000"/>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75" name="Shape 75"/>
          <p:cNvSpPr/>
          <p:nvPr/>
        </p:nvSpPr>
        <p:spPr>
          <a:xfrm rot="5400000">
            <a:off x="3086100" y="3695699"/>
            <a:ext cx="2438400" cy="381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49" y="0"/>
                </a:lnTo>
                <a:lnTo>
                  <a:pt x="16851" y="0"/>
                </a:lnTo>
                <a:lnTo>
                  <a:pt x="21600" y="21600"/>
                </a:lnTo>
                <a:lnTo>
                  <a:pt x="0" y="21600"/>
                </a:lnTo>
                <a:close/>
              </a:path>
            </a:pathLst>
          </a:custGeom>
          <a:gradFill>
            <a:gsLst>
              <a:gs pos="0">
                <a:srgbClr val="376092"/>
              </a:gs>
              <a:gs pos="39999">
                <a:srgbClr val="17375E"/>
              </a:gs>
              <a:gs pos="100000">
                <a:srgbClr val="376092"/>
              </a:gs>
            </a:gsLst>
          </a:gradFill>
          <a:ln w="12700">
            <a:miter lim="400000"/>
          </a:ln>
        </p:spPr>
        <p:txBody>
          <a:bodyPr lIns="0" tIns="0" rIns="0" bIns="0" anchor="ctr"/>
          <a:lstStyle/>
          <a:p>
            <a:pPr lvl="0">
              <a:defRPr>
                <a:latin typeface="Arial"/>
                <a:ea typeface="Arial"/>
                <a:cs typeface="Arial"/>
                <a:sym typeface="Arial"/>
              </a:defRPr>
            </a:pPr>
            <a:endParaRPr/>
          </a:p>
        </p:txBody>
      </p:sp>
      <p:sp>
        <p:nvSpPr>
          <p:cNvPr id="76" name="Shape 76"/>
          <p:cNvSpPr/>
          <p:nvPr/>
        </p:nvSpPr>
        <p:spPr>
          <a:xfrm rot="5400000" flipV="1">
            <a:off x="4076700" y="3695699"/>
            <a:ext cx="2438400" cy="381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749" y="0"/>
                </a:lnTo>
                <a:lnTo>
                  <a:pt x="16851" y="0"/>
                </a:lnTo>
                <a:lnTo>
                  <a:pt x="21600" y="21600"/>
                </a:lnTo>
                <a:lnTo>
                  <a:pt x="0" y="21600"/>
                </a:lnTo>
                <a:close/>
              </a:path>
            </a:pathLst>
          </a:custGeom>
          <a:gradFill>
            <a:gsLst>
              <a:gs pos="0">
                <a:srgbClr val="376092"/>
              </a:gs>
              <a:gs pos="39999">
                <a:srgbClr val="17375E"/>
              </a:gs>
              <a:gs pos="100000">
                <a:srgbClr val="376092"/>
              </a:gs>
            </a:gsLst>
          </a:gradFill>
          <a:ln w="12700">
            <a:miter lim="400000"/>
          </a:ln>
        </p:spPr>
        <p:txBody>
          <a:bodyPr lIns="0" tIns="0" rIns="0" bIns="0" anchor="ctr"/>
          <a:lstStyle/>
          <a:p>
            <a:pPr lvl="0">
              <a:defRPr>
                <a:latin typeface="Arial"/>
                <a:ea typeface="Arial"/>
                <a:cs typeface="Arial"/>
                <a:sym typeface="Arial"/>
              </a:defRPr>
            </a:pPr>
            <a:endParaRPr/>
          </a:p>
        </p:txBody>
      </p:sp>
      <p:sp>
        <p:nvSpPr>
          <p:cNvPr id="77" name="Shape 77"/>
          <p:cNvSpPr/>
          <p:nvPr/>
        </p:nvSpPr>
        <p:spPr>
          <a:xfrm>
            <a:off x="4495800" y="3200400"/>
            <a:ext cx="609600" cy="1371600"/>
          </a:xfrm>
          <a:prstGeom prst="rect">
            <a:avLst/>
          </a:prstGeom>
          <a:solidFill>
            <a:srgbClr val="4F81BD"/>
          </a:solidFill>
          <a:ln w="127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78" name="Shape 78"/>
          <p:cNvSpPr/>
          <p:nvPr/>
        </p:nvSpPr>
        <p:spPr>
          <a:xfrm>
            <a:off x="4572000" y="3276600"/>
            <a:ext cx="457200" cy="1295400"/>
          </a:xfrm>
          <a:prstGeom prst="rect">
            <a:avLst/>
          </a:prstGeom>
          <a:gradFill>
            <a:gsLst>
              <a:gs pos="0">
                <a:srgbClr val="000000"/>
              </a:gs>
              <a:gs pos="60000">
                <a:srgbClr val="000000"/>
              </a:gs>
              <a:gs pos="100000">
                <a:srgbClr val="000000"/>
              </a:gs>
            </a:gsLst>
            <a:lin ang="16200000"/>
          </a:gradFill>
          <a:ln w="12700">
            <a:miter lim="400000"/>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79" name="Shape 79"/>
          <p:cNvSpPr>
            <a:spLocks noGrp="1"/>
          </p:cNvSpPr>
          <p:nvPr>
            <p:ph type="title"/>
          </p:nvPr>
        </p:nvSpPr>
        <p:spPr>
          <a:prstGeom prst="rect">
            <a:avLst/>
          </a:prstGeom>
        </p:spPr>
        <p:txBody>
          <a:bodyPr/>
          <a:lstStyle/>
          <a:p>
            <a:pPr lvl="0">
              <a:defRPr sz="1800"/>
            </a:pPr>
            <a:r>
              <a:rPr sz="4400"/>
              <a:t>Title Text</a:t>
            </a:r>
          </a:p>
        </p:txBody>
      </p:sp>
      <p:sp>
        <p:nvSpPr>
          <p:cNvPr id="80" name="Shape 80"/>
          <p:cNvSpPr>
            <a:spLocks noGrp="1"/>
          </p:cNvSpPr>
          <p:nvPr>
            <p:ph type="body" idx="1"/>
          </p:nvPr>
        </p:nvSpPr>
        <p:spPr>
          <a:prstGeom prst="rect">
            <a:avLst/>
          </a:prstGeom>
        </p:spPr>
        <p:txBody>
          <a:body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1" name="Shape 8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3" name="Shape 83"/>
          <p:cNvSpPr/>
          <p:nvPr/>
        </p:nvSpPr>
        <p:spPr>
          <a:xfrm>
            <a:off x="-2" y="0"/>
            <a:ext cx="9144004" cy="2133600"/>
          </a:xfrm>
          <a:prstGeom prst="rect">
            <a:avLst/>
          </a:prstGeom>
          <a:gradFill>
            <a:gsLst>
              <a:gs pos="0">
                <a:srgbClr val="000000"/>
              </a:gs>
              <a:gs pos="77999">
                <a:srgbClr val="1F497D"/>
              </a:gs>
              <a:gs pos="100000">
                <a:srgbClr val="1F497D"/>
              </a:gs>
            </a:gsLst>
            <a:lin ang="2700000"/>
          </a:gra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84" name="Shape 84"/>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85" name="Shape 85"/>
          <p:cNvSpPr/>
          <p:nvPr/>
        </p:nvSpPr>
        <p:spPr>
          <a:xfrm>
            <a:off x="2743199" y="381000"/>
            <a:ext cx="3657603" cy="609603"/>
          </a:xfrm>
          <a:custGeom>
            <a:avLst/>
            <a:gdLst/>
            <a:ahLst/>
            <a:cxnLst>
              <a:cxn ang="0">
                <a:pos x="wd2" y="hd2"/>
              </a:cxn>
              <a:cxn ang="5400000">
                <a:pos x="wd2" y="hd2"/>
              </a:cxn>
              <a:cxn ang="10800000">
                <a:pos x="wd2" y="hd2"/>
              </a:cxn>
              <a:cxn ang="16200000">
                <a:pos x="wd2" y="hd2"/>
              </a:cxn>
            </a:cxnLst>
            <a:rect l="0" t="0" r="r" b="b"/>
            <a:pathLst>
              <a:path w="21600" h="21600" extrusionOk="0">
                <a:moveTo>
                  <a:pt x="450" y="0"/>
                </a:moveTo>
                <a:cubicBezTo>
                  <a:pt x="201" y="0"/>
                  <a:pt x="0" y="1209"/>
                  <a:pt x="0" y="2700"/>
                </a:cubicBezTo>
                <a:lnTo>
                  <a:pt x="0" y="18900"/>
                </a:lnTo>
                <a:cubicBezTo>
                  <a:pt x="0" y="20391"/>
                  <a:pt x="201" y="21600"/>
                  <a:pt x="450" y="21600"/>
                </a:cubicBezTo>
                <a:lnTo>
                  <a:pt x="21150" y="21600"/>
                </a:lnTo>
                <a:cubicBezTo>
                  <a:pt x="21399" y="21600"/>
                  <a:pt x="21600" y="20391"/>
                  <a:pt x="21600" y="18900"/>
                </a:cubicBezTo>
                <a:lnTo>
                  <a:pt x="21600" y="2700"/>
                </a:lnTo>
                <a:cubicBezTo>
                  <a:pt x="21600" y="1209"/>
                  <a:pt x="21399" y="0"/>
                  <a:pt x="21150" y="0"/>
                </a:cubicBezTo>
                <a:close/>
              </a:path>
            </a:pathLst>
          </a:custGeom>
          <a:solidFill>
            <a:srgbClr val="C4BD97"/>
          </a:soli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86" name="Shape 86"/>
          <p:cNvSpPr/>
          <p:nvPr/>
        </p:nvSpPr>
        <p:spPr>
          <a:xfrm>
            <a:off x="2743200" y="381000"/>
            <a:ext cx="3657600" cy="241300"/>
          </a:xfrm>
          <a:prstGeom prst="rect">
            <a:avLst/>
          </a:prstGeom>
          <a:solidFill>
            <a:srgbClr val="000000">
              <a:alpha val="0"/>
            </a:srgbClr>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1600">
                <a:latin typeface="Broadway"/>
                <a:ea typeface="Broadway"/>
                <a:cs typeface="Broadway"/>
                <a:sym typeface="Broadway"/>
              </a:defRPr>
            </a:lvl1pPr>
          </a:lstStyle>
          <a:p>
            <a:pPr lvl="0">
              <a:defRPr sz="1800"/>
            </a:pPr>
            <a:r>
              <a:rPr sz="1600"/>
              <a:t>Name of Museum</a:t>
            </a:r>
          </a:p>
        </p:txBody>
      </p:sp>
      <p:sp>
        <p:nvSpPr>
          <p:cNvPr id="87" name="Shape 87"/>
          <p:cNvSpPr/>
          <p:nvPr/>
        </p:nvSpPr>
        <p:spPr>
          <a:xfrm>
            <a:off x="-2" y="3886200"/>
            <a:ext cx="9144004" cy="2971800"/>
          </a:xfrm>
          <a:prstGeom prst="rect">
            <a:avLst/>
          </a:prstGeom>
          <a:blipFill>
            <a:blip r:embed="rId2"/>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88" name="Shape 88"/>
          <p:cNvSpPr/>
          <p:nvPr/>
        </p:nvSpPr>
        <p:spPr>
          <a:xfrm rot="5400000">
            <a:off x="-1714502" y="1714500"/>
            <a:ext cx="6172203" cy="2743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0"/>
                </a:lnTo>
                <a:lnTo>
                  <a:pt x="19200"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rotWithShape="0">
              <a:srgbClr val="000000">
                <a:alpha val="50000"/>
              </a:srgbClr>
            </a:outerShdw>
          </a:effectLst>
        </p:spPr>
        <p:txBody>
          <a:bodyPr lIns="0" tIns="0" rIns="0" bIns="0" anchor="ctr"/>
          <a:lstStyle/>
          <a:p>
            <a:pPr lvl="0">
              <a:defRPr>
                <a:latin typeface="Arial"/>
                <a:ea typeface="Arial"/>
                <a:cs typeface="Arial"/>
                <a:sym typeface="Arial"/>
              </a:defRPr>
            </a:pPr>
            <a:endParaRPr/>
          </a:p>
        </p:txBody>
      </p:sp>
      <p:sp>
        <p:nvSpPr>
          <p:cNvPr id="89" name="Shape 89"/>
          <p:cNvSpPr/>
          <p:nvPr/>
        </p:nvSpPr>
        <p:spPr>
          <a:xfrm rot="16200000">
            <a:off x="4686297" y="1714498"/>
            <a:ext cx="6172205" cy="27432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400" y="0"/>
                </a:lnTo>
                <a:lnTo>
                  <a:pt x="19200"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rotWithShape="0">
              <a:srgbClr val="000000">
                <a:alpha val="64997"/>
              </a:srgbClr>
            </a:outerShdw>
          </a:effectLst>
        </p:spPr>
        <p:txBody>
          <a:bodyPr lIns="0" tIns="0" rIns="0" bIns="0" anchor="ctr"/>
          <a:lstStyle/>
          <a:p>
            <a:pPr lvl="0">
              <a:defRPr>
                <a:latin typeface="Arial"/>
                <a:ea typeface="Arial"/>
                <a:cs typeface="Arial"/>
                <a:sym typeface="Arial"/>
              </a:defRPr>
            </a:pPr>
            <a:endParaRPr/>
          </a:p>
        </p:txBody>
      </p:sp>
      <p:sp>
        <p:nvSpPr>
          <p:cNvPr id="90" name="Shape 90"/>
          <p:cNvSpPr/>
          <p:nvPr/>
        </p:nvSpPr>
        <p:spPr>
          <a:xfrm>
            <a:off x="2743200" y="685800"/>
            <a:ext cx="3657600" cy="4800600"/>
          </a:xfrm>
          <a:prstGeom prst="rect">
            <a:avLst/>
          </a:prstGeom>
          <a:gradFill>
            <a:gsLst>
              <a:gs pos="0">
                <a:srgbClr val="E1E8F5"/>
              </a:gs>
              <a:gs pos="50000">
                <a:srgbClr val="C2D1ED"/>
              </a:gs>
              <a:gs pos="100000">
                <a:srgbClr val="9AB5E4"/>
              </a:gs>
            </a:gsLst>
            <a:lin ang="16200000"/>
          </a:gradFill>
          <a:ln w="12700">
            <a:miter lim="400000"/>
          </a:ln>
          <a:effectLst>
            <a:outerShdw blurRad="63500" rotWithShape="0">
              <a:srgbClr val="808080">
                <a:alpha val="61999"/>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91" name="Shape 91"/>
          <p:cNvSpPr/>
          <p:nvPr/>
        </p:nvSpPr>
        <p:spPr>
          <a:xfrm flipH="1">
            <a:off x="6400798" y="76200"/>
            <a:ext cx="2743203" cy="685801"/>
          </a:xfrm>
          <a:prstGeom prst="line">
            <a:avLst/>
          </a:prstGeom>
          <a:ln>
            <a:solidFill>
              <a:srgbClr val="F2F2F2"/>
            </a:solidFill>
            <a:round/>
          </a:ln>
          <a:effectLst>
            <a:outerShdw blurRad="63500" dist="635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92" name="Shape 92"/>
          <p:cNvSpPr/>
          <p:nvPr/>
        </p:nvSpPr>
        <p:spPr>
          <a:xfrm flipH="1" flipV="1">
            <a:off x="-1" y="76198"/>
            <a:ext cx="2743201" cy="685805"/>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93" name="Shape 93"/>
          <p:cNvSpPr/>
          <p:nvPr/>
        </p:nvSpPr>
        <p:spPr>
          <a:xfrm flipH="1" flipV="1">
            <a:off x="2743198" y="761999"/>
            <a:ext cx="3657603" cy="1589"/>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94" name="Shape 94"/>
          <p:cNvSpPr/>
          <p:nvPr/>
        </p:nvSpPr>
        <p:spPr>
          <a:xfrm flipH="1">
            <a:off x="-2" y="5410200"/>
            <a:ext cx="2743202" cy="685801"/>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95" name="Shape 95"/>
          <p:cNvSpPr/>
          <p:nvPr/>
        </p:nvSpPr>
        <p:spPr>
          <a:xfrm flipH="1" flipV="1">
            <a:off x="6400798" y="5410199"/>
            <a:ext cx="2743203" cy="685801"/>
          </a:xfrm>
          <a:prstGeom prst="line">
            <a:avLst/>
          </a:prstGeom>
          <a:ln>
            <a:solidFill>
              <a:srgbClr val="F2F2F2"/>
            </a:solidFill>
            <a:round/>
          </a:ln>
          <a:effectLst>
            <a:outerShdw blurRad="63500" dist="381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
        <p:nvSpPr>
          <p:cNvPr id="96" name="Shape 96"/>
          <p:cNvSpPr/>
          <p:nvPr/>
        </p:nvSpPr>
        <p:spPr>
          <a:xfrm flipH="1" flipV="1">
            <a:off x="2743198" y="5408612"/>
            <a:ext cx="3657603" cy="1590"/>
          </a:xfrm>
          <a:prstGeom prst="line">
            <a:avLst/>
          </a:prstGeom>
          <a:ln>
            <a:solidFill>
              <a:srgbClr val="F2F2F2"/>
            </a:solidFill>
            <a:round/>
          </a:ln>
          <a:effectLst>
            <a:outerShdw blurRad="63500" dist="25400" dir="5400000" rotWithShape="0">
              <a:srgbClr val="808080">
                <a:alpha val="41999"/>
              </a:srgbClr>
            </a:outerShdw>
          </a:effectLst>
        </p:spPr>
        <p:txBody>
          <a:bodyPr lIns="0" tIns="0" rIns="0" bIns="0"/>
          <a:lstStyle/>
          <a:p>
            <a:pPr lvl="0" defTabSz="457200">
              <a:defRPr sz="1200">
                <a:latin typeface="+mj-lt"/>
                <a:ea typeface="+mj-ea"/>
                <a:cs typeface="+mj-cs"/>
                <a:sym typeface="Helvetica"/>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slide" Target="../slides/slide6.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slide" Target="../slides/slide4.xml"/><Relationship Id="rId5" Type="http://schemas.openxmlformats.org/officeDocument/2006/relationships/slideLayout" Target="../slideLayouts/slideLayout5.xml"/><Relationship Id="rId10" Type="http://schemas.openxmlformats.org/officeDocument/2006/relationships/slide" Target="../slides/slide5.xml"/><Relationship Id="rId4" Type="http://schemas.openxmlformats.org/officeDocument/2006/relationships/slideLayout" Target="../slideLayouts/slideLayout4.xml"/><Relationship Id="rId9" Type="http://schemas.openxmlformats.org/officeDocument/2006/relationships/slide" Target="../slides/slid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2" y="0"/>
            <a:ext cx="9144004" cy="2133600"/>
          </a:xfrm>
          <a:prstGeom prst="rect">
            <a:avLst/>
          </a:prstGeom>
          <a:gradFill>
            <a:gsLst>
              <a:gs pos="0">
                <a:srgbClr val="000000"/>
              </a:gs>
              <a:gs pos="77999">
                <a:srgbClr val="1F497D"/>
              </a:gs>
              <a:gs pos="100000">
                <a:srgbClr val="1F497D"/>
              </a:gs>
            </a:gsLst>
            <a:lin ang="2700000"/>
          </a:gra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3" name="Shape 3"/>
          <p:cNvSpPr/>
          <p:nvPr/>
        </p:nvSpPr>
        <p:spPr>
          <a:xfrm>
            <a:off x="-2" y="3886200"/>
            <a:ext cx="9144004" cy="2971800"/>
          </a:xfrm>
          <a:prstGeom prst="rect">
            <a:avLst/>
          </a:prstGeom>
          <a:blipFill>
            <a:blip r:embed="rId7"/>
          </a:blip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4" name="Shape 4">
            <a:hlinkClick r:id="rId8" action="ppaction://hlinksldjump"/>
          </p:cNvPr>
          <p:cNvSpPr/>
          <p:nvPr/>
        </p:nvSpPr>
        <p:spPr>
          <a:xfrm>
            <a:off x="3657600" y="1981200"/>
            <a:ext cx="1828800" cy="2819400"/>
          </a:xfrm>
          <a:prstGeom prst="rect">
            <a:avLst/>
          </a:prstGeom>
          <a:gradFill>
            <a:gsLst>
              <a:gs pos="0">
                <a:srgbClr val="000000"/>
              </a:gs>
              <a:gs pos="100000">
                <a:srgbClr val="1F497D"/>
              </a:gs>
            </a:gsLst>
            <a:lin ang="16200000"/>
          </a:gradFill>
          <a:ln w="12700">
            <a:miter lim="400000"/>
          </a:ln>
          <a:effectLst>
            <a:outerShdw blurRad="63500" rotWithShape="0">
              <a:srgbClr val="808080">
                <a:alpha val="61999"/>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5" name="Shape 5"/>
          <p:cNvSpPr/>
          <p:nvPr/>
        </p:nvSpPr>
        <p:spPr>
          <a:xfrm rot="5400000">
            <a:off x="-952500" y="1562099"/>
            <a:ext cx="5562601" cy="3657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83" y="0"/>
                </a:lnTo>
                <a:lnTo>
                  <a:pt x="16317"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6" name="Shape 6"/>
          <p:cNvSpPr/>
          <p:nvPr/>
        </p:nvSpPr>
        <p:spPr>
          <a:xfrm rot="16200000">
            <a:off x="4533899" y="1562100"/>
            <a:ext cx="5562601" cy="3657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5283" y="0"/>
                </a:lnTo>
                <a:lnTo>
                  <a:pt x="16317" y="0"/>
                </a:lnTo>
                <a:lnTo>
                  <a:pt x="21600" y="21600"/>
                </a:lnTo>
                <a:lnTo>
                  <a:pt x="0" y="21600"/>
                </a:lnTo>
                <a:close/>
              </a:path>
            </a:pathLst>
          </a:custGeom>
          <a:gradFill>
            <a:gsLst>
              <a:gs pos="0">
                <a:srgbClr val="E1E8F5"/>
              </a:gs>
              <a:gs pos="50000">
                <a:srgbClr val="C2D1ED"/>
              </a:gs>
              <a:gs pos="100000">
                <a:srgbClr val="9AB5E4"/>
              </a:gs>
            </a:gsLst>
            <a:lin ang="16200000"/>
          </a:gradFill>
          <a:ln w="12700">
            <a:miter lim="400000"/>
          </a:ln>
          <a:effectLst>
            <a:outerShdw blurRad="63500" dist="38100" dir="10799999" rotWithShape="0">
              <a:srgbClr val="000000">
                <a:alpha val="39997"/>
              </a:srgbClr>
            </a:outerShdw>
          </a:effectLst>
        </p:spPr>
        <p:txBody>
          <a:bodyPr lIns="0" tIns="0" rIns="0" bIns="0" anchor="ctr"/>
          <a:lstStyle/>
          <a:p>
            <a:pPr lvl="0">
              <a:defRPr>
                <a:latin typeface="Arial"/>
                <a:ea typeface="Arial"/>
                <a:cs typeface="Arial"/>
                <a:sym typeface="Arial"/>
              </a:defRPr>
            </a:pPr>
            <a:endParaRPr/>
          </a:p>
        </p:txBody>
      </p:sp>
      <p:sp>
        <p:nvSpPr>
          <p:cNvPr id="7" name="Shape 7"/>
          <p:cNvSpPr/>
          <p:nvPr/>
        </p:nvSpPr>
        <p:spPr>
          <a:xfrm rot="5400000">
            <a:off x="-902495" y="3417093"/>
            <a:ext cx="3786190"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015" y="0"/>
                </a:lnTo>
                <a:lnTo>
                  <a:pt x="18585" y="0"/>
                </a:lnTo>
                <a:lnTo>
                  <a:pt x="21600" y="21600"/>
                </a:lnTo>
                <a:lnTo>
                  <a:pt x="0" y="21600"/>
                </a:lnTo>
                <a:close/>
              </a:path>
            </a:pathLst>
          </a:custGeom>
          <a:blipFill>
            <a:blip r:embed="rId7"/>
          </a:blipFill>
          <a:ln w="12700">
            <a:miter lim="400000"/>
          </a:ln>
        </p:spPr>
        <p:txBody>
          <a:bodyPr lIns="0" tIns="0" rIns="0" bIns="0" anchor="ctr"/>
          <a:lstStyle/>
          <a:p>
            <a:pPr lvl="0">
              <a:defRPr>
                <a:latin typeface="Arial"/>
                <a:ea typeface="Arial"/>
                <a:cs typeface="Arial"/>
                <a:sym typeface="Arial"/>
              </a:defRPr>
            </a:pPr>
            <a:endParaRPr/>
          </a:p>
        </p:txBody>
      </p:sp>
      <p:sp>
        <p:nvSpPr>
          <p:cNvPr id="8" name="Shape 8"/>
          <p:cNvSpPr/>
          <p:nvPr/>
        </p:nvSpPr>
        <p:spPr>
          <a:xfrm rot="5400000">
            <a:off x="-533401" y="1981200"/>
            <a:ext cx="3048002" cy="1676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745" y="0"/>
                </a:lnTo>
                <a:lnTo>
                  <a:pt x="17855"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9" name="Shape 9">
            <a:hlinkClick r:id="rId9" action="ppaction://hlinksldjump"/>
          </p:cNvPr>
          <p:cNvSpPr/>
          <p:nvPr/>
        </p:nvSpPr>
        <p:spPr>
          <a:xfrm>
            <a:off x="152400" y="1828800"/>
            <a:ext cx="1676400" cy="3657600"/>
          </a:xfrm>
          <a:prstGeom prst="rect">
            <a:avLst/>
          </a:prstGeom>
          <a:gradFill>
            <a:gsLst>
              <a:gs pos="0">
                <a:srgbClr val="376092"/>
              </a:gs>
              <a:gs pos="46000">
                <a:srgbClr val="376092"/>
              </a:gs>
              <a:gs pos="100000">
                <a:srgbClr val="376092"/>
              </a:gs>
            </a:gsLst>
            <a:lin ang="16200000"/>
          </a:gradFill>
          <a:ln w="12700">
            <a:solidFill>
              <a:srgbClr val="385D8A"/>
            </a:solidFill>
            <a:round/>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0" name="Shape 10"/>
          <p:cNvSpPr/>
          <p:nvPr/>
        </p:nvSpPr>
        <p:spPr>
          <a:xfrm rot="5400000" flipV="1">
            <a:off x="5650705" y="2883693"/>
            <a:ext cx="4852989"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71" y="0"/>
                </a:lnTo>
                <a:lnTo>
                  <a:pt x="19329" y="0"/>
                </a:lnTo>
                <a:lnTo>
                  <a:pt x="21600" y="21600"/>
                </a:lnTo>
                <a:lnTo>
                  <a:pt x="0" y="21600"/>
                </a:lnTo>
                <a:close/>
              </a:path>
            </a:pathLst>
          </a:custGeom>
          <a:blipFill>
            <a:blip r:embed="rId7"/>
          </a:blipFill>
          <a:ln w="12700">
            <a:miter lim="400000"/>
          </a:ln>
        </p:spPr>
        <p:txBody>
          <a:bodyPr lIns="0" tIns="0" rIns="0" bIns="0" anchor="ctr"/>
          <a:lstStyle/>
          <a:p>
            <a:pPr lvl="0">
              <a:defRPr>
                <a:latin typeface="Arial"/>
                <a:ea typeface="Arial"/>
                <a:cs typeface="Arial"/>
                <a:sym typeface="Arial"/>
              </a:defRPr>
            </a:pPr>
            <a:endParaRPr/>
          </a:p>
        </p:txBody>
      </p:sp>
      <p:sp>
        <p:nvSpPr>
          <p:cNvPr id="11" name="Shape 11"/>
          <p:cNvSpPr/>
          <p:nvPr/>
        </p:nvSpPr>
        <p:spPr>
          <a:xfrm rot="5400000" flipV="1">
            <a:off x="6705599" y="1828799"/>
            <a:ext cx="2743202" cy="16764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018" y="0"/>
                </a:lnTo>
                <a:lnTo>
                  <a:pt x="17582"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12" name="Shape 12">
            <a:hlinkClick r:id="rId10" action="ppaction://hlinksldjump"/>
          </p:cNvPr>
          <p:cNvSpPr/>
          <p:nvPr/>
        </p:nvSpPr>
        <p:spPr>
          <a:xfrm>
            <a:off x="7239000" y="1828800"/>
            <a:ext cx="1676400" cy="3657600"/>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3" name="Shape 13"/>
          <p:cNvSpPr/>
          <p:nvPr/>
        </p:nvSpPr>
        <p:spPr>
          <a:xfrm rot="5400000">
            <a:off x="1066799" y="3048000"/>
            <a:ext cx="3505202"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251" y="0"/>
                </a:lnTo>
                <a:lnTo>
                  <a:pt x="19349" y="0"/>
                </a:lnTo>
                <a:lnTo>
                  <a:pt x="21600" y="21600"/>
                </a:lnTo>
                <a:lnTo>
                  <a:pt x="0" y="21600"/>
                </a:lnTo>
                <a:close/>
              </a:path>
            </a:pathLst>
          </a:custGeom>
          <a:blipFill>
            <a:blip r:embed="rId7"/>
          </a:blipFill>
          <a:ln w="12700">
            <a:miter lim="400000"/>
          </a:ln>
        </p:spPr>
        <p:txBody>
          <a:bodyPr lIns="0" tIns="0" rIns="0" bIns="0" anchor="ctr"/>
          <a:lstStyle/>
          <a:p>
            <a:pPr lvl="0">
              <a:defRPr>
                <a:latin typeface="Arial"/>
                <a:ea typeface="Arial"/>
                <a:cs typeface="Arial"/>
                <a:sym typeface="Arial"/>
              </a:defRPr>
            </a:pPr>
            <a:endParaRPr/>
          </a:p>
        </p:txBody>
      </p:sp>
      <p:sp>
        <p:nvSpPr>
          <p:cNvPr id="14" name="Shape 14"/>
          <p:cNvSpPr/>
          <p:nvPr/>
        </p:nvSpPr>
        <p:spPr>
          <a:xfrm rot="5400000" flipV="1">
            <a:off x="4648200" y="3047999"/>
            <a:ext cx="3505200"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369" y="0"/>
                </a:lnTo>
                <a:lnTo>
                  <a:pt x="19231" y="0"/>
                </a:lnTo>
                <a:lnTo>
                  <a:pt x="21600" y="21600"/>
                </a:lnTo>
                <a:lnTo>
                  <a:pt x="0" y="21600"/>
                </a:lnTo>
                <a:close/>
              </a:path>
            </a:pathLst>
          </a:custGeom>
          <a:blipFill>
            <a:blip r:embed="rId7"/>
          </a:blipFill>
          <a:ln w="12700">
            <a:miter lim="400000"/>
          </a:ln>
        </p:spPr>
        <p:txBody>
          <a:bodyPr lIns="0" tIns="0" rIns="0" bIns="0" anchor="ctr"/>
          <a:lstStyle/>
          <a:p>
            <a:pPr lvl="0">
              <a:defRPr>
                <a:latin typeface="Arial"/>
                <a:ea typeface="Arial"/>
                <a:cs typeface="Arial"/>
                <a:sym typeface="Arial"/>
              </a:defRPr>
            </a:pPr>
            <a:endParaRPr/>
          </a:p>
        </p:txBody>
      </p:sp>
      <p:sp>
        <p:nvSpPr>
          <p:cNvPr id="15" name="Shape 15"/>
          <p:cNvSpPr/>
          <p:nvPr/>
        </p:nvSpPr>
        <p:spPr>
          <a:xfrm rot="5400000">
            <a:off x="1600200" y="2514599"/>
            <a:ext cx="2438401"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236" y="0"/>
                </a:lnTo>
                <a:lnTo>
                  <a:pt x="18364"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16" name="Shape 16">
            <a:hlinkClick r:id="rId11" action="ppaction://hlinksldjump"/>
          </p:cNvPr>
          <p:cNvSpPr/>
          <p:nvPr/>
        </p:nvSpPr>
        <p:spPr>
          <a:xfrm>
            <a:off x="2209800" y="2286000"/>
            <a:ext cx="1219200" cy="2613025"/>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7" name="Shape 17"/>
          <p:cNvSpPr/>
          <p:nvPr/>
        </p:nvSpPr>
        <p:spPr>
          <a:xfrm rot="5400000" flipV="1">
            <a:off x="5448299" y="2247899"/>
            <a:ext cx="1905001" cy="1219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358" y="0"/>
                </a:lnTo>
                <a:lnTo>
                  <a:pt x="17242" y="0"/>
                </a:lnTo>
                <a:lnTo>
                  <a:pt x="21600" y="21600"/>
                </a:lnTo>
                <a:lnTo>
                  <a:pt x="0" y="21600"/>
                </a:lnTo>
                <a:close/>
              </a:path>
            </a:pathLst>
          </a:custGeom>
          <a:gradFill>
            <a:gsLst>
              <a:gs pos="0">
                <a:srgbClr val="10253F"/>
              </a:gs>
              <a:gs pos="53999">
                <a:srgbClr val="4F81BD"/>
              </a:gs>
              <a:gs pos="100000">
                <a:srgbClr val="4F81BD"/>
              </a:gs>
            </a:gsLst>
          </a:gradFill>
          <a:ln w="12700">
            <a:miter lim="400000"/>
          </a:ln>
        </p:spPr>
        <p:txBody>
          <a:bodyPr lIns="0" tIns="0" rIns="0" bIns="0" anchor="ctr"/>
          <a:lstStyle/>
          <a:p>
            <a:pPr lvl="0">
              <a:defRPr>
                <a:latin typeface="Arial"/>
                <a:ea typeface="Arial"/>
                <a:cs typeface="Arial"/>
                <a:sym typeface="Arial"/>
              </a:defRPr>
            </a:pPr>
            <a:endParaRPr/>
          </a:p>
        </p:txBody>
      </p:sp>
      <p:sp>
        <p:nvSpPr>
          <p:cNvPr id="18" name="Shape 18">
            <a:hlinkClick r:id="rId12" action="ppaction://hlinksldjump"/>
          </p:cNvPr>
          <p:cNvSpPr/>
          <p:nvPr/>
        </p:nvSpPr>
        <p:spPr>
          <a:xfrm>
            <a:off x="5791200" y="2286000"/>
            <a:ext cx="1219200" cy="2667000"/>
          </a:xfrm>
          <a:prstGeom prst="rect">
            <a:avLst/>
          </a:prstGeom>
          <a:gradFill>
            <a:gsLst>
              <a:gs pos="0">
                <a:srgbClr val="376092"/>
              </a:gs>
              <a:gs pos="46000">
                <a:srgbClr val="376092"/>
              </a:gs>
              <a:gs pos="100000">
                <a:srgbClr val="376092"/>
              </a:gs>
            </a:gsLst>
            <a:lin ang="16200000"/>
          </a:gradFill>
          <a:ln w="12700">
            <a:miter lim="400000"/>
          </a:ln>
          <a:effectLst>
            <a:outerShdw blurRad="63500" dist="38099" dir="4680030" rotWithShape="0">
              <a:srgbClr val="808080">
                <a:alpha val="67997"/>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19" name="Shape 19"/>
          <p:cNvSpPr/>
          <p:nvPr/>
        </p:nvSpPr>
        <p:spPr>
          <a:xfrm>
            <a:off x="2743199" y="380999"/>
            <a:ext cx="3657601" cy="609601"/>
          </a:xfrm>
          <a:custGeom>
            <a:avLst/>
            <a:gdLst/>
            <a:ahLst/>
            <a:cxnLst>
              <a:cxn ang="0">
                <a:pos x="wd2" y="hd2"/>
              </a:cxn>
              <a:cxn ang="5400000">
                <a:pos x="wd2" y="hd2"/>
              </a:cxn>
              <a:cxn ang="10800000">
                <a:pos x="wd2" y="hd2"/>
              </a:cxn>
              <a:cxn ang="16200000">
                <a:pos x="wd2" y="hd2"/>
              </a:cxn>
            </a:cxnLst>
            <a:rect l="0" t="0" r="r" b="b"/>
            <a:pathLst>
              <a:path w="21600" h="21600" extrusionOk="0">
                <a:moveTo>
                  <a:pt x="450" y="0"/>
                </a:moveTo>
                <a:cubicBezTo>
                  <a:pt x="201" y="0"/>
                  <a:pt x="0" y="1209"/>
                  <a:pt x="0" y="2700"/>
                </a:cubicBezTo>
                <a:lnTo>
                  <a:pt x="0" y="18900"/>
                </a:lnTo>
                <a:cubicBezTo>
                  <a:pt x="0" y="20391"/>
                  <a:pt x="201" y="21600"/>
                  <a:pt x="450" y="21600"/>
                </a:cubicBezTo>
                <a:lnTo>
                  <a:pt x="21150" y="21600"/>
                </a:lnTo>
                <a:cubicBezTo>
                  <a:pt x="21399" y="21600"/>
                  <a:pt x="21600" y="20391"/>
                  <a:pt x="21600" y="18900"/>
                </a:cubicBezTo>
                <a:lnTo>
                  <a:pt x="21600" y="2700"/>
                </a:lnTo>
                <a:cubicBezTo>
                  <a:pt x="21600" y="1209"/>
                  <a:pt x="21399" y="0"/>
                  <a:pt x="21150" y="0"/>
                </a:cubicBezTo>
                <a:close/>
              </a:path>
            </a:pathLst>
          </a:custGeom>
          <a:solidFill>
            <a:srgbClr val="C4BD97"/>
          </a:solidFill>
          <a:ln w="25400">
            <a:solidFill>
              <a:srgbClr val="385D8A"/>
            </a:solidFill>
            <a:round/>
          </a:ln>
        </p:spPr>
        <p:txBody>
          <a:bodyPr lIns="0" tIns="0" rIns="0" bIns="0" anchor="ctr"/>
          <a:lstStyle/>
          <a:p>
            <a:pPr lvl="0" algn="ctr">
              <a:defRPr sz="1800">
                <a:solidFill>
                  <a:srgbClr val="FFFFFF"/>
                </a:solidFill>
                <a:latin typeface="Calibri"/>
                <a:ea typeface="Calibri"/>
                <a:cs typeface="Calibri"/>
                <a:sym typeface="Calibri"/>
              </a:defRPr>
            </a:pPr>
            <a:endParaRPr/>
          </a:p>
        </p:txBody>
      </p:sp>
      <p:sp>
        <p:nvSpPr>
          <p:cNvPr id="20" name="Shape 20"/>
          <p:cNvSpPr/>
          <p:nvPr/>
        </p:nvSpPr>
        <p:spPr>
          <a:xfrm>
            <a:off x="2743200" y="380999"/>
            <a:ext cx="3657600" cy="482601"/>
          </a:xfrm>
          <a:prstGeom prst="rect">
            <a:avLst/>
          </a:prstGeom>
          <a:solidFill>
            <a:srgbClr val="000000">
              <a:alpha val="0"/>
            </a:srgbClr>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sz="1600">
                <a:latin typeface="Broadway"/>
                <a:ea typeface="Broadway"/>
                <a:cs typeface="Broadway"/>
                <a:sym typeface="Broadway"/>
              </a:rPr>
              <a:t>VIRTUAL MUSEUM OF</a:t>
            </a:r>
            <a:endParaRPr>
              <a:latin typeface="Calibri"/>
              <a:ea typeface="Calibri"/>
              <a:cs typeface="Calibri"/>
              <a:sym typeface="Calibri"/>
            </a:endParaRPr>
          </a:p>
          <a:p>
            <a:pPr lvl="0" algn="ctr">
              <a:defRPr sz="1800"/>
            </a:pPr>
            <a:r>
              <a:rPr sz="1600">
                <a:latin typeface="Broadway"/>
                <a:ea typeface="Broadway"/>
                <a:cs typeface="Broadway"/>
                <a:sym typeface="Broadway"/>
              </a:rPr>
              <a:t> NATIVE AMERICAN WOMEN</a:t>
            </a:r>
          </a:p>
        </p:txBody>
      </p:sp>
      <p:sp>
        <p:nvSpPr>
          <p:cNvPr id="21" name="Shape 21"/>
          <p:cNvSpPr/>
          <p:nvPr/>
        </p:nvSpPr>
        <p:spPr>
          <a:xfrm rot="978076">
            <a:off x="2347082" y="1879708"/>
            <a:ext cx="1066802" cy="256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a:latin typeface="Broadway"/>
                <a:ea typeface="Broadway"/>
                <a:cs typeface="Broadway"/>
                <a:sym typeface="Broadway"/>
              </a:defRPr>
            </a:lvl1pPr>
          </a:lstStyle>
          <a:p>
            <a:pPr lvl="0">
              <a:defRPr sz="1800"/>
            </a:pPr>
            <a:r>
              <a:rPr sz="1100"/>
              <a:t>DAILY LIFE</a:t>
            </a:r>
          </a:p>
        </p:txBody>
      </p:sp>
      <p:sp>
        <p:nvSpPr>
          <p:cNvPr id="22" name="Shape 22"/>
          <p:cNvSpPr/>
          <p:nvPr/>
        </p:nvSpPr>
        <p:spPr>
          <a:xfrm rot="20545190">
            <a:off x="5536384" y="1881313"/>
            <a:ext cx="1543052" cy="256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a:latin typeface="Broadway"/>
                <a:ea typeface="Broadway"/>
                <a:cs typeface="Broadway"/>
                <a:sym typeface="Broadway"/>
              </a:defRPr>
            </a:lvl1pPr>
          </a:lstStyle>
          <a:p>
            <a:pPr lvl="0">
              <a:defRPr sz="1800"/>
            </a:pPr>
            <a:r>
              <a:rPr sz="1100"/>
              <a:t>FAMOUS WOMEN</a:t>
            </a:r>
          </a:p>
        </p:txBody>
      </p:sp>
      <p:sp>
        <p:nvSpPr>
          <p:cNvPr id="23" name="Shape 23"/>
          <p:cNvSpPr/>
          <p:nvPr/>
        </p:nvSpPr>
        <p:spPr>
          <a:xfrm rot="20568926">
            <a:off x="7087389" y="1327270"/>
            <a:ext cx="1831977" cy="256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a:latin typeface="Broadway"/>
                <a:ea typeface="Broadway"/>
                <a:cs typeface="Broadway"/>
                <a:sym typeface="Broadway"/>
              </a:defRPr>
            </a:lvl1pPr>
          </a:lstStyle>
          <a:p>
            <a:pPr lvl="0">
              <a:defRPr sz="1800"/>
            </a:pPr>
            <a:r>
              <a:rPr sz="1100"/>
              <a:t>MATRILINEAL TRIBES</a:t>
            </a:r>
          </a:p>
        </p:txBody>
      </p:sp>
      <p:sp>
        <p:nvSpPr>
          <p:cNvPr id="24" name="Shape 24"/>
          <p:cNvSpPr/>
          <p:nvPr/>
        </p:nvSpPr>
        <p:spPr>
          <a:xfrm rot="978076">
            <a:off x="123217" y="1316177"/>
            <a:ext cx="1809752" cy="2692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200">
                <a:latin typeface="Broadway"/>
                <a:ea typeface="Broadway"/>
                <a:cs typeface="Broadway"/>
                <a:sym typeface="Broadway"/>
              </a:defRPr>
            </a:lvl1pPr>
          </a:lstStyle>
          <a:p>
            <a:pPr lvl="0">
              <a:defRPr sz="1800"/>
            </a:pPr>
            <a:r>
              <a:rPr sz="1200"/>
              <a:t>CREATION MYTHS</a:t>
            </a:r>
          </a:p>
        </p:txBody>
      </p:sp>
      <p:sp>
        <p:nvSpPr>
          <p:cNvPr id="25" name="Shape 25"/>
          <p:cNvSpPr/>
          <p:nvPr/>
        </p:nvSpPr>
        <p:spPr>
          <a:xfrm>
            <a:off x="3810000" y="2057399"/>
            <a:ext cx="1524000" cy="421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1100">
                <a:latin typeface="Broadway"/>
                <a:ea typeface="Broadway"/>
                <a:cs typeface="Broadway"/>
                <a:sym typeface="Broadway"/>
              </a:defRPr>
            </a:lvl1pPr>
          </a:lstStyle>
          <a:p>
            <a:pPr lvl="0">
              <a:defRPr sz="1800"/>
            </a:pPr>
            <a:r>
              <a:rPr sz="1100"/>
              <a:t>CURATOR INFORMATION</a:t>
            </a:r>
          </a:p>
        </p:txBody>
      </p:sp>
      <p:sp>
        <p:nvSpPr>
          <p:cNvPr id="26" name="Shape 26"/>
          <p:cNvSpPr>
            <a:spLocks noGrp="1"/>
          </p:cNvSpPr>
          <p:nvPr>
            <p:ph type="title"/>
          </p:nvPr>
        </p:nvSpPr>
        <p:spPr>
          <a:xfrm>
            <a:off x="457200" y="92074"/>
            <a:ext cx="8229600" cy="150812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lstStyle/>
          <a:p>
            <a:pPr lvl="0">
              <a:defRPr sz="1800"/>
            </a:pPr>
            <a:r>
              <a:rPr sz="4400"/>
              <a:t>Title Text</a:t>
            </a:r>
          </a:p>
        </p:txBody>
      </p:sp>
      <p:sp>
        <p:nvSpPr>
          <p:cNvPr id="27" name="Shape 27"/>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28" name="Shape 28"/>
          <p:cNvSpPr>
            <a:spLocks noGrp="1"/>
          </p:cNvSpPr>
          <p:nvPr>
            <p:ph type="sldNum" sz="quarter" idx="2"/>
          </p:nvPr>
        </p:nvSpPr>
        <p:spPr>
          <a:xfrm>
            <a:off x="6553200" y="6404292"/>
            <a:ext cx="2133600" cy="269239"/>
          </a:xfrm>
          <a:prstGeom prst="rect">
            <a:avLst/>
          </a:prstGeom>
          <a:ln w="12700">
            <a:miter lim="400000"/>
          </a:ln>
        </p:spPr>
        <p:txBody>
          <a:bodyPr lIns="45718" tIns="45718" rIns="45718" bIns="45718" anchor="ctr">
            <a:spAutoFit/>
          </a:bodyPr>
          <a:lstStyle>
            <a:lvl1pPr algn="r">
              <a:defRPr sz="1200">
                <a:solidFill>
                  <a:srgbClr val="898989"/>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algn="r">
        <a:defRPr sz="1200">
          <a:solidFill>
            <a:schemeClr val="tx1"/>
          </a:solidFill>
          <a:latin typeface="+mn-lt"/>
          <a:ea typeface="+mn-ea"/>
          <a:cs typeface="+mn-cs"/>
          <a:sym typeface="Calibri"/>
        </a:defRPr>
      </a:lvl2pPr>
      <a:lvl3pPr algn="r">
        <a:defRPr sz="1200">
          <a:solidFill>
            <a:schemeClr val="tx1"/>
          </a:solidFill>
          <a:latin typeface="+mn-lt"/>
          <a:ea typeface="+mn-ea"/>
          <a:cs typeface="+mn-cs"/>
          <a:sym typeface="Calibri"/>
        </a:defRPr>
      </a:lvl3pPr>
      <a:lvl4pPr algn="r">
        <a:defRPr sz="1200">
          <a:solidFill>
            <a:schemeClr val="tx1"/>
          </a:solidFill>
          <a:latin typeface="+mn-lt"/>
          <a:ea typeface="+mn-ea"/>
          <a:cs typeface="+mn-cs"/>
          <a:sym typeface="Calibri"/>
        </a:defRPr>
      </a:lvl4pPr>
      <a:lvl5pPr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3.png"/><Relationship Id="rId7"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7.xml"/><Relationship Id="rId5" Type="http://schemas.openxmlformats.org/officeDocument/2006/relationships/hyperlink" Target="//ppt/slides/slide1.xml?slideindex=20" TargetMode="External"/><Relationship Id="rId10" Type="http://schemas.openxmlformats.org/officeDocument/2006/relationships/slide" Target="slide2.xml"/><Relationship Id="rId4" Type="http://schemas.openxmlformats.org/officeDocument/2006/relationships/slide" Target="slide21.xml"/><Relationship Id="rId9"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hyperlink" Target="http://www.yadvashem.org/yv/en/education/artifacts/star.as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hyperlink" Target="https://www.ushmm.org/wlc/en/media_da.php?MediaId=1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hyperlink" Target="https://www.ushmm.org/wlc/en/media_da.php?MediaId=9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3.xml"/><Relationship Id="rId4" Type="http://schemas.openxmlformats.org/officeDocument/2006/relationships/hyperlink" Target="https://www.ushmm.org/wlc/en/media_da.php?MediaId=88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hyperlink" Target="https://www.ushmm.org/wlc/en/media_da.php?MediaId=886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hyperlink" Target="https://www.ushmm.org/wlc/en/media_da.php?MediaId=10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5.xml"/><Relationship Id="rId1" Type="http://schemas.openxmlformats.org/officeDocument/2006/relationships/slideLayout" Target="../slideLayouts/slideLayout3.xml"/><Relationship Id="rId4" Type="http://schemas.openxmlformats.org/officeDocument/2006/relationships/hyperlink" Target="http://thechronicleherald.ca/artslife/1163002-holocaust-survivor-shares-story-of-his-escape-from-death-p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s://www.ushmm.org/wlc/en/media_da.php?MediaId=9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s://www.ushmm.org/wlc/en/media_da.php?MediaId=10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6.xml"/><Relationship Id="rId1" Type="http://schemas.openxmlformats.org/officeDocument/2006/relationships/slideLayout" Target="../slideLayouts/slideLayout3.xml"/><Relationship Id="rId4" Type="http://schemas.openxmlformats.org/officeDocument/2006/relationships/hyperlink" Target="http://www.yadvashem.org/yv/en/museum/artifacts/prison_garb.as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hatboro-horsham.org/4067362111456/FileLib/browse.asp?A=374&amp;BMDRN=2000&amp;BCOB=0&amp;C=51541" TargetMode="External"/><Relationship Id="rId7" Type="http://schemas.openxmlformats.org/officeDocument/2006/relationships/slide" Target="slide20.xml"/><Relationship Id="rId2" Type="http://schemas.openxmlformats.org/officeDocument/2006/relationships/slide" Target="slide21.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hyperlink" Target="http://christykeeler.com/EducationalVirtualMuseums.html" TargetMode="External"/><Relationship Id="rId4" Type="http://schemas.openxmlformats.org/officeDocument/2006/relationships/hyperlink" Target="http://www.keelers.com/christy"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jpeg"/><Relationship Id="rId11" Type="http://schemas.openxmlformats.org/officeDocument/2006/relationships/slide" Target="slide10.xml"/><Relationship Id="rId5" Type="http://schemas.openxmlformats.org/officeDocument/2006/relationships/image" Target="../media/image8.png"/><Relationship Id="rId10" Type="http://schemas.openxmlformats.org/officeDocument/2006/relationships/slide" Target="slide9.xml"/><Relationship Id="rId4" Type="http://schemas.openxmlformats.org/officeDocument/2006/relationships/image" Target="../media/image7.png"/><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slide" Target="slide13.xml"/><Relationship Id="rId5" Type="http://schemas.openxmlformats.org/officeDocument/2006/relationships/image" Target="../media/image8.png"/><Relationship Id="rId10" Type="http://schemas.openxmlformats.org/officeDocument/2006/relationships/slide" Target="slide12.xml"/><Relationship Id="rId4" Type="http://schemas.openxmlformats.org/officeDocument/2006/relationships/image" Target="../media/image7.png"/><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slide" Target="slide16.xml"/><Relationship Id="rId5" Type="http://schemas.openxmlformats.org/officeDocument/2006/relationships/image" Target="../media/image8.png"/><Relationship Id="rId10" Type="http://schemas.openxmlformats.org/officeDocument/2006/relationships/slide" Target="slide15.xml"/><Relationship Id="rId4" Type="http://schemas.openxmlformats.org/officeDocument/2006/relationships/image" Target="../media/image7.png"/><Relationship Id="rId9" Type="http://schemas.openxmlformats.org/officeDocument/2006/relationships/slide" Target="slide14.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slide" Target="slide19.xml"/><Relationship Id="rId5" Type="http://schemas.openxmlformats.org/officeDocument/2006/relationships/image" Target="../media/image8.png"/><Relationship Id="rId10" Type="http://schemas.openxmlformats.org/officeDocument/2006/relationships/slide" Target="slide18.xml"/><Relationship Id="rId4" Type="http://schemas.openxmlformats.org/officeDocument/2006/relationships/image" Target="../media/image7.png"/><Relationship Id="rId9" Type="http://schemas.openxmlformats.org/officeDocument/2006/relationships/slide" Target="slide17.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youtube.com/watch?v=MtxA5C74Cf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hyperlink" Target="https://www.loc.gov/item/201063044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3.xml"/><Relationship Id="rId4" Type="http://schemas.openxmlformats.org/officeDocument/2006/relationships/hyperlink" Target="https://www.ushmm.org/wlc/en/media_da.php?MediaId=84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2895600" y="5715000"/>
            <a:ext cx="1600200" cy="384175"/>
          </a:xfrm>
          <a:prstGeom prst="rect">
            <a:avLst/>
          </a:prstGeom>
          <a:solidFill>
            <a:srgbClr val="FFFFFF"/>
          </a:solidFill>
          <a:ln w="9525">
            <a:solidFill/>
            <a:miter lim="800000"/>
          </a:ln>
        </p:spPr>
        <p:txBody>
          <a:bodyPr lIns="0" tIns="0" rIns="0" bIns="0">
            <a:normAutofit/>
          </a:bodyPr>
          <a:lstStyle>
            <a:lvl1pPr>
              <a:defRPr sz="800"/>
            </a:lvl1pPr>
          </a:lstStyle>
          <a:p>
            <a:pPr lvl="0">
              <a:defRPr sz="1800"/>
            </a:pPr>
            <a:r>
              <a:rPr sz="800"/>
              <a:t>Museum Entrance</a:t>
            </a:r>
          </a:p>
        </p:txBody>
      </p:sp>
      <p:pic>
        <p:nvPicPr>
          <p:cNvPr id="101" name="image2.png"/>
          <p:cNvPicPr/>
          <p:nvPr/>
        </p:nvPicPr>
        <p:blipFill>
          <a:blip r:embed="rId2">
            <a:extLst/>
          </a:blip>
          <a:stretch>
            <a:fillRect/>
          </a:stretch>
        </p:blipFill>
        <p:spPr>
          <a:xfrm>
            <a:off x="2736850" y="5340350"/>
            <a:ext cx="3756025" cy="871538"/>
          </a:xfrm>
          <a:prstGeom prst="rect">
            <a:avLst/>
          </a:prstGeom>
          <a:ln w="12700">
            <a:miter lim="400000"/>
          </a:ln>
        </p:spPr>
      </p:pic>
      <p:pic>
        <p:nvPicPr>
          <p:cNvPr id="102" name="image3.png"/>
          <p:cNvPicPr/>
          <p:nvPr/>
        </p:nvPicPr>
        <p:blipFill>
          <a:blip r:embed="rId3">
            <a:extLst/>
          </a:blip>
          <a:stretch>
            <a:fillRect/>
          </a:stretch>
        </p:blipFill>
        <p:spPr>
          <a:xfrm>
            <a:off x="3919537" y="5522912"/>
            <a:ext cx="1384302" cy="365127"/>
          </a:xfrm>
          <a:prstGeom prst="rect">
            <a:avLst/>
          </a:prstGeom>
          <a:ln w="12700">
            <a:miter lim="400000"/>
          </a:ln>
        </p:spPr>
      </p:pic>
      <p:sp>
        <p:nvSpPr>
          <p:cNvPr id="103" name="Shape 103">
            <a:hlinkClick r:id="rId4" action="ppaction://hlinksldjump"/>
          </p:cNvPr>
          <p:cNvSpPr/>
          <p:nvPr/>
        </p:nvSpPr>
        <p:spPr>
          <a:xfrm>
            <a:off x="3657600" y="1981200"/>
            <a:ext cx="1828800" cy="2819400"/>
          </a:xfrm>
          <a:prstGeom prst="rect">
            <a:avLst/>
          </a:prstGeom>
          <a:gradFill>
            <a:gsLst>
              <a:gs pos="0">
                <a:srgbClr val="000000"/>
              </a:gs>
              <a:gs pos="100000">
                <a:srgbClr val="1F497D"/>
              </a:gs>
            </a:gsLst>
            <a:lin ang="16200000"/>
          </a:gradFill>
          <a:ln w="12700">
            <a:miter lim="400000"/>
          </a:ln>
          <a:effectLst>
            <a:outerShdw blurRad="63500" rotWithShape="0">
              <a:srgbClr val="808080">
                <a:alpha val="61999"/>
              </a:srgbClr>
            </a:outerShdw>
          </a:effectLst>
        </p:spPr>
        <p:txBody>
          <a:bodyPr lIns="0" tIns="0" rIns="0" bIns="0" anchor="ctr"/>
          <a:lstStyle/>
          <a:p>
            <a:pPr lvl="0" algn="ctr">
              <a:defRPr sz="1800">
                <a:solidFill>
                  <a:srgbClr val="FFFFFF"/>
                </a:solidFill>
                <a:latin typeface="Calibri"/>
                <a:ea typeface="Calibri"/>
                <a:cs typeface="Calibri"/>
                <a:sym typeface="Calibri"/>
              </a:defRPr>
            </a:pPr>
            <a:endParaRPr/>
          </a:p>
        </p:txBody>
      </p:sp>
      <p:grpSp>
        <p:nvGrpSpPr>
          <p:cNvPr id="106" name="Group 106">
            <a:hlinkClick r:id="rId5"/>
          </p:cNvPr>
          <p:cNvGrpSpPr/>
          <p:nvPr/>
        </p:nvGrpSpPr>
        <p:grpSpPr>
          <a:xfrm>
            <a:off x="2743200" y="6142037"/>
            <a:ext cx="3725864" cy="552452"/>
            <a:chOff x="0" y="0"/>
            <a:chExt cx="3725862" cy="552451"/>
          </a:xfrm>
        </p:grpSpPr>
        <p:sp>
          <p:nvSpPr>
            <p:cNvPr id="104" name="Shape 104"/>
            <p:cNvSpPr/>
            <p:nvPr/>
          </p:nvSpPr>
          <p:spPr>
            <a:xfrm>
              <a:off x="0" y="-1"/>
              <a:ext cx="3725864" cy="552453"/>
            </a:xfrm>
            <a:prstGeom prst="rect">
              <a:avLst/>
            </a:prstGeom>
            <a:solidFill>
              <a:srgbClr val="4F81BD"/>
            </a:solidFill>
            <a:ln w="25400" cap="flat">
              <a:solidFill>
                <a:srgbClr val="385D8A"/>
              </a:solidFill>
              <a:prstDash val="solid"/>
              <a:round/>
            </a:ln>
            <a:effectLst/>
          </p:spPr>
          <p:txBody>
            <a:bodyPr wrap="square" lIns="0" tIns="0" rIns="0" bIns="0" numCol="1" anchor="ctr">
              <a:noAutofit/>
            </a:bodyPr>
            <a:lstStyle/>
            <a:p>
              <a:pPr lvl="0" algn="ctr">
                <a:defRPr sz="1800">
                  <a:solidFill>
                    <a:srgbClr val="FFFF8F"/>
                  </a:solidFill>
                  <a:latin typeface="Arial Narrow Bold"/>
                  <a:ea typeface="Arial Narrow Bold"/>
                  <a:cs typeface="Arial Narrow Bold"/>
                  <a:sym typeface="Arial Narrow Bold"/>
                </a:defRPr>
              </a:pPr>
              <a:endParaRPr/>
            </a:p>
          </p:txBody>
        </p:sp>
        <p:sp>
          <p:nvSpPr>
            <p:cNvPr id="105" name="Shape 105"/>
            <p:cNvSpPr/>
            <p:nvPr/>
          </p:nvSpPr>
          <p:spPr>
            <a:xfrm>
              <a:off x="0" y="142875"/>
              <a:ext cx="3725864"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solidFill>
                    <a:srgbClr val="FFFF8F"/>
                  </a:solidFill>
                  <a:latin typeface="Arial Narrow Bold"/>
                  <a:ea typeface="Arial Narrow Bold"/>
                  <a:cs typeface="Arial Narrow Bold"/>
                  <a:sym typeface="Arial Narrow Bold"/>
                </a:defRPr>
              </a:lvl1pPr>
            </a:lstStyle>
            <a:p>
              <a:pPr lvl="0">
                <a:defRPr>
                  <a:solidFill>
                    <a:srgbClr val="000000"/>
                  </a:solidFill>
                </a:defRPr>
              </a:pPr>
              <a:r>
                <a:rPr>
                  <a:solidFill>
                    <a:srgbClr val="FFFF8F"/>
                  </a:solidFill>
                </a:rPr>
                <a:t>Welcome to the Lobby</a:t>
              </a:r>
            </a:p>
          </p:txBody>
        </p:sp>
      </p:grpSp>
      <p:grpSp>
        <p:nvGrpSpPr>
          <p:cNvPr id="109" name="Group 109">
            <a:hlinkClick r:id="rId6" action="ppaction://hlinksldjump"/>
          </p:cNvPr>
          <p:cNvGrpSpPr/>
          <p:nvPr/>
        </p:nvGrpSpPr>
        <p:grpSpPr>
          <a:xfrm>
            <a:off x="304798" y="3200400"/>
            <a:ext cx="1371602" cy="685801"/>
            <a:chOff x="0" y="0"/>
            <a:chExt cx="1371601" cy="685800"/>
          </a:xfrm>
        </p:grpSpPr>
        <p:sp>
          <p:nvSpPr>
            <p:cNvPr id="107" name="Shape 107"/>
            <p:cNvSpPr/>
            <p:nvPr/>
          </p:nvSpPr>
          <p:spPr>
            <a:xfrm flipH="1">
              <a:off x="-1" y="0"/>
              <a:ext cx="1371602" cy="685801"/>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0" y="0"/>
                  </a:lnTo>
                  <a:lnTo>
                    <a:pt x="0" y="21600"/>
                  </a:lnTo>
                  <a:lnTo>
                    <a:pt x="16200" y="21600"/>
                  </a:lnTo>
                  <a:lnTo>
                    <a:pt x="21600" y="10800"/>
                  </a:lnTo>
                  <a:close/>
                </a:path>
              </a:pathLst>
            </a:custGeom>
            <a:solidFill>
              <a:srgbClr val="4F81BD"/>
            </a:solidFill>
            <a:ln w="25400" cap="flat">
              <a:solidFill>
                <a:srgbClr val="385D8A"/>
              </a:solidFill>
              <a:prstDash val="solid"/>
              <a:round/>
            </a:ln>
            <a:effectLst/>
          </p:spPr>
          <p:txBody>
            <a:bodyPr wrap="square" lIns="0" tIns="0" rIns="0" bIns="0" numCol="1" anchor="ctr">
              <a:noAutofit/>
            </a:bodyPr>
            <a:lstStyle/>
            <a:p>
              <a:pPr lvl="0" algn="ctr">
                <a:defRPr sz="1200">
                  <a:solidFill>
                    <a:srgbClr val="FFFF8F"/>
                  </a:solidFill>
                  <a:latin typeface="Arial Narrow Bold"/>
                  <a:ea typeface="Arial Narrow Bold"/>
                  <a:cs typeface="Arial Narrow Bold"/>
                  <a:sym typeface="Arial Narrow Bold"/>
                </a:defRPr>
              </a:pPr>
              <a:endParaRPr/>
            </a:p>
          </p:txBody>
        </p:sp>
        <p:sp>
          <p:nvSpPr>
            <p:cNvPr id="108" name="Shape 108"/>
            <p:cNvSpPr/>
            <p:nvPr/>
          </p:nvSpPr>
          <p:spPr>
            <a:xfrm>
              <a:off x="247451" y="254000"/>
              <a:ext cx="1124150" cy="177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200">
                  <a:solidFill>
                    <a:srgbClr val="FFFF8F"/>
                  </a:solidFill>
                  <a:latin typeface="Arial Narrow Bold"/>
                  <a:ea typeface="Arial Narrow Bold"/>
                  <a:cs typeface="Arial Narrow Bold"/>
                  <a:sym typeface="Arial Narrow Bold"/>
                </a:defRPr>
              </a:lvl1pPr>
            </a:lstStyle>
            <a:p>
              <a:pPr lvl="0">
                <a:defRPr sz="1800">
                  <a:solidFill>
                    <a:srgbClr val="000000"/>
                  </a:solidFill>
                </a:defRPr>
              </a:pPr>
              <a:r>
                <a:rPr sz="1200">
                  <a:solidFill>
                    <a:srgbClr val="FFFF8F"/>
                  </a:solidFill>
                </a:rPr>
                <a:t>where it started </a:t>
              </a:r>
            </a:p>
          </p:txBody>
        </p:sp>
      </p:grpSp>
      <p:grpSp>
        <p:nvGrpSpPr>
          <p:cNvPr id="112" name="Group 112">
            <a:hlinkClick r:id="rId7" action="ppaction://hlinksldjump"/>
          </p:cNvPr>
          <p:cNvGrpSpPr/>
          <p:nvPr/>
        </p:nvGrpSpPr>
        <p:grpSpPr>
          <a:xfrm>
            <a:off x="2189955" y="3276600"/>
            <a:ext cx="1258889" cy="533401"/>
            <a:chOff x="0" y="0"/>
            <a:chExt cx="1258888" cy="533400"/>
          </a:xfrm>
        </p:grpSpPr>
        <p:sp>
          <p:nvSpPr>
            <p:cNvPr id="110" name="Shape 110"/>
            <p:cNvSpPr/>
            <p:nvPr/>
          </p:nvSpPr>
          <p:spPr>
            <a:xfrm flipH="1">
              <a:off x="96043" y="0"/>
              <a:ext cx="1066802" cy="533401"/>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0" y="0"/>
                  </a:lnTo>
                  <a:lnTo>
                    <a:pt x="0" y="21600"/>
                  </a:lnTo>
                  <a:lnTo>
                    <a:pt x="16200" y="21600"/>
                  </a:lnTo>
                  <a:lnTo>
                    <a:pt x="21600" y="10800"/>
                  </a:lnTo>
                  <a:close/>
                </a:path>
              </a:pathLst>
            </a:custGeom>
            <a:solidFill>
              <a:srgbClr val="4F81BD"/>
            </a:solidFill>
            <a:ln w="25400" cap="flat">
              <a:solidFill>
                <a:srgbClr val="385D8A"/>
              </a:solidFill>
              <a:prstDash val="solid"/>
              <a:round/>
            </a:ln>
            <a:effectLst/>
          </p:spPr>
          <p:txBody>
            <a:bodyPr wrap="square" lIns="0" tIns="0" rIns="0" bIns="0" numCol="1" anchor="ctr">
              <a:noAutofit/>
            </a:bodyPr>
            <a:lstStyle/>
            <a:p>
              <a:pPr lvl="0" algn="ctr">
                <a:defRPr sz="1000">
                  <a:solidFill>
                    <a:srgbClr val="FFFF8F"/>
                  </a:solidFill>
                  <a:latin typeface="Arial Narrow Bold"/>
                  <a:ea typeface="Arial Narrow Bold"/>
                  <a:cs typeface="Arial Narrow Bold"/>
                  <a:sym typeface="Arial Narrow Bold"/>
                </a:defRPr>
              </a:pPr>
              <a:endParaRPr/>
            </a:p>
          </p:txBody>
        </p:sp>
        <p:sp>
          <p:nvSpPr>
            <p:cNvPr id="111" name="Shape 111"/>
            <p:cNvSpPr/>
            <p:nvPr/>
          </p:nvSpPr>
          <p:spPr>
            <a:xfrm>
              <a:off x="-1" y="196849"/>
              <a:ext cx="1258889" cy="139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000">
                  <a:solidFill>
                    <a:srgbClr val="FFFF8F"/>
                  </a:solidFill>
                  <a:latin typeface="Arial Narrow Bold"/>
                  <a:ea typeface="Arial Narrow Bold"/>
                  <a:cs typeface="Arial Narrow Bold"/>
                  <a:sym typeface="Arial Narrow Bold"/>
                </a:defRPr>
              </a:lvl1pPr>
            </a:lstStyle>
            <a:p>
              <a:pPr lvl="0">
                <a:defRPr sz="1800">
                  <a:solidFill>
                    <a:srgbClr val="000000"/>
                  </a:solidFill>
                </a:defRPr>
              </a:pPr>
              <a:r>
                <a:rPr sz="1000">
                  <a:solidFill>
                    <a:srgbClr val="FFFF8F"/>
                  </a:solidFill>
                </a:rPr>
                <a:t>Those who stayed</a:t>
              </a:r>
            </a:p>
          </p:txBody>
        </p:sp>
      </p:grpSp>
      <p:grpSp>
        <p:nvGrpSpPr>
          <p:cNvPr id="115" name="Group 115">
            <a:hlinkClick r:id="rId8" action="ppaction://hlinksldjump"/>
          </p:cNvPr>
          <p:cNvGrpSpPr/>
          <p:nvPr/>
        </p:nvGrpSpPr>
        <p:grpSpPr>
          <a:xfrm>
            <a:off x="7391399" y="3352800"/>
            <a:ext cx="1447803" cy="685801"/>
            <a:chOff x="0" y="0"/>
            <a:chExt cx="1447801" cy="685800"/>
          </a:xfrm>
        </p:grpSpPr>
        <p:sp>
          <p:nvSpPr>
            <p:cNvPr id="113" name="Shape 113"/>
            <p:cNvSpPr/>
            <p:nvPr/>
          </p:nvSpPr>
          <p:spPr>
            <a:xfrm>
              <a:off x="-1" y="0"/>
              <a:ext cx="1447803" cy="685801"/>
            </a:xfrm>
            <a:custGeom>
              <a:avLst/>
              <a:gdLst/>
              <a:ahLst/>
              <a:cxnLst>
                <a:cxn ang="0">
                  <a:pos x="wd2" y="hd2"/>
                </a:cxn>
                <a:cxn ang="5400000">
                  <a:pos x="wd2" y="hd2"/>
                </a:cxn>
                <a:cxn ang="10800000">
                  <a:pos x="wd2" y="hd2"/>
                </a:cxn>
                <a:cxn ang="16200000">
                  <a:pos x="wd2" y="hd2"/>
                </a:cxn>
              </a:cxnLst>
              <a:rect l="0" t="0" r="r" b="b"/>
              <a:pathLst>
                <a:path w="21600" h="21600" extrusionOk="0">
                  <a:moveTo>
                    <a:pt x="16484" y="0"/>
                  </a:moveTo>
                  <a:lnTo>
                    <a:pt x="0" y="0"/>
                  </a:lnTo>
                  <a:lnTo>
                    <a:pt x="0" y="21600"/>
                  </a:lnTo>
                  <a:lnTo>
                    <a:pt x="16484" y="21600"/>
                  </a:lnTo>
                  <a:lnTo>
                    <a:pt x="21600" y="10800"/>
                  </a:lnTo>
                  <a:close/>
                </a:path>
              </a:pathLst>
            </a:custGeom>
            <a:solidFill>
              <a:srgbClr val="4F81BD"/>
            </a:solidFill>
            <a:ln w="25400" cap="flat">
              <a:solidFill>
                <a:srgbClr val="385D8A"/>
              </a:solidFill>
              <a:prstDash val="solid"/>
              <a:round/>
            </a:ln>
            <a:effectLst/>
          </p:spPr>
          <p:txBody>
            <a:bodyPr wrap="square" lIns="0" tIns="0" rIns="0" bIns="0" numCol="1" anchor="ctr">
              <a:noAutofit/>
            </a:bodyPr>
            <a:lstStyle/>
            <a:p>
              <a:pPr lvl="0" algn="ctr">
                <a:defRPr sz="1200">
                  <a:solidFill>
                    <a:srgbClr val="FFFF8F"/>
                  </a:solidFill>
                  <a:latin typeface="Arial Narrow Bold"/>
                  <a:ea typeface="Arial Narrow Bold"/>
                  <a:cs typeface="Arial Narrow Bold"/>
                  <a:sym typeface="Arial Narrow Bold"/>
                </a:defRPr>
              </a:pPr>
              <a:endParaRPr/>
            </a:p>
          </p:txBody>
        </p:sp>
        <p:sp>
          <p:nvSpPr>
            <p:cNvPr id="114" name="Shape 114"/>
            <p:cNvSpPr/>
            <p:nvPr/>
          </p:nvSpPr>
          <p:spPr>
            <a:xfrm>
              <a:off x="0" y="254000"/>
              <a:ext cx="723901" cy="1778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200">
                  <a:solidFill>
                    <a:srgbClr val="FFFF8F"/>
                  </a:solidFill>
                  <a:latin typeface="Arial Narrow Bold"/>
                  <a:ea typeface="Arial Narrow Bold"/>
                  <a:cs typeface="Arial Narrow Bold"/>
                  <a:sym typeface="Arial Narrow Bold"/>
                </a:defRPr>
              </a:lvl1pPr>
            </a:lstStyle>
            <a:p>
              <a:pPr lvl="0">
                <a:defRPr sz="1800">
                  <a:solidFill>
                    <a:srgbClr val="000000"/>
                  </a:solidFill>
                </a:defRPr>
              </a:pPr>
              <a:r>
                <a:rPr sz="1200">
                  <a:solidFill>
                    <a:srgbClr val="FFFF8F"/>
                  </a:solidFill>
                </a:rPr>
                <a:t>liberation </a:t>
              </a:r>
            </a:p>
          </p:txBody>
        </p:sp>
      </p:grpSp>
      <p:grpSp>
        <p:nvGrpSpPr>
          <p:cNvPr id="118" name="Group 118">
            <a:hlinkClick r:id="rId9" action="ppaction://hlinksldjump"/>
          </p:cNvPr>
          <p:cNvGrpSpPr/>
          <p:nvPr/>
        </p:nvGrpSpPr>
        <p:grpSpPr>
          <a:xfrm>
            <a:off x="5867397" y="3276600"/>
            <a:ext cx="1066803" cy="533401"/>
            <a:chOff x="-1" y="0"/>
            <a:chExt cx="1066802" cy="533400"/>
          </a:xfrm>
        </p:grpSpPr>
        <p:sp>
          <p:nvSpPr>
            <p:cNvPr id="116" name="Shape 116"/>
            <p:cNvSpPr/>
            <p:nvPr/>
          </p:nvSpPr>
          <p:spPr>
            <a:xfrm>
              <a:off x="0" y="0"/>
              <a:ext cx="1066802" cy="533401"/>
            </a:xfrm>
            <a:custGeom>
              <a:avLst/>
              <a:gdLst/>
              <a:ahLst/>
              <a:cxnLst>
                <a:cxn ang="0">
                  <a:pos x="wd2" y="hd2"/>
                </a:cxn>
                <a:cxn ang="5400000">
                  <a:pos x="wd2" y="hd2"/>
                </a:cxn>
                <a:cxn ang="10800000">
                  <a:pos x="wd2" y="hd2"/>
                </a:cxn>
                <a:cxn ang="16200000">
                  <a:pos x="wd2" y="hd2"/>
                </a:cxn>
              </a:cxnLst>
              <a:rect l="0" t="0" r="r" b="b"/>
              <a:pathLst>
                <a:path w="21600" h="21600" extrusionOk="0">
                  <a:moveTo>
                    <a:pt x="16200" y="0"/>
                  </a:moveTo>
                  <a:lnTo>
                    <a:pt x="0" y="0"/>
                  </a:lnTo>
                  <a:lnTo>
                    <a:pt x="0" y="21600"/>
                  </a:lnTo>
                  <a:lnTo>
                    <a:pt x="16200" y="21600"/>
                  </a:lnTo>
                  <a:lnTo>
                    <a:pt x="21600" y="10800"/>
                  </a:lnTo>
                  <a:close/>
                </a:path>
              </a:pathLst>
            </a:custGeom>
            <a:solidFill>
              <a:srgbClr val="4F81BD"/>
            </a:solidFill>
            <a:ln w="25400" cap="flat">
              <a:solidFill>
                <a:srgbClr val="385D8A"/>
              </a:solidFill>
              <a:prstDash val="solid"/>
              <a:round/>
            </a:ln>
            <a:effectLst/>
          </p:spPr>
          <p:txBody>
            <a:bodyPr wrap="square" lIns="0" tIns="0" rIns="0" bIns="0" numCol="1" anchor="ctr">
              <a:noAutofit/>
            </a:bodyPr>
            <a:lstStyle/>
            <a:p>
              <a:pPr lvl="0" algn="ctr">
                <a:defRPr sz="1000">
                  <a:solidFill>
                    <a:srgbClr val="FFFF8F"/>
                  </a:solidFill>
                  <a:latin typeface="Arial Narrow Bold"/>
                  <a:ea typeface="Arial Narrow Bold"/>
                  <a:cs typeface="Arial Narrow Bold"/>
                  <a:sym typeface="Arial Narrow Bold"/>
                </a:defRPr>
              </a:pPr>
              <a:endParaRPr/>
            </a:p>
          </p:txBody>
        </p:sp>
        <p:sp>
          <p:nvSpPr>
            <p:cNvPr id="117" name="Shape 117"/>
            <p:cNvSpPr/>
            <p:nvPr/>
          </p:nvSpPr>
          <p:spPr>
            <a:xfrm>
              <a:off x="-2" y="126999"/>
              <a:ext cx="533402" cy="279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000">
                  <a:solidFill>
                    <a:srgbClr val="FFFF8F"/>
                  </a:solidFill>
                  <a:latin typeface="Arial Narrow Bold"/>
                  <a:ea typeface="Arial Narrow Bold"/>
                  <a:cs typeface="Arial Narrow Bold"/>
                  <a:sym typeface="Arial Narrow Bold"/>
                </a:defRPr>
              </a:lvl1pPr>
            </a:lstStyle>
            <a:p>
              <a:pPr lvl="0">
                <a:defRPr sz="1800">
                  <a:solidFill>
                    <a:srgbClr val="000000"/>
                  </a:solidFill>
                </a:defRPr>
              </a:pPr>
              <a:r>
                <a:rPr sz="1000">
                  <a:solidFill>
                    <a:srgbClr val="FFFF8F"/>
                  </a:solidFill>
                </a:rPr>
                <a:t>those who left</a:t>
              </a:r>
            </a:p>
          </p:txBody>
        </p:sp>
      </p:grpSp>
      <p:grpSp>
        <p:nvGrpSpPr>
          <p:cNvPr id="121" name="Group 121"/>
          <p:cNvGrpSpPr/>
          <p:nvPr/>
        </p:nvGrpSpPr>
        <p:grpSpPr>
          <a:xfrm>
            <a:off x="2743199" y="380999"/>
            <a:ext cx="3657601" cy="609601"/>
            <a:chOff x="0" y="0"/>
            <a:chExt cx="3657600" cy="609600"/>
          </a:xfrm>
        </p:grpSpPr>
        <p:sp>
          <p:nvSpPr>
            <p:cNvPr id="119" name="Shape 119"/>
            <p:cNvSpPr/>
            <p:nvPr/>
          </p:nvSpPr>
          <p:spPr>
            <a:xfrm>
              <a:off x="-1" y="-1"/>
              <a:ext cx="3657601" cy="609601"/>
            </a:xfrm>
            <a:custGeom>
              <a:avLst/>
              <a:gdLst/>
              <a:ahLst/>
              <a:cxnLst>
                <a:cxn ang="0">
                  <a:pos x="wd2" y="hd2"/>
                </a:cxn>
                <a:cxn ang="5400000">
                  <a:pos x="wd2" y="hd2"/>
                </a:cxn>
                <a:cxn ang="10800000">
                  <a:pos x="wd2" y="hd2"/>
                </a:cxn>
                <a:cxn ang="16200000">
                  <a:pos x="wd2" y="hd2"/>
                </a:cxn>
              </a:cxnLst>
              <a:rect l="0" t="0" r="r" b="b"/>
              <a:pathLst>
                <a:path w="21600" h="21600" extrusionOk="0">
                  <a:moveTo>
                    <a:pt x="450" y="0"/>
                  </a:moveTo>
                  <a:cubicBezTo>
                    <a:pt x="201" y="0"/>
                    <a:pt x="0" y="1209"/>
                    <a:pt x="0" y="2700"/>
                  </a:cubicBezTo>
                  <a:lnTo>
                    <a:pt x="0" y="18900"/>
                  </a:lnTo>
                  <a:cubicBezTo>
                    <a:pt x="0" y="20391"/>
                    <a:pt x="201" y="21600"/>
                    <a:pt x="450" y="21600"/>
                  </a:cubicBezTo>
                  <a:lnTo>
                    <a:pt x="21150" y="21600"/>
                  </a:lnTo>
                  <a:cubicBezTo>
                    <a:pt x="21399" y="21600"/>
                    <a:pt x="21600" y="20391"/>
                    <a:pt x="21600" y="18900"/>
                  </a:cubicBezTo>
                  <a:lnTo>
                    <a:pt x="21600" y="2700"/>
                  </a:lnTo>
                  <a:cubicBezTo>
                    <a:pt x="21600" y="1209"/>
                    <a:pt x="21399" y="0"/>
                    <a:pt x="21150" y="0"/>
                  </a:cubicBezTo>
                  <a:close/>
                </a:path>
              </a:pathLst>
            </a:custGeom>
            <a:solidFill>
              <a:srgbClr val="C4BD97"/>
            </a:solidFill>
            <a:ln w="25400" cap="flat">
              <a:solidFill>
                <a:srgbClr val="385D8A"/>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20" name="Shape 120"/>
            <p:cNvSpPr/>
            <p:nvPr/>
          </p:nvSpPr>
          <p:spPr>
            <a:xfrm>
              <a:off x="22323" y="171449"/>
              <a:ext cx="3612955"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800">
                  <a:latin typeface="Calibri"/>
                  <a:ea typeface="Calibri"/>
                  <a:cs typeface="Calibri"/>
                  <a:sym typeface="Calibri"/>
                </a:defRPr>
              </a:lvl1pPr>
            </a:lstStyle>
            <a:p>
              <a:pPr lvl="0"/>
              <a:r>
                <a:t>Holocaust Museum</a:t>
              </a:r>
            </a:p>
          </p:txBody>
        </p:sp>
      </p:grpSp>
      <p:grpSp>
        <p:nvGrpSpPr>
          <p:cNvPr id="127" name="Group 127">
            <a:hlinkClick r:id="rId10" action="ppaction://hlinksldjump"/>
          </p:cNvPr>
          <p:cNvGrpSpPr/>
          <p:nvPr/>
        </p:nvGrpSpPr>
        <p:grpSpPr>
          <a:xfrm>
            <a:off x="3886199" y="2133599"/>
            <a:ext cx="1295402" cy="685802"/>
            <a:chOff x="0" y="0"/>
            <a:chExt cx="1295400" cy="685800"/>
          </a:xfrm>
        </p:grpSpPr>
        <p:sp>
          <p:nvSpPr>
            <p:cNvPr id="122" name="Shape 122"/>
            <p:cNvSpPr/>
            <p:nvPr/>
          </p:nvSpPr>
          <p:spPr>
            <a:xfrm>
              <a:off x="-1" y="0"/>
              <a:ext cx="1295401" cy="685801"/>
            </a:xfrm>
            <a:custGeom>
              <a:avLst/>
              <a:gdLst/>
              <a:ahLst/>
              <a:cxnLst>
                <a:cxn ang="0">
                  <a:pos x="wd2" y="hd2"/>
                </a:cxn>
                <a:cxn ang="5400000">
                  <a:pos x="wd2" y="hd2"/>
                </a:cxn>
                <a:cxn ang="10800000">
                  <a:pos x="wd2" y="hd2"/>
                </a:cxn>
                <a:cxn ang="16200000">
                  <a:pos x="wd2" y="hd2"/>
                </a:cxn>
              </a:cxnLst>
              <a:rect l="0" t="0" r="r" b="b"/>
              <a:pathLst>
                <a:path w="21600" h="21600" extrusionOk="0">
                  <a:moveTo>
                    <a:pt x="0" y="4050"/>
                  </a:moveTo>
                  <a:cubicBezTo>
                    <a:pt x="0" y="3304"/>
                    <a:pt x="320" y="2700"/>
                    <a:pt x="715" y="2700"/>
                  </a:cubicBezTo>
                  <a:lnTo>
                    <a:pt x="20171" y="2700"/>
                  </a:lnTo>
                  <a:lnTo>
                    <a:pt x="20171" y="1350"/>
                  </a:lnTo>
                  <a:cubicBezTo>
                    <a:pt x="20171" y="604"/>
                    <a:pt x="20491" y="0"/>
                    <a:pt x="20885" y="0"/>
                  </a:cubicBezTo>
                  <a:cubicBezTo>
                    <a:pt x="21280" y="0"/>
                    <a:pt x="21600" y="604"/>
                    <a:pt x="21600" y="1350"/>
                  </a:cubicBezTo>
                  <a:lnTo>
                    <a:pt x="21600" y="17550"/>
                  </a:lnTo>
                  <a:cubicBezTo>
                    <a:pt x="21600" y="18296"/>
                    <a:pt x="21280" y="18900"/>
                    <a:pt x="20885" y="18900"/>
                  </a:cubicBezTo>
                  <a:lnTo>
                    <a:pt x="1429" y="18900"/>
                  </a:lnTo>
                  <a:lnTo>
                    <a:pt x="1429" y="20250"/>
                  </a:lnTo>
                  <a:cubicBezTo>
                    <a:pt x="1429" y="20996"/>
                    <a:pt x="1109" y="21600"/>
                    <a:pt x="715" y="21600"/>
                  </a:cubicBezTo>
                  <a:cubicBezTo>
                    <a:pt x="320" y="21600"/>
                    <a:pt x="0" y="20996"/>
                    <a:pt x="0" y="20250"/>
                  </a:cubicBezTo>
                  <a:close/>
                </a:path>
              </a:pathLst>
            </a:custGeom>
            <a:solidFill>
              <a:srgbClr val="C4BD97"/>
            </a:solidFill>
            <a:ln w="12700" cap="flat">
              <a:solidFill>
                <a:srgbClr val="595959"/>
              </a:solidFill>
              <a:prstDash val="solid"/>
              <a:round/>
            </a:ln>
            <a:effectLst>
              <a:outerShdw blurRad="63500" dist="38100" dir="5400000" rotWithShape="0">
                <a:srgbClr val="808080">
                  <a:alpha val="39997"/>
                </a:srgbClr>
              </a:outerShdw>
            </a:effectLst>
          </p:spPr>
          <p:txBody>
            <a:bodyPr wrap="square" lIns="0" tIns="0" rIns="0" bIns="0" numCol="1" anchor="ctr">
              <a:noAutofit/>
            </a:bodyPr>
            <a:lstStyle/>
            <a:p>
              <a:pPr lvl="0" algn="ctr">
                <a:defRPr sz="1100" b="1">
                  <a:latin typeface="Calibri"/>
                  <a:ea typeface="Calibri"/>
                  <a:cs typeface="Calibri"/>
                  <a:sym typeface="Calibri"/>
                </a:defRPr>
              </a:pPr>
              <a:endParaRPr/>
            </a:p>
          </p:txBody>
        </p:sp>
        <p:sp>
          <p:nvSpPr>
            <p:cNvPr id="123" name="Shape 123"/>
            <p:cNvSpPr/>
            <p:nvPr/>
          </p:nvSpPr>
          <p:spPr>
            <a:xfrm>
              <a:off x="42861" y="107155"/>
              <a:ext cx="42865" cy="642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929" y="21600"/>
                    <a:pt x="21600" y="15153"/>
                    <a:pt x="21600" y="7200"/>
                  </a:cubicBezTo>
                  <a:cubicBezTo>
                    <a:pt x="21600" y="3224"/>
                    <a:pt x="16765" y="0"/>
                    <a:pt x="10800" y="0"/>
                  </a:cubicBezTo>
                  <a:cubicBezTo>
                    <a:pt x="4835" y="0"/>
                    <a:pt x="0" y="3224"/>
                    <a:pt x="0" y="7200"/>
                  </a:cubicBezTo>
                  <a:lnTo>
                    <a:pt x="0" y="21600"/>
                  </a:lnTo>
                  <a:close/>
                </a:path>
              </a:pathLst>
            </a:custGeom>
            <a:solidFill>
              <a:srgbClr val="9D9779"/>
            </a:solidFill>
            <a:ln w="12700" cap="flat">
              <a:noFill/>
              <a:miter lim="400000"/>
            </a:ln>
            <a:effectLst/>
          </p:spPr>
          <p:txBody>
            <a:bodyPr wrap="square" lIns="0" tIns="0" rIns="0" bIns="0" numCol="1" anchor="ctr">
              <a:noAutofit/>
            </a:bodyPr>
            <a:lstStyle/>
            <a:p>
              <a:pPr lvl="0" algn="ctr">
                <a:defRPr sz="1100" b="1">
                  <a:latin typeface="Calibri"/>
                  <a:ea typeface="Calibri"/>
                  <a:cs typeface="Calibri"/>
                  <a:sym typeface="Calibri"/>
                </a:defRPr>
              </a:pPr>
              <a:endParaRPr/>
            </a:p>
          </p:txBody>
        </p:sp>
        <p:sp>
          <p:nvSpPr>
            <p:cNvPr id="124" name="Shape 124"/>
            <p:cNvSpPr/>
            <p:nvPr/>
          </p:nvSpPr>
          <p:spPr>
            <a:xfrm>
              <a:off x="1209675" y="-1"/>
              <a:ext cx="85726" cy="85727"/>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lnTo>
                    <a:pt x="10800" y="10800"/>
                  </a:lnTo>
                  <a:cubicBezTo>
                    <a:pt x="10800" y="13782"/>
                    <a:pt x="8382" y="16200"/>
                    <a:pt x="5400" y="16200"/>
                  </a:cubicBezTo>
                  <a:cubicBezTo>
                    <a:pt x="2418" y="16200"/>
                    <a:pt x="0" y="13782"/>
                    <a:pt x="0" y="10800"/>
                  </a:cubicBezTo>
                  <a:cubicBezTo>
                    <a:pt x="0" y="4835"/>
                    <a:pt x="4835" y="0"/>
                    <a:pt x="10800" y="0"/>
                  </a:cubicBezTo>
                  <a:cubicBezTo>
                    <a:pt x="16765" y="0"/>
                    <a:pt x="21600" y="4835"/>
                    <a:pt x="21600" y="10800"/>
                  </a:cubicBezTo>
                  <a:close/>
                </a:path>
              </a:pathLst>
            </a:custGeom>
            <a:solidFill>
              <a:srgbClr val="9D9779"/>
            </a:solidFill>
            <a:ln w="12700" cap="flat">
              <a:noFill/>
              <a:miter lim="400000"/>
            </a:ln>
            <a:effectLst/>
          </p:spPr>
          <p:txBody>
            <a:bodyPr wrap="square" lIns="0" tIns="0" rIns="0" bIns="0" numCol="1" anchor="ctr">
              <a:noAutofit/>
            </a:bodyPr>
            <a:lstStyle/>
            <a:p>
              <a:pPr lvl="0" algn="ctr">
                <a:defRPr sz="1100" b="1">
                  <a:latin typeface="Calibri"/>
                  <a:ea typeface="Calibri"/>
                  <a:cs typeface="Calibri"/>
                  <a:sym typeface="Calibri"/>
                </a:defRPr>
              </a:pPr>
              <a:endParaRPr/>
            </a:p>
          </p:txBody>
        </p:sp>
        <p:sp>
          <p:nvSpPr>
            <p:cNvPr id="125" name="Shape 125"/>
            <p:cNvSpPr/>
            <p:nvPr/>
          </p:nvSpPr>
          <p:spPr>
            <a:xfrm>
              <a:off x="-1" y="42862"/>
              <a:ext cx="1295401" cy="557214"/>
            </a:xfrm>
            <a:custGeom>
              <a:avLst/>
              <a:gdLst/>
              <a:ahLst/>
              <a:cxnLst>
                <a:cxn ang="0">
                  <a:pos x="wd2" y="hd2"/>
                </a:cxn>
                <a:cxn ang="5400000">
                  <a:pos x="wd2" y="hd2"/>
                </a:cxn>
                <a:cxn ang="10800000">
                  <a:pos x="wd2" y="hd2"/>
                </a:cxn>
                <a:cxn ang="16200000">
                  <a:pos x="wd2" y="hd2"/>
                </a:cxn>
              </a:cxnLst>
              <a:rect l="0" t="0" r="r" b="b"/>
              <a:pathLst>
                <a:path w="21600" h="21600" extrusionOk="0">
                  <a:moveTo>
                    <a:pt x="0" y="3323"/>
                  </a:moveTo>
                  <a:cubicBezTo>
                    <a:pt x="0" y="4241"/>
                    <a:pt x="320" y="4985"/>
                    <a:pt x="715" y="4985"/>
                  </a:cubicBezTo>
                  <a:cubicBezTo>
                    <a:pt x="1109" y="4985"/>
                    <a:pt x="1429" y="4241"/>
                    <a:pt x="1429" y="3323"/>
                  </a:cubicBezTo>
                  <a:cubicBezTo>
                    <a:pt x="1429" y="2864"/>
                    <a:pt x="1269" y="2492"/>
                    <a:pt x="1072" y="2492"/>
                  </a:cubicBezTo>
                  <a:cubicBezTo>
                    <a:pt x="875" y="2492"/>
                    <a:pt x="715" y="2864"/>
                    <a:pt x="715" y="3323"/>
                  </a:cubicBezTo>
                  <a:lnTo>
                    <a:pt x="715" y="4985"/>
                  </a:lnTo>
                  <a:moveTo>
                    <a:pt x="1429" y="3323"/>
                  </a:moveTo>
                  <a:lnTo>
                    <a:pt x="1429" y="21600"/>
                  </a:lnTo>
                  <a:moveTo>
                    <a:pt x="21600" y="0"/>
                  </a:moveTo>
                  <a:cubicBezTo>
                    <a:pt x="21600" y="918"/>
                    <a:pt x="21280" y="1662"/>
                    <a:pt x="20885" y="1662"/>
                  </a:cubicBezTo>
                  <a:lnTo>
                    <a:pt x="20171" y="1662"/>
                  </a:lnTo>
                  <a:moveTo>
                    <a:pt x="20171" y="0"/>
                  </a:moveTo>
                  <a:cubicBezTo>
                    <a:pt x="20171" y="459"/>
                    <a:pt x="20331" y="831"/>
                    <a:pt x="20528" y="831"/>
                  </a:cubicBezTo>
                  <a:cubicBezTo>
                    <a:pt x="20725" y="831"/>
                    <a:pt x="20885" y="459"/>
                    <a:pt x="20885" y="0"/>
                  </a:cubicBezTo>
                  <a:lnTo>
                    <a:pt x="20885" y="1662"/>
                  </a:lnTo>
                </a:path>
              </a:pathLst>
            </a:custGeom>
            <a:noFill/>
            <a:ln w="12700" cap="flat">
              <a:solidFill>
                <a:srgbClr val="595959"/>
              </a:solidFill>
              <a:prstDash val="solid"/>
              <a:round/>
            </a:ln>
            <a:effectLst/>
          </p:spPr>
          <p:txBody>
            <a:bodyPr wrap="square" lIns="0" tIns="0" rIns="0" bIns="0" numCol="1" anchor="ctr">
              <a:noAutofit/>
            </a:bodyPr>
            <a:lstStyle/>
            <a:p>
              <a:pPr lvl="0" algn="ctr">
                <a:defRPr sz="1100" b="1">
                  <a:latin typeface="Calibri"/>
                  <a:ea typeface="Calibri"/>
                  <a:cs typeface="Calibri"/>
                  <a:sym typeface="Calibri"/>
                </a:defRPr>
              </a:pPr>
              <a:endParaRPr/>
            </a:p>
          </p:txBody>
        </p:sp>
        <p:sp>
          <p:nvSpPr>
            <p:cNvPr id="126" name="Shape 126"/>
            <p:cNvSpPr/>
            <p:nvPr/>
          </p:nvSpPr>
          <p:spPr>
            <a:xfrm>
              <a:off x="85725" y="266699"/>
              <a:ext cx="1166814" cy="152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sz="1100" b="1">
                  <a:latin typeface="Calibri"/>
                  <a:ea typeface="Calibri"/>
                  <a:cs typeface="Calibri"/>
                  <a:sym typeface="Calibri"/>
                </a:defRPr>
              </a:lvl1pPr>
            </a:lstStyle>
            <a:p>
              <a:pPr lvl="0">
                <a:defRPr sz="1800" b="0"/>
              </a:pPr>
              <a:r>
                <a:rPr sz="1100" b="1"/>
                <a:t>Visit the Curator</a:t>
              </a:r>
            </a:p>
          </p:txBody>
        </p:sp>
      </p:grpSp>
      <p:grpSp>
        <p:nvGrpSpPr>
          <p:cNvPr id="133" name="Group 133">
            <a:hlinkClick r:id="rId11" action="ppaction://hlinksldjump"/>
          </p:cNvPr>
          <p:cNvGrpSpPr/>
          <p:nvPr/>
        </p:nvGrpSpPr>
        <p:grpSpPr>
          <a:xfrm>
            <a:off x="4180345" y="4800600"/>
            <a:ext cx="772657" cy="914402"/>
            <a:chOff x="0" y="0"/>
            <a:chExt cx="772655" cy="914401"/>
          </a:xfrm>
        </p:grpSpPr>
        <p:sp>
          <p:nvSpPr>
            <p:cNvPr id="128" name="Shape 128"/>
            <p:cNvSpPr/>
            <p:nvPr/>
          </p:nvSpPr>
          <p:spPr>
            <a:xfrm>
              <a:off x="10653" y="0"/>
              <a:ext cx="762003" cy="914402"/>
            </a:xfrm>
            <a:custGeom>
              <a:avLst/>
              <a:gdLst/>
              <a:ahLst/>
              <a:cxnLst>
                <a:cxn ang="0">
                  <a:pos x="wd2" y="hd2"/>
                </a:cxn>
                <a:cxn ang="5400000">
                  <a:pos x="wd2" y="hd2"/>
                </a:cxn>
                <a:cxn ang="10800000">
                  <a:pos x="wd2" y="hd2"/>
                </a:cxn>
                <a:cxn ang="16200000">
                  <a:pos x="wd2" y="hd2"/>
                </a:cxn>
              </a:cxnLst>
              <a:rect l="0" t="0" r="r" b="b"/>
              <a:pathLst>
                <a:path w="21600" h="21600" extrusionOk="0">
                  <a:moveTo>
                    <a:pt x="2520" y="0"/>
                  </a:moveTo>
                  <a:lnTo>
                    <a:pt x="0" y="2100"/>
                  </a:lnTo>
                  <a:lnTo>
                    <a:pt x="0" y="21600"/>
                  </a:lnTo>
                  <a:lnTo>
                    <a:pt x="19080" y="21600"/>
                  </a:lnTo>
                  <a:lnTo>
                    <a:pt x="21600" y="19500"/>
                  </a:lnTo>
                  <a:lnTo>
                    <a:pt x="21600" y="0"/>
                  </a:lnTo>
                  <a:close/>
                </a:path>
              </a:pathLst>
            </a:custGeom>
            <a:solidFill>
              <a:srgbClr val="FFFFFF">
                <a:alpha val="34901"/>
              </a:srgbClr>
            </a:solid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29" name="Shape 129"/>
            <p:cNvSpPr/>
            <p:nvPr/>
          </p:nvSpPr>
          <p:spPr>
            <a:xfrm>
              <a:off x="10653" y="0"/>
              <a:ext cx="762003" cy="88901"/>
            </a:xfrm>
            <a:custGeom>
              <a:avLst/>
              <a:gdLst/>
              <a:ahLst/>
              <a:cxnLst>
                <a:cxn ang="0">
                  <a:pos x="wd2" y="hd2"/>
                </a:cxn>
                <a:cxn ang="5400000">
                  <a:pos x="wd2" y="hd2"/>
                </a:cxn>
                <a:cxn ang="10800000">
                  <a:pos x="wd2" y="hd2"/>
                </a:cxn>
                <a:cxn ang="16200000">
                  <a:pos x="wd2" y="hd2"/>
                </a:cxn>
              </a:cxnLst>
              <a:rect l="0" t="0" r="r" b="b"/>
              <a:pathLst>
                <a:path w="21600" h="21600" extrusionOk="0">
                  <a:moveTo>
                    <a:pt x="2520" y="0"/>
                  </a:moveTo>
                  <a:lnTo>
                    <a:pt x="0" y="21600"/>
                  </a:lnTo>
                  <a:lnTo>
                    <a:pt x="19080" y="21600"/>
                  </a:lnTo>
                  <a:lnTo>
                    <a:pt x="21600" y="0"/>
                  </a:lnTo>
                  <a:close/>
                </a:path>
              </a:pathLst>
            </a:custGeom>
            <a:solidFill>
              <a:srgbClr val="FFFFFF">
                <a:alpha val="34901"/>
              </a:srgbClr>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30" name="Shape 130"/>
            <p:cNvSpPr/>
            <p:nvPr/>
          </p:nvSpPr>
          <p:spPr>
            <a:xfrm>
              <a:off x="683754" y="0"/>
              <a:ext cx="88902" cy="914402"/>
            </a:xfrm>
            <a:custGeom>
              <a:avLst/>
              <a:gdLst/>
              <a:ahLst/>
              <a:cxnLst>
                <a:cxn ang="0">
                  <a:pos x="wd2" y="hd2"/>
                </a:cxn>
                <a:cxn ang="5400000">
                  <a:pos x="wd2" y="hd2"/>
                </a:cxn>
                <a:cxn ang="10800000">
                  <a:pos x="wd2" y="hd2"/>
                </a:cxn>
                <a:cxn ang="16200000">
                  <a:pos x="wd2" y="hd2"/>
                </a:cxn>
              </a:cxnLst>
              <a:rect l="0" t="0" r="r" b="b"/>
              <a:pathLst>
                <a:path w="21600" h="21600" extrusionOk="0">
                  <a:moveTo>
                    <a:pt x="0" y="2100"/>
                  </a:moveTo>
                  <a:lnTo>
                    <a:pt x="0" y="21600"/>
                  </a:lnTo>
                  <a:lnTo>
                    <a:pt x="21600" y="19500"/>
                  </a:lnTo>
                  <a:lnTo>
                    <a:pt x="21600" y="0"/>
                  </a:lnTo>
                  <a:close/>
                </a:path>
              </a:pathLst>
            </a:custGeom>
            <a:solidFill>
              <a:srgbClr val="CCCCCC">
                <a:alpha val="34901"/>
              </a:srgbClr>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31" name="Shape 131"/>
            <p:cNvSpPr/>
            <p:nvPr/>
          </p:nvSpPr>
          <p:spPr>
            <a:xfrm>
              <a:off x="10653" y="0"/>
              <a:ext cx="762003" cy="914402"/>
            </a:xfrm>
            <a:custGeom>
              <a:avLst/>
              <a:gdLst/>
              <a:ahLst/>
              <a:cxnLst>
                <a:cxn ang="0">
                  <a:pos x="wd2" y="hd2"/>
                </a:cxn>
                <a:cxn ang="5400000">
                  <a:pos x="wd2" y="hd2"/>
                </a:cxn>
                <a:cxn ang="10800000">
                  <a:pos x="wd2" y="hd2"/>
                </a:cxn>
                <a:cxn ang="16200000">
                  <a:pos x="wd2" y="hd2"/>
                </a:cxn>
              </a:cxnLst>
              <a:rect l="0" t="0" r="r" b="b"/>
              <a:pathLst>
                <a:path w="21600" h="21600" extrusionOk="0">
                  <a:moveTo>
                    <a:pt x="0" y="2100"/>
                  </a:moveTo>
                  <a:lnTo>
                    <a:pt x="19080" y="2100"/>
                  </a:lnTo>
                  <a:lnTo>
                    <a:pt x="21600" y="0"/>
                  </a:lnTo>
                  <a:moveTo>
                    <a:pt x="19080" y="2100"/>
                  </a:moveTo>
                  <a:lnTo>
                    <a:pt x="19080" y="21600"/>
                  </a:lnTo>
                </a:path>
              </a:pathLst>
            </a:custGeom>
            <a:no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32" name="Shape 132"/>
            <p:cNvSpPr/>
            <p:nvPr/>
          </p:nvSpPr>
          <p:spPr>
            <a:xfrm>
              <a:off x="0" y="298449"/>
              <a:ext cx="694408" cy="406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sz="1400">
                  <a:latin typeface="Calibri"/>
                  <a:ea typeface="Calibri"/>
                  <a:cs typeface="Calibri"/>
                  <a:sym typeface="Calibri"/>
                </a:rPr>
                <a:t>Artifact</a:t>
              </a:r>
              <a:endParaRPr>
                <a:latin typeface="Calibri"/>
                <a:ea typeface="Calibri"/>
                <a:cs typeface="Calibri"/>
                <a:sym typeface="Calibri"/>
              </a:endParaRPr>
            </a:p>
            <a:p>
              <a:pPr lvl="0" algn="ctr">
                <a:defRPr sz="1800"/>
              </a:pPr>
              <a:r>
                <a:rPr sz="1400">
                  <a:latin typeface="Calibri"/>
                  <a:ea typeface="Calibri"/>
                  <a:cs typeface="Calibri"/>
                  <a:sym typeface="Calibri"/>
                </a:rPr>
                <a:t>1</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68" name="Shape 268"/>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69" name="Shape 269"/>
          <p:cNvSpPr/>
          <p:nvPr/>
        </p:nvSpPr>
        <p:spPr>
          <a:xfrm>
            <a:off x="914400" y="2285999"/>
            <a:ext cx="7391400" cy="2733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This star is what the Bulgarian Jews were forced to wear in 1941. This star was worn by David Button. </a:t>
            </a:r>
          </a:p>
          <a:p>
            <a:pPr lvl="0">
              <a:spcBef>
                <a:spcPts val="1000"/>
              </a:spcBef>
              <a:defRPr sz="1800"/>
            </a:pPr>
            <a:endParaRPr>
              <a:latin typeface="Calibri"/>
              <a:ea typeface="Calibri"/>
              <a:cs typeface="Calibri"/>
              <a:sym typeface="Calibri"/>
            </a:endParaRPr>
          </a:p>
          <a:p>
            <a:pPr marL="180472" lvl="0" indent="-180472">
              <a:spcBef>
                <a:spcPts val="1000"/>
              </a:spcBef>
              <a:buSzPct val="100000"/>
              <a:buChar char="•"/>
              <a:defRPr sz="1800"/>
            </a:pPr>
            <a:r>
              <a:rPr>
                <a:latin typeface="Calibri"/>
                <a:ea typeface="Calibri"/>
                <a:cs typeface="Calibri"/>
                <a:sym typeface="Calibri"/>
              </a:rPr>
              <a:t>They were order to wear their star on their lapel and this helped the Germans set apart Jews from other citizens. </a:t>
            </a:r>
          </a:p>
          <a:p>
            <a:pPr lvl="0">
              <a:spcBef>
                <a:spcPts val="1000"/>
              </a:spcBef>
              <a:defRPr sz="1800"/>
            </a:pPr>
            <a:endParaRPr>
              <a:latin typeface="Calibri"/>
              <a:ea typeface="Calibri"/>
              <a:cs typeface="Calibri"/>
              <a:sym typeface="Calibri"/>
            </a:endParaRPr>
          </a:p>
          <a:p>
            <a:pPr marL="180472" lvl="0" indent="-180472">
              <a:spcBef>
                <a:spcPts val="1000"/>
              </a:spcBef>
              <a:buSzPct val="100000"/>
              <a:buChar char="•"/>
              <a:defRPr sz="1800"/>
            </a:pPr>
            <a:r>
              <a:rPr>
                <a:latin typeface="Calibri"/>
                <a:ea typeface="Calibri"/>
                <a:cs typeface="Calibri"/>
                <a:sym typeface="Calibri"/>
              </a:rPr>
              <a:t>Wearing this star meant they had certain restriction put upon them one including they could only leave their houses for 2 hours a day.</a:t>
            </a:r>
          </a:p>
        </p:txBody>
      </p:sp>
      <p:sp>
        <p:nvSpPr>
          <p:cNvPr id="270" name="Shape 270"/>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71" name="Shape 271"/>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Yellow Star</a:t>
            </a:r>
          </a:p>
        </p:txBody>
      </p:sp>
      <p:grpSp>
        <p:nvGrpSpPr>
          <p:cNvPr id="274" name="Group 274">
            <a:hlinkClick r:id="rId2" action="ppaction://hlinksldjump"/>
          </p:cNvPr>
          <p:cNvGrpSpPr/>
          <p:nvPr/>
        </p:nvGrpSpPr>
        <p:grpSpPr>
          <a:xfrm>
            <a:off x="3657597" y="6324599"/>
            <a:ext cx="1752603" cy="304801"/>
            <a:chOff x="0" y="0"/>
            <a:chExt cx="1752601" cy="304800"/>
          </a:xfrm>
        </p:grpSpPr>
        <p:sp>
          <p:nvSpPr>
            <p:cNvPr id="272" name="Shape 272"/>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73" name="Shape 273"/>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1</a:t>
              </a:r>
            </a:p>
          </p:txBody>
        </p:sp>
      </p:grpSp>
      <p:pic>
        <p:nvPicPr>
          <p:cNvPr id="275" name="image21.png"/>
          <p:cNvPicPr/>
          <p:nvPr/>
        </p:nvPicPr>
        <p:blipFill>
          <a:blip r:embed="rId3">
            <a:extLst/>
          </a:blip>
          <a:stretch>
            <a:fillRect/>
          </a:stretch>
        </p:blipFill>
        <p:spPr>
          <a:xfrm>
            <a:off x="6622726" y="137395"/>
            <a:ext cx="1962474" cy="1858810"/>
          </a:xfrm>
          <a:prstGeom prst="rect">
            <a:avLst/>
          </a:prstGeom>
          <a:ln w="12700">
            <a:miter lim="400000"/>
          </a:ln>
        </p:spPr>
      </p:pic>
      <p:sp>
        <p:nvSpPr>
          <p:cNvPr id="276" name="Shape 276"/>
          <p:cNvSpPr/>
          <p:nvPr/>
        </p:nvSpPr>
        <p:spPr>
          <a:xfrm>
            <a:off x="260137" y="1732278"/>
            <a:ext cx="6337724" cy="345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700">
                <a:latin typeface="Calibri"/>
                <a:ea typeface="Calibri"/>
                <a:cs typeface="Calibri"/>
                <a:sym typeface="Calibri"/>
                <a:hlinkClick r:id="rId4"/>
              </a:defRPr>
            </a:lvl1pPr>
          </a:lstStyle>
          <a:p>
            <a:pPr lvl="0">
              <a:defRPr sz="1800"/>
            </a:pPr>
            <a:r>
              <a:rPr sz="1700">
                <a:hlinkClick r:id="rId4"/>
              </a:rPr>
              <a:t>http://www.yadvashem.org/yv/en/education/artifacts/star.asp</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79" name="Shape 279"/>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80" name="Shape 280"/>
          <p:cNvSpPr/>
          <p:nvPr/>
        </p:nvSpPr>
        <p:spPr>
          <a:xfrm>
            <a:off x="876300" y="2593339"/>
            <a:ext cx="7391400" cy="2606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This artifact was a girls skirt that was given to her in the concentration camps. The limited clothing provided made her use hemming to make pockets on her skirt. </a:t>
            </a:r>
          </a:p>
          <a:p>
            <a:pPr marL="180472" lvl="0" indent="-180472">
              <a:spcBef>
                <a:spcPts val="1000"/>
              </a:spcBef>
              <a:buSzPct val="100000"/>
              <a:buChar char="•"/>
              <a:defRPr sz="1800"/>
            </a:pPr>
            <a:r>
              <a:rPr>
                <a:latin typeface="Calibri"/>
                <a:ea typeface="Calibri"/>
                <a:cs typeface="Calibri"/>
                <a:sym typeface="Calibri"/>
              </a:rPr>
              <a:t>women were very vulnerable </a:t>
            </a:r>
          </a:p>
          <a:p>
            <a:pPr marL="180472" lvl="0" indent="-180472">
              <a:spcBef>
                <a:spcPts val="1000"/>
              </a:spcBef>
              <a:buSzPct val="100000"/>
              <a:buChar char="•"/>
              <a:defRPr sz="1800"/>
            </a:pPr>
            <a:r>
              <a:rPr>
                <a:latin typeface="Calibri"/>
                <a:ea typeface="Calibri"/>
                <a:cs typeface="Calibri"/>
                <a:sym typeface="Calibri"/>
              </a:rPr>
              <a:t>Women would create groups which survived through sharing information, food and clothing. </a:t>
            </a:r>
          </a:p>
          <a:p>
            <a:pPr marL="180472" lvl="0" indent="-180472">
              <a:spcBef>
                <a:spcPts val="1000"/>
              </a:spcBef>
              <a:buSzPct val="100000"/>
              <a:buChar char="•"/>
              <a:defRPr sz="1800"/>
            </a:pPr>
            <a:r>
              <a:rPr>
                <a:latin typeface="Calibri"/>
                <a:ea typeface="Calibri"/>
                <a:cs typeface="Calibri"/>
                <a:sym typeface="Calibri"/>
              </a:rPr>
              <a:t>SS Camp authorities would deploy them clothing repair, cooking, laundry and housecleaning detachments.</a:t>
            </a:r>
          </a:p>
        </p:txBody>
      </p:sp>
      <p:sp>
        <p:nvSpPr>
          <p:cNvPr id="281" name="Shape 281"/>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82" name="Shape 282"/>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Hana’s Camp Skirt</a:t>
            </a:r>
          </a:p>
        </p:txBody>
      </p:sp>
      <p:grpSp>
        <p:nvGrpSpPr>
          <p:cNvPr id="285" name="Group 285">
            <a:hlinkClick r:id="rId2" action="ppaction://hlinksldjump"/>
          </p:cNvPr>
          <p:cNvGrpSpPr/>
          <p:nvPr/>
        </p:nvGrpSpPr>
        <p:grpSpPr>
          <a:xfrm>
            <a:off x="3644897" y="6299199"/>
            <a:ext cx="1752603" cy="304801"/>
            <a:chOff x="0" y="0"/>
            <a:chExt cx="1752601" cy="304800"/>
          </a:xfrm>
        </p:grpSpPr>
        <p:sp>
          <p:nvSpPr>
            <p:cNvPr id="283" name="Shape 283"/>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84" name="Shape 284"/>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286" name="image22.png"/>
          <p:cNvPicPr/>
          <p:nvPr/>
        </p:nvPicPr>
        <p:blipFill>
          <a:blip r:embed="rId3">
            <a:extLst/>
          </a:blip>
          <a:stretch>
            <a:fillRect/>
          </a:stretch>
        </p:blipFill>
        <p:spPr>
          <a:xfrm>
            <a:off x="6717616" y="136176"/>
            <a:ext cx="1834594" cy="1861248"/>
          </a:xfrm>
          <a:prstGeom prst="rect">
            <a:avLst/>
          </a:prstGeom>
          <a:ln w="12700">
            <a:miter lim="400000"/>
          </a:ln>
        </p:spPr>
      </p:pic>
      <p:sp>
        <p:nvSpPr>
          <p:cNvPr id="287" name="Shape 287"/>
          <p:cNvSpPr/>
          <p:nvPr/>
        </p:nvSpPr>
        <p:spPr>
          <a:xfrm>
            <a:off x="915832" y="1678938"/>
            <a:ext cx="5373957" cy="3073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500">
                <a:latin typeface="Calibri"/>
                <a:ea typeface="Calibri"/>
                <a:cs typeface="Calibri"/>
                <a:sym typeface="Calibri"/>
                <a:hlinkClick r:id="rId4"/>
              </a:defRPr>
            </a:lvl1pPr>
          </a:lstStyle>
          <a:p>
            <a:pPr lvl="0">
              <a:defRPr sz="1800"/>
            </a:pPr>
            <a:r>
              <a:rPr sz="1500">
                <a:hlinkClick r:id="rId4"/>
              </a:rPr>
              <a:t>https://www.ushmm.org/wlc/en/media_da.php?MediaId=120</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90" name="Shape 290"/>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91" name="Shape 291"/>
          <p:cNvSpPr/>
          <p:nvPr/>
        </p:nvSpPr>
        <p:spPr>
          <a:xfrm>
            <a:off x="914400" y="2285999"/>
            <a:ext cx="7391400" cy="3139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This was located in  Majdanek killing center, near Lublin, Poland. Majdanek functioned as a concentration camp, forced-labor and killing center. Research has indicated that the SS deported between 74,000 and 90,000 Jews to the Majdanek main camp. </a:t>
            </a:r>
          </a:p>
          <a:p>
            <a:pPr marL="180472" lvl="0" indent="-180472">
              <a:spcBef>
                <a:spcPts val="1000"/>
              </a:spcBef>
              <a:buSzPct val="100000"/>
              <a:buChar char="•"/>
              <a:defRPr sz="1800"/>
            </a:pPr>
            <a:r>
              <a:rPr>
                <a:latin typeface="Calibri"/>
                <a:ea typeface="Calibri"/>
                <a:cs typeface="Calibri"/>
                <a:sym typeface="Calibri"/>
              </a:rPr>
              <a:t>Each chamber was fitted with an airtight metal door. These were bolted shut before gas entered the chamber inside</a:t>
            </a:r>
          </a:p>
          <a:p>
            <a:pPr marL="180472" lvl="0" indent="-180472">
              <a:spcBef>
                <a:spcPts val="1000"/>
              </a:spcBef>
              <a:buSzPct val="100000"/>
              <a:buChar char="•"/>
              <a:defRPr sz="1800"/>
            </a:pPr>
            <a:r>
              <a:rPr>
                <a:latin typeface="Calibri"/>
                <a:ea typeface="Calibri"/>
                <a:cs typeface="Calibri"/>
                <a:sym typeface="Calibri"/>
              </a:rPr>
              <a:t>SS guards could observe the killing process through peepholes in the upper center of the  door. </a:t>
            </a:r>
          </a:p>
          <a:p>
            <a:pPr marL="180472" lvl="0" indent="-180472">
              <a:spcBef>
                <a:spcPts val="1000"/>
              </a:spcBef>
              <a:buSzPct val="100000"/>
              <a:buChar char="•"/>
              <a:defRPr sz="1800"/>
            </a:pPr>
            <a:r>
              <a:rPr>
                <a:latin typeface="Calibri"/>
                <a:ea typeface="Calibri"/>
                <a:cs typeface="Calibri"/>
                <a:sym typeface="Calibri"/>
              </a:rPr>
              <a:t>If Germans decided that the Jews were unable to work they were put in these chambers. </a:t>
            </a:r>
          </a:p>
        </p:txBody>
      </p:sp>
      <p:sp>
        <p:nvSpPr>
          <p:cNvPr id="292" name="Shape 292"/>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93" name="Shape 293"/>
          <p:cNvSpPr>
            <a:spLocks noGrp="1"/>
          </p:cNvSpPr>
          <p:nvPr>
            <p:ph type="title" idx="4294967295"/>
          </p:nvPr>
        </p:nvSpPr>
        <p:spPr>
          <a:xfrm>
            <a:off x="609600" y="762000"/>
            <a:ext cx="5257800" cy="762000"/>
          </a:xfrm>
          <a:prstGeom prst="rect">
            <a:avLst/>
          </a:prstGeom>
        </p:spPr>
        <p:txBody>
          <a:bodyPr lIns="0" tIns="0" rIns="0" bIns="0" anchor="t">
            <a:normAutofit/>
          </a:bodyPr>
          <a:lstStyle/>
          <a:p>
            <a:pPr lvl="0" algn="l">
              <a:defRPr sz="1800"/>
            </a:pPr>
            <a:r>
              <a:rPr sz="4400"/>
              <a:t>G</a:t>
            </a:r>
            <a:r>
              <a:rPr sz="4000"/>
              <a:t>as Chamber door</a:t>
            </a:r>
          </a:p>
        </p:txBody>
      </p:sp>
      <p:grpSp>
        <p:nvGrpSpPr>
          <p:cNvPr id="296" name="Group 296">
            <a:hlinkClick r:id="rId2" action="ppaction://hlinksldjump"/>
          </p:cNvPr>
          <p:cNvGrpSpPr/>
          <p:nvPr/>
        </p:nvGrpSpPr>
        <p:grpSpPr>
          <a:xfrm>
            <a:off x="3657597" y="6324599"/>
            <a:ext cx="1752603" cy="304801"/>
            <a:chOff x="0" y="0"/>
            <a:chExt cx="1752601" cy="304800"/>
          </a:xfrm>
        </p:grpSpPr>
        <p:sp>
          <p:nvSpPr>
            <p:cNvPr id="294" name="Shape 294"/>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95" name="Shape 295"/>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297" name="image13.png"/>
          <p:cNvPicPr/>
          <p:nvPr/>
        </p:nvPicPr>
        <p:blipFill>
          <a:blip r:embed="rId3">
            <a:extLst/>
          </a:blip>
          <a:srcRect l="6847" t="6847" r="6847" b="6847"/>
          <a:stretch>
            <a:fillRect/>
          </a:stretch>
        </p:blipFill>
        <p:spPr>
          <a:xfrm>
            <a:off x="6927322" y="146050"/>
            <a:ext cx="1459000" cy="1841618"/>
          </a:xfrm>
          <a:prstGeom prst="rect">
            <a:avLst/>
          </a:prstGeom>
          <a:ln w="12700">
            <a:miter lim="400000"/>
          </a:ln>
        </p:spPr>
      </p:pic>
      <p:sp>
        <p:nvSpPr>
          <p:cNvPr id="298" name="Shape 298"/>
          <p:cNvSpPr/>
          <p:nvPr/>
        </p:nvSpPr>
        <p:spPr>
          <a:xfrm>
            <a:off x="773800" y="1757678"/>
            <a:ext cx="4929395" cy="294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400">
                <a:latin typeface="Calibri"/>
                <a:ea typeface="Calibri"/>
                <a:cs typeface="Calibri"/>
                <a:sym typeface="Calibri"/>
                <a:hlinkClick r:id="rId4"/>
              </a:defRPr>
            </a:lvl1pPr>
          </a:lstStyle>
          <a:p>
            <a:pPr lvl="0">
              <a:defRPr sz="1800"/>
            </a:pPr>
            <a:r>
              <a:rPr sz="1400">
                <a:hlinkClick r:id="rId4"/>
              </a:rPr>
              <a:t>https://www.ushmm.org/wlc/en/media_da.php?MediaId=97</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01" name="Shape 301"/>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02" name="Shape 302"/>
          <p:cNvSpPr/>
          <p:nvPr/>
        </p:nvSpPr>
        <p:spPr>
          <a:xfrm>
            <a:off x="914400" y="2285999"/>
            <a:ext cx="7391400" cy="2606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This was a document used to calculate the number of deaths in the Nazi program</a:t>
            </a:r>
          </a:p>
          <a:p>
            <a:pPr marL="180472" lvl="0" indent="-180472">
              <a:spcBef>
                <a:spcPts val="1000"/>
              </a:spcBef>
              <a:buSzPct val="100000"/>
              <a:buChar char="•"/>
              <a:defRPr sz="1800"/>
            </a:pPr>
            <a:r>
              <a:rPr>
                <a:latin typeface="Calibri"/>
                <a:ea typeface="Calibri"/>
                <a:cs typeface="Calibri"/>
                <a:sym typeface="Calibri"/>
              </a:rPr>
              <a:t>This was found in a locked filing cabinet by the US army troop in 1945 at a killing site.</a:t>
            </a:r>
          </a:p>
          <a:p>
            <a:pPr marL="180472" lvl="0" indent="-180472">
              <a:spcBef>
                <a:spcPts val="1000"/>
              </a:spcBef>
              <a:buSzPct val="100000"/>
              <a:buChar char="•"/>
              <a:defRPr sz="1800"/>
            </a:pPr>
            <a:r>
              <a:rPr>
                <a:latin typeface="Calibri"/>
                <a:ea typeface="Calibri"/>
                <a:cs typeface="Calibri"/>
                <a:sym typeface="Calibri"/>
              </a:rPr>
              <a:t>On the right of the page details by month the number of patients who were “disinfected” in the 1940 </a:t>
            </a:r>
          </a:p>
          <a:p>
            <a:pPr marL="180472" lvl="0" indent="-180472">
              <a:spcBef>
                <a:spcPts val="1000"/>
              </a:spcBef>
              <a:buSzPct val="100000"/>
              <a:buChar char="•"/>
              <a:defRPr sz="1800"/>
            </a:pPr>
            <a:r>
              <a:rPr>
                <a:latin typeface="Calibri"/>
                <a:ea typeface="Calibri"/>
                <a:cs typeface="Calibri"/>
                <a:sym typeface="Calibri"/>
              </a:rPr>
              <a:t>The last column represents that 35,224 people had been put to death that year. </a:t>
            </a:r>
          </a:p>
        </p:txBody>
      </p:sp>
      <p:sp>
        <p:nvSpPr>
          <p:cNvPr id="303" name="Shape 303"/>
          <p:cNvSpPr/>
          <p:nvPr/>
        </p:nvSpPr>
        <p:spPr>
          <a:xfrm>
            <a:off x="242936" y="685800"/>
            <a:ext cx="4735464" cy="914400"/>
          </a:xfrm>
          <a:prstGeom prst="roundRect">
            <a:avLst>
              <a:gd name="adj" fmla="val 16783"/>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04" name="Shape 304"/>
          <p:cNvSpPr>
            <a:spLocks noGrp="1"/>
          </p:cNvSpPr>
          <p:nvPr>
            <p:ph type="title" idx="4294967295"/>
          </p:nvPr>
        </p:nvSpPr>
        <p:spPr>
          <a:xfrm>
            <a:off x="418627" y="762000"/>
            <a:ext cx="5019083" cy="762000"/>
          </a:xfrm>
          <a:prstGeom prst="rect">
            <a:avLst/>
          </a:prstGeom>
        </p:spPr>
        <p:txBody>
          <a:bodyPr lIns="0" tIns="0" rIns="0" bIns="0" anchor="t">
            <a:normAutofit/>
          </a:bodyPr>
          <a:lstStyle>
            <a:lvl1pPr algn="l">
              <a:defRPr sz="2200">
                <a:latin typeface="Times New Roman"/>
                <a:ea typeface="Times New Roman"/>
                <a:cs typeface="Times New Roman"/>
                <a:sym typeface="Times New Roman"/>
              </a:defRPr>
            </a:lvl1pPr>
          </a:lstStyle>
          <a:p>
            <a:pPr lvl="0">
              <a:defRPr sz="1800"/>
            </a:pPr>
            <a:r>
              <a:rPr sz="2200"/>
              <a:t>Hartheim Register Expand Toolbar</a:t>
            </a:r>
          </a:p>
        </p:txBody>
      </p:sp>
      <p:grpSp>
        <p:nvGrpSpPr>
          <p:cNvPr id="307" name="Group 307">
            <a:hlinkClick r:id="rId2" action="ppaction://hlinksldjump"/>
          </p:cNvPr>
          <p:cNvGrpSpPr/>
          <p:nvPr/>
        </p:nvGrpSpPr>
        <p:grpSpPr>
          <a:xfrm>
            <a:off x="3657597" y="6324599"/>
            <a:ext cx="1933944" cy="304801"/>
            <a:chOff x="0" y="0"/>
            <a:chExt cx="1933943" cy="304800"/>
          </a:xfrm>
        </p:grpSpPr>
        <p:sp>
          <p:nvSpPr>
            <p:cNvPr id="305" name="Shape 305"/>
            <p:cNvSpPr/>
            <p:nvPr/>
          </p:nvSpPr>
          <p:spPr>
            <a:xfrm flipH="1">
              <a:off x="0" y="0"/>
              <a:ext cx="1752603" cy="304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06" name="Shape 306"/>
            <p:cNvSpPr/>
            <p:nvPr/>
          </p:nvSpPr>
          <p:spPr>
            <a:xfrm>
              <a:off x="694961" y="50800"/>
              <a:ext cx="1238983"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308" name="image14.png"/>
          <p:cNvPicPr/>
          <p:nvPr/>
        </p:nvPicPr>
        <p:blipFill>
          <a:blip r:embed="rId3">
            <a:extLst/>
          </a:blip>
          <a:stretch>
            <a:fillRect/>
          </a:stretch>
        </p:blipFill>
        <p:spPr>
          <a:xfrm>
            <a:off x="5215101" y="393718"/>
            <a:ext cx="3856421" cy="1346164"/>
          </a:xfrm>
          <a:prstGeom prst="rect">
            <a:avLst/>
          </a:prstGeom>
          <a:ln w="12700">
            <a:miter lim="400000"/>
          </a:ln>
        </p:spPr>
      </p:pic>
      <p:sp>
        <p:nvSpPr>
          <p:cNvPr id="309" name="Shape 309"/>
          <p:cNvSpPr/>
          <p:nvPr/>
        </p:nvSpPr>
        <p:spPr>
          <a:xfrm>
            <a:off x="191238" y="1675128"/>
            <a:ext cx="5473858" cy="3073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500">
                <a:latin typeface="Calibri"/>
                <a:ea typeface="Calibri"/>
                <a:cs typeface="Calibri"/>
                <a:sym typeface="Calibri"/>
                <a:hlinkClick r:id="rId4"/>
              </a:defRPr>
            </a:lvl1pPr>
          </a:lstStyle>
          <a:p>
            <a:pPr lvl="0">
              <a:defRPr sz="1800"/>
            </a:pPr>
            <a:r>
              <a:rPr sz="1500">
                <a:hlinkClick r:id="rId4"/>
              </a:rPr>
              <a:t>https://www.ushmm.org/wlc/en/media_da.php?MediaId=8868</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12" name="Shape 312"/>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13" name="Shape 313"/>
          <p:cNvSpPr/>
          <p:nvPr/>
        </p:nvSpPr>
        <p:spPr>
          <a:xfrm>
            <a:off x="914400" y="2285999"/>
            <a:ext cx="7391400" cy="272117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defTabSz="457200">
              <a:defRPr sz="2200">
                <a:uFill>
                  <a:solidFill/>
                </a:uFill>
                <a:latin typeface="Times New Roman"/>
                <a:ea typeface="Times New Roman"/>
                <a:cs typeface="Times New Roman"/>
                <a:sym typeface="Times New Roman"/>
              </a:defRPr>
            </a:lvl1pPr>
          </a:lstStyle>
          <a:p>
            <a:pPr lvl="0">
              <a:defRPr sz="1800">
                <a:uFillTx/>
              </a:defRPr>
            </a:pPr>
            <a:r>
              <a:rPr sz="2200">
                <a:uFill>
                  <a:solidFill/>
                </a:uFill>
              </a:rPr>
              <a:t>When the Lvov ghetto was liquidated in the year 1943, many Jews ran and escaped to the underground sewers beneath the city streets. This sweater belong to a young eight year old girl, Krystyna Chiger. Krystyna hid in the sewers with her family and 16 other people for 14 months. She wore this sweater during those 14 months of hiding. Krystyna who later changed her name to Kristine Keren, donated this sweater to the U.S. Holocaust Memorial Museum. </a:t>
            </a:r>
          </a:p>
        </p:txBody>
      </p:sp>
      <p:sp>
        <p:nvSpPr>
          <p:cNvPr id="314" name="Shape 314"/>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15" name="Shape 315"/>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defTabSz="685800">
              <a:defRPr sz="3000"/>
            </a:lvl1pPr>
          </a:lstStyle>
          <a:p>
            <a:pPr lvl="0">
              <a:defRPr sz="1800"/>
            </a:pPr>
            <a:r>
              <a:rPr sz="3000"/>
              <a:t>Child’s sweater worn in hiding  </a:t>
            </a:r>
          </a:p>
        </p:txBody>
      </p:sp>
      <p:grpSp>
        <p:nvGrpSpPr>
          <p:cNvPr id="318" name="Group 318"/>
          <p:cNvGrpSpPr/>
          <p:nvPr/>
        </p:nvGrpSpPr>
        <p:grpSpPr>
          <a:xfrm>
            <a:off x="6629400" y="381000"/>
            <a:ext cx="2133600" cy="1524000"/>
            <a:chOff x="0" y="0"/>
            <a:chExt cx="2133600" cy="1524000"/>
          </a:xfrm>
        </p:grpSpPr>
        <p:sp>
          <p:nvSpPr>
            <p:cNvPr id="316" name="Shape 316"/>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317" name="Shape 317"/>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321" name="Group 321">
            <a:hlinkClick r:id="rId2" action="ppaction://hlinksldjump"/>
          </p:cNvPr>
          <p:cNvGrpSpPr/>
          <p:nvPr/>
        </p:nvGrpSpPr>
        <p:grpSpPr>
          <a:xfrm>
            <a:off x="3657597" y="6324599"/>
            <a:ext cx="1752603" cy="304801"/>
            <a:chOff x="0" y="0"/>
            <a:chExt cx="1752601" cy="304800"/>
          </a:xfrm>
        </p:grpSpPr>
        <p:sp>
          <p:nvSpPr>
            <p:cNvPr id="319" name="Shape 319"/>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20" name="Shape 320"/>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3</a:t>
              </a:r>
            </a:p>
          </p:txBody>
        </p:sp>
      </p:grpSp>
      <p:pic>
        <p:nvPicPr>
          <p:cNvPr id="322" name="image15.png"/>
          <p:cNvPicPr/>
          <p:nvPr/>
        </p:nvPicPr>
        <p:blipFill>
          <a:blip r:embed="rId3">
            <a:extLst/>
          </a:blip>
          <a:stretch>
            <a:fillRect/>
          </a:stretch>
        </p:blipFill>
        <p:spPr>
          <a:xfrm>
            <a:off x="6637018" y="177481"/>
            <a:ext cx="1889762" cy="1778638"/>
          </a:xfrm>
          <a:prstGeom prst="rect">
            <a:avLst/>
          </a:prstGeom>
          <a:ln w="12700">
            <a:miter lim="400000"/>
          </a:ln>
        </p:spPr>
      </p:pic>
      <p:sp>
        <p:nvSpPr>
          <p:cNvPr id="323" name="Shape 323"/>
          <p:cNvSpPr/>
          <p:nvPr/>
        </p:nvSpPr>
        <p:spPr>
          <a:xfrm>
            <a:off x="566260" y="1757678"/>
            <a:ext cx="5115877" cy="294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400">
                <a:latin typeface="Calibri"/>
                <a:ea typeface="Calibri"/>
                <a:cs typeface="Calibri"/>
                <a:sym typeface="Calibri"/>
                <a:hlinkClick r:id="rId4"/>
              </a:defRPr>
            </a:lvl1pPr>
          </a:lstStyle>
          <a:p>
            <a:pPr lvl="0">
              <a:defRPr sz="1800"/>
            </a:pPr>
            <a:r>
              <a:rPr sz="1400">
                <a:hlinkClick r:id="rId4"/>
              </a:rPr>
              <a:t>https://www.ushmm.org/wlc/en/media_da.php?MediaId=8866</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Shape 325"/>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26" name="Shape 326"/>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27" name="Shape 327"/>
          <p:cNvSpPr/>
          <p:nvPr/>
        </p:nvSpPr>
        <p:spPr>
          <a:xfrm>
            <a:off x="876300" y="2187523"/>
            <a:ext cx="7391400" cy="357261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defTabSz="457200">
              <a:defRPr sz="1800"/>
            </a:pPr>
            <a:endParaRPr sz="2100">
              <a:uFill>
                <a:solidFill/>
              </a:uFill>
              <a:latin typeface="Calibri"/>
              <a:ea typeface="Calibri"/>
              <a:cs typeface="Calibri"/>
              <a:sym typeface="Calibri"/>
            </a:endParaRPr>
          </a:p>
          <a:p>
            <a:pPr lvl="0" defTabSz="457200">
              <a:defRPr sz="1800"/>
            </a:pPr>
            <a:r>
              <a:rPr sz="2100">
                <a:uFill>
                  <a:solidFill/>
                </a:uFill>
                <a:latin typeface="Times New Roman"/>
                <a:ea typeface="Times New Roman"/>
                <a:cs typeface="Times New Roman"/>
                <a:sym typeface="Times New Roman"/>
              </a:rPr>
              <a:t>A Protestant pastor, Andre Trocme, had his family Bible that he used to prepare and annotate his sermons. He was a pastor in Le Chambon-sur-Lignon, France. He was known for helping shield the Jews from the Germans—especially Jewish children. His operation that many town residents helped with saved around 5,000 refugees including many Jews. One of his handwritten inscriptions in French that can be found in his Bible reads, in part, "Happy are those hungry and thirsty of justice; for they will be satisfied." This particular artifact can be found at the U.S. Holocaust Memorial Museum. </a:t>
            </a:r>
          </a:p>
        </p:txBody>
      </p:sp>
      <p:sp>
        <p:nvSpPr>
          <p:cNvPr id="328" name="Shape 328"/>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29" name="Shape 329"/>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Bible from pastor</a:t>
            </a:r>
          </a:p>
        </p:txBody>
      </p:sp>
      <p:grpSp>
        <p:nvGrpSpPr>
          <p:cNvPr id="332" name="Group 332"/>
          <p:cNvGrpSpPr/>
          <p:nvPr/>
        </p:nvGrpSpPr>
        <p:grpSpPr>
          <a:xfrm>
            <a:off x="6629400" y="381000"/>
            <a:ext cx="2133600" cy="1524000"/>
            <a:chOff x="0" y="0"/>
            <a:chExt cx="2133600" cy="1524000"/>
          </a:xfrm>
        </p:grpSpPr>
        <p:sp>
          <p:nvSpPr>
            <p:cNvPr id="330" name="Shape 330"/>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331" name="Shape 331"/>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335" name="Group 335">
            <a:hlinkClick r:id="rId2" action="ppaction://hlinksldjump"/>
          </p:cNvPr>
          <p:cNvGrpSpPr/>
          <p:nvPr/>
        </p:nvGrpSpPr>
        <p:grpSpPr>
          <a:xfrm>
            <a:off x="3582168" y="6423659"/>
            <a:ext cx="1752602" cy="304802"/>
            <a:chOff x="0" y="0"/>
            <a:chExt cx="1752601" cy="304800"/>
          </a:xfrm>
        </p:grpSpPr>
        <p:sp>
          <p:nvSpPr>
            <p:cNvPr id="333" name="Shape 333"/>
            <p:cNvSpPr/>
            <p:nvPr/>
          </p:nvSpPr>
          <p:spPr>
            <a:xfrm flipH="1">
              <a:off x="-1" y="0"/>
              <a:ext cx="1752602" cy="3048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34" name="Shape 334"/>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3</a:t>
              </a:r>
            </a:p>
          </p:txBody>
        </p:sp>
      </p:grpSp>
      <p:pic>
        <p:nvPicPr>
          <p:cNvPr id="336" name="image16.png"/>
          <p:cNvPicPr/>
          <p:nvPr/>
        </p:nvPicPr>
        <p:blipFill>
          <a:blip r:embed="rId3">
            <a:extLst/>
          </a:blip>
          <a:stretch>
            <a:fillRect/>
          </a:stretch>
        </p:blipFill>
        <p:spPr>
          <a:xfrm>
            <a:off x="6665807" y="381000"/>
            <a:ext cx="2060786" cy="1524000"/>
          </a:xfrm>
          <a:prstGeom prst="rect">
            <a:avLst/>
          </a:prstGeom>
          <a:ln w="12700">
            <a:miter lim="400000"/>
          </a:ln>
        </p:spPr>
      </p:pic>
      <p:sp>
        <p:nvSpPr>
          <p:cNvPr id="337" name="Shape 337"/>
          <p:cNvSpPr/>
          <p:nvPr/>
        </p:nvSpPr>
        <p:spPr>
          <a:xfrm>
            <a:off x="522824" y="1702092"/>
            <a:ext cx="5431349" cy="3073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1500">
                <a:latin typeface="Calibri"/>
                <a:ea typeface="Calibri"/>
                <a:cs typeface="Calibri"/>
                <a:sym typeface="Calibri"/>
                <a:hlinkClick r:id="rId4"/>
              </a:rPr>
              <a:t>https://www.ushmm.org/wlc/en/media_da.php?MediaId=100</a:t>
            </a:r>
            <a:r>
              <a:rPr sz="1500">
                <a:latin typeface="Calibri"/>
                <a:ea typeface="Calibri"/>
                <a:cs typeface="Calibri"/>
                <a:sym typeface="Calibri"/>
              </a:rP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40" name="Shape 340"/>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41" name="Shape 341"/>
          <p:cNvSpPr/>
          <p:nvPr/>
        </p:nvSpPr>
        <p:spPr>
          <a:xfrm>
            <a:off x="914400" y="2285999"/>
            <a:ext cx="7391400" cy="338157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1000"/>
              </a:spcBef>
              <a:defRPr sz="1800"/>
            </a:pPr>
            <a:r>
              <a:rPr sz="2200">
                <a:latin typeface="Times New Roman"/>
                <a:ea typeface="Times New Roman"/>
                <a:cs typeface="Times New Roman"/>
                <a:sym typeface="Times New Roman"/>
              </a:rPr>
              <a:t>A Holocaust survivor named Michael Kutz, as a 10 year old boy watched his mother, siblings and 4,000 others die in the Nazi death pits, but young Michael escaped. Before his mother died she said “if, by miracle, you survive,” she’d said before they were separated, before she kissed him for the last time, “you must bear witness.” After he escaped he went to Halifax as a war orphan, and later became a resistance fighter. As of three years ago he was an 82 year old Holocaust survivor you has written a memoir to share his story. If you want to hear more about Kutz’s story read his memoir </a:t>
            </a:r>
            <a:r>
              <a:rPr sz="2200" i="1">
                <a:latin typeface="Times New Roman"/>
                <a:ea typeface="Times New Roman"/>
                <a:cs typeface="Times New Roman"/>
                <a:sym typeface="Times New Roman"/>
              </a:rPr>
              <a:t>If, By Miracle</a:t>
            </a:r>
            <a:r>
              <a:rPr sz="2200">
                <a:latin typeface="Times New Roman"/>
                <a:ea typeface="Times New Roman"/>
                <a:cs typeface="Times New Roman"/>
                <a:sym typeface="Times New Roman"/>
              </a:rPr>
              <a:t>. </a:t>
            </a:r>
          </a:p>
        </p:txBody>
      </p:sp>
      <p:sp>
        <p:nvSpPr>
          <p:cNvPr id="342" name="Shape 342"/>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43" name="Shape 343"/>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Holocaust survivor </a:t>
            </a:r>
          </a:p>
        </p:txBody>
      </p:sp>
      <p:grpSp>
        <p:nvGrpSpPr>
          <p:cNvPr id="346" name="Group 346"/>
          <p:cNvGrpSpPr/>
          <p:nvPr/>
        </p:nvGrpSpPr>
        <p:grpSpPr>
          <a:xfrm>
            <a:off x="6629400" y="381000"/>
            <a:ext cx="2133600" cy="1524000"/>
            <a:chOff x="0" y="0"/>
            <a:chExt cx="2133600" cy="1524000"/>
          </a:xfrm>
        </p:grpSpPr>
        <p:sp>
          <p:nvSpPr>
            <p:cNvPr id="344" name="Shape 344"/>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345" name="Shape 345"/>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349" name="Group 349">
            <a:hlinkClick r:id="rId2" action="ppaction://hlinksldjump"/>
          </p:cNvPr>
          <p:cNvGrpSpPr/>
          <p:nvPr/>
        </p:nvGrpSpPr>
        <p:grpSpPr>
          <a:xfrm>
            <a:off x="3657597" y="6324599"/>
            <a:ext cx="1933944" cy="304801"/>
            <a:chOff x="0" y="0"/>
            <a:chExt cx="1933943" cy="304800"/>
          </a:xfrm>
        </p:grpSpPr>
        <p:sp>
          <p:nvSpPr>
            <p:cNvPr id="347" name="Shape 347"/>
            <p:cNvSpPr/>
            <p:nvPr/>
          </p:nvSpPr>
          <p:spPr>
            <a:xfrm flipH="1">
              <a:off x="0" y="0"/>
              <a:ext cx="1752603" cy="304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48" name="Shape 348"/>
            <p:cNvSpPr/>
            <p:nvPr/>
          </p:nvSpPr>
          <p:spPr>
            <a:xfrm>
              <a:off x="694961" y="50800"/>
              <a:ext cx="1238983"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3</a:t>
              </a:r>
            </a:p>
          </p:txBody>
        </p:sp>
      </p:grpSp>
      <p:pic>
        <p:nvPicPr>
          <p:cNvPr id="350" name="image17.png"/>
          <p:cNvPicPr/>
          <p:nvPr/>
        </p:nvPicPr>
        <p:blipFill>
          <a:blip r:embed="rId3">
            <a:extLst/>
          </a:blip>
          <a:stretch>
            <a:fillRect/>
          </a:stretch>
        </p:blipFill>
        <p:spPr>
          <a:xfrm>
            <a:off x="6385559" y="318134"/>
            <a:ext cx="2621282" cy="1649731"/>
          </a:xfrm>
          <a:prstGeom prst="rect">
            <a:avLst/>
          </a:prstGeom>
          <a:ln w="12700">
            <a:miter lim="400000"/>
          </a:ln>
        </p:spPr>
      </p:pic>
      <p:sp>
        <p:nvSpPr>
          <p:cNvPr id="351" name="Shape 351"/>
          <p:cNvSpPr/>
          <p:nvPr/>
        </p:nvSpPr>
        <p:spPr>
          <a:xfrm>
            <a:off x="69751" y="1751328"/>
            <a:ext cx="6337495" cy="2311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1000">
                <a:latin typeface="Calibri"/>
                <a:ea typeface="Calibri"/>
                <a:cs typeface="Calibri"/>
                <a:sym typeface="Calibri"/>
                <a:hlinkClick r:id="rId4"/>
              </a:rPr>
              <a:t>http://thechronicleherald.ca/artslife/1163002-holocaust-survivor-shares-story-of-his-escape-from-death-pit</a:t>
            </a:r>
            <a:r>
              <a:rPr sz="1000">
                <a:latin typeface="Calibri"/>
                <a:ea typeface="Calibri"/>
                <a:cs typeface="Calibri"/>
                <a:sym typeface="Calibri"/>
              </a:rPr>
              <a:t>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54" name="Shape 354"/>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55" name="Shape 355"/>
          <p:cNvSpPr/>
          <p:nvPr/>
        </p:nvSpPr>
        <p:spPr>
          <a:xfrm>
            <a:off x="914400" y="2285999"/>
            <a:ext cx="7391400" cy="2872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lvl="0" indent="-285750">
              <a:spcBef>
                <a:spcPts val="1000"/>
              </a:spcBef>
              <a:buSzPct val="100000"/>
              <a:buFont typeface="Arial"/>
              <a:buChar char="•"/>
              <a:defRPr sz="1800"/>
            </a:pPr>
            <a:r>
              <a:rPr>
                <a:latin typeface="Calibri"/>
                <a:ea typeface="Calibri"/>
                <a:cs typeface="Calibri"/>
                <a:sym typeface="Calibri"/>
              </a:rPr>
              <a:t>This boat named was named sunshine</a:t>
            </a:r>
          </a:p>
          <a:p>
            <a:pPr marL="285750" lvl="0" indent="-285750">
              <a:spcBef>
                <a:spcPts val="1000"/>
              </a:spcBef>
              <a:buSzPct val="100000"/>
              <a:buFont typeface="Arial"/>
              <a:buChar char="•"/>
              <a:defRPr sz="1800"/>
            </a:pPr>
            <a:r>
              <a:rPr>
                <a:latin typeface="Calibri"/>
                <a:ea typeface="Calibri"/>
                <a:cs typeface="Calibri"/>
                <a:sym typeface="Calibri"/>
              </a:rPr>
              <a:t>It was used in world war two transport Danish refugees from Denmark to Sweden </a:t>
            </a:r>
          </a:p>
          <a:p>
            <a:pPr marL="285750" lvl="0" indent="-285750">
              <a:spcBef>
                <a:spcPts val="1000"/>
              </a:spcBef>
              <a:buSzPct val="100000"/>
              <a:buFont typeface="Arial"/>
              <a:buChar char="•"/>
              <a:defRPr sz="1800"/>
            </a:pPr>
            <a:r>
              <a:rPr>
                <a:latin typeface="Calibri"/>
                <a:ea typeface="Calibri"/>
                <a:cs typeface="Calibri"/>
                <a:sym typeface="Calibri"/>
              </a:rPr>
              <a:t>Throughout Denmark many people just stood by and did not help the Jews, so this boat is an important example of the few that did go out of there way to help  the Jewish community.</a:t>
            </a:r>
          </a:p>
          <a:p>
            <a:pPr marL="285750" lvl="0" indent="-285750">
              <a:spcBef>
                <a:spcPts val="1000"/>
              </a:spcBef>
              <a:buSzPct val="100000"/>
              <a:buFont typeface="Arial"/>
              <a:buChar char="•"/>
              <a:defRPr sz="1800"/>
            </a:pPr>
            <a:r>
              <a:rPr>
                <a:latin typeface="Calibri"/>
                <a:ea typeface="Calibri"/>
                <a:cs typeface="Calibri"/>
                <a:sym typeface="Calibri"/>
              </a:rPr>
              <a:t>The Danish rescue force was unique because it was nationwide, however not every mission to transport the Jewish Citizens was not successful.</a:t>
            </a:r>
          </a:p>
        </p:txBody>
      </p:sp>
      <p:sp>
        <p:nvSpPr>
          <p:cNvPr id="356" name="Shape 356"/>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57" name="Shape 357"/>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lstStyle>
          <a:p>
            <a:pPr lvl="0">
              <a:defRPr sz="1800"/>
            </a:pPr>
            <a:r>
              <a:rPr sz="4400"/>
              <a:t>Danish Rescue Boat</a:t>
            </a:r>
          </a:p>
        </p:txBody>
      </p:sp>
      <p:grpSp>
        <p:nvGrpSpPr>
          <p:cNvPr id="360" name="Group 360"/>
          <p:cNvGrpSpPr/>
          <p:nvPr/>
        </p:nvGrpSpPr>
        <p:grpSpPr>
          <a:xfrm>
            <a:off x="6629400" y="381000"/>
            <a:ext cx="2133600" cy="1524000"/>
            <a:chOff x="0" y="0"/>
            <a:chExt cx="2133600" cy="1524000"/>
          </a:xfrm>
        </p:grpSpPr>
        <p:sp>
          <p:nvSpPr>
            <p:cNvPr id="358" name="Shape 358"/>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359" name="Shape 359"/>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363" name="Group 363">
            <a:hlinkClick r:id="rId2" action="ppaction://hlinksldjump"/>
          </p:cNvPr>
          <p:cNvGrpSpPr/>
          <p:nvPr/>
        </p:nvGrpSpPr>
        <p:grpSpPr>
          <a:xfrm>
            <a:off x="3657597" y="6324599"/>
            <a:ext cx="1933944" cy="304801"/>
            <a:chOff x="0" y="0"/>
            <a:chExt cx="1933943" cy="304800"/>
          </a:xfrm>
        </p:grpSpPr>
        <p:sp>
          <p:nvSpPr>
            <p:cNvPr id="361" name="Shape 361"/>
            <p:cNvSpPr/>
            <p:nvPr/>
          </p:nvSpPr>
          <p:spPr>
            <a:xfrm flipH="1">
              <a:off x="0" y="0"/>
              <a:ext cx="1752603" cy="304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62" name="Shape 362"/>
            <p:cNvSpPr/>
            <p:nvPr/>
          </p:nvSpPr>
          <p:spPr>
            <a:xfrm>
              <a:off x="694961" y="50800"/>
              <a:ext cx="1238983"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364" name="image18.png" descr="Screen Shot 2016-04-05 at 3.33.31 PM.png"/>
          <p:cNvPicPr/>
          <p:nvPr/>
        </p:nvPicPr>
        <p:blipFill>
          <a:blip r:embed="rId3">
            <a:extLst/>
          </a:blip>
          <a:stretch>
            <a:fillRect/>
          </a:stretch>
        </p:blipFill>
        <p:spPr>
          <a:xfrm>
            <a:off x="6705600" y="381000"/>
            <a:ext cx="1905000" cy="1530350"/>
          </a:xfrm>
          <a:prstGeom prst="rect">
            <a:avLst/>
          </a:prstGeom>
          <a:ln w="12700">
            <a:miter lim="400000"/>
          </a:ln>
        </p:spPr>
      </p:pic>
      <p:sp>
        <p:nvSpPr>
          <p:cNvPr id="365" name="Shape 365"/>
          <p:cNvSpPr/>
          <p:nvPr/>
        </p:nvSpPr>
        <p:spPr>
          <a:xfrm>
            <a:off x="357032" y="1732278"/>
            <a:ext cx="6020771" cy="3454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defRPr sz="1800"/>
            </a:pPr>
            <a:r>
              <a:rPr sz="1700">
                <a:latin typeface="Calibri"/>
                <a:ea typeface="Calibri"/>
                <a:cs typeface="Calibri"/>
                <a:sym typeface="Calibri"/>
                <a:hlinkClick r:id="rId4"/>
              </a:rPr>
              <a:t>https://www.ushmm.org/wlc/en/media_da.php?MediaId=99</a:t>
            </a:r>
            <a:r>
              <a:rPr sz="1500">
                <a:latin typeface="Calibri"/>
                <a:ea typeface="Calibri"/>
                <a:cs typeface="Calibri"/>
                <a:sym typeface="Calibri"/>
              </a:rPr>
              <a:t>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68" name="Shape 368"/>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69" name="Shape 369"/>
          <p:cNvSpPr/>
          <p:nvPr/>
        </p:nvSpPr>
        <p:spPr>
          <a:xfrm>
            <a:off x="914400" y="2285999"/>
            <a:ext cx="7391400" cy="29997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lvl="0" indent="-285750">
              <a:spcBef>
                <a:spcPts val="1000"/>
              </a:spcBef>
              <a:buSzPct val="100000"/>
              <a:buFont typeface="Arial"/>
              <a:buChar char="•"/>
              <a:defRPr sz="1800"/>
            </a:pPr>
            <a:r>
              <a:rPr>
                <a:latin typeface="Calibri"/>
                <a:ea typeface="Calibri"/>
                <a:cs typeface="Calibri"/>
                <a:sym typeface="Calibri"/>
              </a:rPr>
              <a:t>Soviet forces liberated the Sachsenhausen concentration camp in April 1945</a:t>
            </a:r>
          </a:p>
          <a:p>
            <a:pPr marL="285750" lvl="0" indent="-285750">
              <a:spcBef>
                <a:spcPts val="1000"/>
              </a:spcBef>
              <a:buSzPct val="100000"/>
              <a:buFont typeface="Arial"/>
              <a:buChar char="•"/>
              <a:defRPr sz="1800"/>
            </a:pPr>
            <a:r>
              <a:rPr>
                <a:latin typeface="Calibri"/>
                <a:ea typeface="Calibri"/>
                <a:cs typeface="Calibri"/>
                <a:sym typeface="Calibri"/>
              </a:rPr>
              <a:t>In this camp Soviet soldiers found this German edition of the old and new testaments on a dead prisoner, a Jehovah’s Witness </a:t>
            </a:r>
          </a:p>
          <a:p>
            <a:pPr marL="285750" lvl="0" indent="-285750">
              <a:spcBef>
                <a:spcPts val="1000"/>
              </a:spcBef>
              <a:buSzPct val="100000"/>
              <a:buFont typeface="Arial"/>
              <a:buChar char="•"/>
              <a:defRPr sz="1800"/>
            </a:pPr>
            <a:r>
              <a:rPr>
                <a:latin typeface="Calibri"/>
                <a:ea typeface="Calibri"/>
                <a:cs typeface="Calibri"/>
                <a:sym typeface="Calibri"/>
              </a:rPr>
              <a:t>The bible was sent to the prisoners surviving family </a:t>
            </a:r>
          </a:p>
          <a:p>
            <a:pPr marL="285750" lvl="0" indent="-285750">
              <a:spcBef>
                <a:spcPts val="1000"/>
              </a:spcBef>
              <a:buSzPct val="100000"/>
              <a:buFont typeface="Arial"/>
              <a:buChar char="•"/>
              <a:defRPr sz="1800"/>
            </a:pPr>
            <a:r>
              <a:rPr>
                <a:latin typeface="Calibri"/>
                <a:ea typeface="Calibri"/>
                <a:cs typeface="Calibri"/>
                <a:sym typeface="Calibri"/>
              </a:rPr>
              <a:t>Soviet soldiers were some of the first to liberate concentration camp prisoners in the final stages of war. </a:t>
            </a:r>
          </a:p>
          <a:p>
            <a:pPr marL="285750" lvl="0" indent="-285750">
              <a:spcBef>
                <a:spcPts val="1000"/>
              </a:spcBef>
              <a:buSzPct val="100000"/>
              <a:buFont typeface="Arial"/>
              <a:buChar char="•"/>
              <a:defRPr sz="1800"/>
            </a:pPr>
            <a:r>
              <a:rPr>
                <a:latin typeface="Calibri"/>
                <a:ea typeface="Calibri"/>
                <a:cs typeface="Calibri"/>
                <a:sym typeface="Calibri"/>
              </a:rPr>
              <a:t>Many the Germans had been forced to leave these camps and prisoners behind in their hasty retreat from the camp.</a:t>
            </a:r>
          </a:p>
        </p:txBody>
      </p:sp>
      <p:sp>
        <p:nvSpPr>
          <p:cNvPr id="370" name="Shape 370"/>
          <p:cNvSpPr/>
          <p:nvPr/>
        </p:nvSpPr>
        <p:spPr>
          <a:xfrm>
            <a:off x="4572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71" name="Shape 371"/>
          <p:cNvSpPr>
            <a:spLocks noGrp="1"/>
          </p:cNvSpPr>
          <p:nvPr>
            <p:ph type="title" idx="4294967295"/>
          </p:nvPr>
        </p:nvSpPr>
        <p:spPr>
          <a:xfrm>
            <a:off x="609600" y="762000"/>
            <a:ext cx="5410200" cy="762000"/>
          </a:xfrm>
          <a:prstGeom prst="rect">
            <a:avLst/>
          </a:prstGeom>
        </p:spPr>
        <p:txBody>
          <a:bodyPr lIns="0" tIns="0" rIns="0" bIns="0" anchor="t">
            <a:normAutofit/>
          </a:bodyPr>
          <a:lstStyle>
            <a:lvl1pPr algn="l" defTabSz="841247">
              <a:defRPr sz="3600"/>
            </a:lvl1pPr>
          </a:lstStyle>
          <a:p>
            <a:pPr lvl="0">
              <a:defRPr sz="1800"/>
            </a:pPr>
            <a:r>
              <a:rPr sz="3600"/>
              <a:t>Bible Found at Liberation</a:t>
            </a:r>
          </a:p>
        </p:txBody>
      </p:sp>
      <p:grpSp>
        <p:nvGrpSpPr>
          <p:cNvPr id="374" name="Group 374"/>
          <p:cNvGrpSpPr/>
          <p:nvPr/>
        </p:nvGrpSpPr>
        <p:grpSpPr>
          <a:xfrm>
            <a:off x="6629400" y="381000"/>
            <a:ext cx="2133600" cy="1524000"/>
            <a:chOff x="0" y="0"/>
            <a:chExt cx="2133600" cy="1524000"/>
          </a:xfrm>
        </p:grpSpPr>
        <p:sp>
          <p:nvSpPr>
            <p:cNvPr id="372" name="Shape 372"/>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373" name="Shape 373"/>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377" name="Group 377">
            <a:hlinkClick r:id="rId2" action="ppaction://hlinksldjump"/>
          </p:cNvPr>
          <p:cNvGrpSpPr/>
          <p:nvPr/>
        </p:nvGrpSpPr>
        <p:grpSpPr>
          <a:xfrm>
            <a:off x="3657597" y="6324599"/>
            <a:ext cx="1933944" cy="304801"/>
            <a:chOff x="0" y="0"/>
            <a:chExt cx="1933943" cy="304800"/>
          </a:xfrm>
        </p:grpSpPr>
        <p:sp>
          <p:nvSpPr>
            <p:cNvPr id="375" name="Shape 375"/>
            <p:cNvSpPr/>
            <p:nvPr/>
          </p:nvSpPr>
          <p:spPr>
            <a:xfrm flipH="1">
              <a:off x="0" y="0"/>
              <a:ext cx="1752603" cy="304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76" name="Shape 376"/>
            <p:cNvSpPr/>
            <p:nvPr/>
          </p:nvSpPr>
          <p:spPr>
            <a:xfrm>
              <a:off x="694961" y="50800"/>
              <a:ext cx="1238983"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378" name="image19.png" descr="Screen Shot 2016-04-05 at 3.42.13 PM.png"/>
          <p:cNvPicPr/>
          <p:nvPr/>
        </p:nvPicPr>
        <p:blipFill>
          <a:blip r:embed="rId3">
            <a:extLst/>
          </a:blip>
          <a:stretch>
            <a:fillRect/>
          </a:stretch>
        </p:blipFill>
        <p:spPr>
          <a:xfrm>
            <a:off x="7196931" y="447675"/>
            <a:ext cx="998539" cy="1381125"/>
          </a:xfrm>
          <a:prstGeom prst="rect">
            <a:avLst/>
          </a:prstGeom>
          <a:ln w="12700">
            <a:miter lim="400000"/>
          </a:ln>
        </p:spPr>
      </p:pic>
      <p:sp>
        <p:nvSpPr>
          <p:cNvPr id="379" name="Shape 379"/>
          <p:cNvSpPr/>
          <p:nvPr/>
        </p:nvSpPr>
        <p:spPr>
          <a:xfrm>
            <a:off x="1284132" y="1725928"/>
            <a:ext cx="4671315" cy="2819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300">
                <a:latin typeface="Calibri"/>
                <a:ea typeface="Calibri"/>
                <a:cs typeface="Calibri"/>
                <a:sym typeface="Calibri"/>
                <a:hlinkClick r:id="rId4"/>
              </a:defRPr>
            </a:lvl1pPr>
          </a:lstStyle>
          <a:p>
            <a:pPr lvl="0">
              <a:defRPr sz="1800"/>
            </a:pPr>
            <a:r>
              <a:rPr sz="1300">
                <a:hlinkClick r:id="rId4"/>
              </a:rPr>
              <a:t>https://www.ushmm.org/wlc/en/media_da.php?MediaId=104</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hape 381"/>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382" name="Shape 382"/>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83" name="Shape 383"/>
          <p:cNvSpPr/>
          <p:nvPr/>
        </p:nvSpPr>
        <p:spPr>
          <a:xfrm>
            <a:off x="914400" y="2285999"/>
            <a:ext cx="7391400" cy="32664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lvl="0" indent="-285750">
              <a:spcBef>
                <a:spcPts val="1000"/>
              </a:spcBef>
              <a:buSzPct val="100000"/>
              <a:buFont typeface="Arial"/>
              <a:buChar char="•"/>
              <a:defRPr sz="1800"/>
            </a:pPr>
            <a:r>
              <a:rPr>
                <a:latin typeface="Calibri"/>
                <a:ea typeface="Calibri"/>
                <a:cs typeface="Calibri"/>
                <a:sym typeface="Calibri"/>
              </a:rPr>
              <a:t>This is the prisoner garb that Walter Loebner was given when he was in Auschwitz</a:t>
            </a:r>
          </a:p>
          <a:p>
            <a:pPr marL="285750" lvl="0" indent="-285750">
              <a:spcBef>
                <a:spcPts val="1000"/>
              </a:spcBef>
              <a:buSzPct val="100000"/>
              <a:buFont typeface="Arial"/>
              <a:buChar char="•"/>
              <a:defRPr sz="1800"/>
            </a:pPr>
            <a:r>
              <a:rPr>
                <a:latin typeface="Calibri"/>
                <a:ea typeface="Calibri"/>
                <a:cs typeface="Calibri"/>
                <a:sym typeface="Calibri"/>
              </a:rPr>
              <a:t>Before Walter was put in the concentration camp he was a surgeon in Marienbad</a:t>
            </a:r>
          </a:p>
          <a:p>
            <a:pPr marL="285750" lvl="0" indent="-285750">
              <a:spcBef>
                <a:spcPts val="1000"/>
              </a:spcBef>
              <a:buSzPct val="100000"/>
              <a:buFont typeface="Arial"/>
              <a:buChar char="•"/>
              <a:defRPr sz="1800"/>
            </a:pPr>
            <a:r>
              <a:rPr>
                <a:latin typeface="Calibri"/>
                <a:ea typeface="Calibri"/>
                <a:cs typeface="Calibri"/>
                <a:sym typeface="Calibri"/>
              </a:rPr>
              <a:t>Walter was able to escape from Auschwitz on April first and was able to hide away in a forest until he was liberated by the Red Army </a:t>
            </a:r>
          </a:p>
          <a:p>
            <a:pPr marL="285750" lvl="0" indent="-285750">
              <a:spcBef>
                <a:spcPts val="1000"/>
              </a:spcBef>
              <a:buSzPct val="100000"/>
              <a:buFont typeface="Arial"/>
              <a:buChar char="•"/>
              <a:defRPr sz="1800"/>
            </a:pPr>
            <a:r>
              <a:rPr>
                <a:latin typeface="Calibri"/>
                <a:ea typeface="Calibri"/>
                <a:cs typeface="Calibri"/>
                <a:sym typeface="Calibri"/>
              </a:rPr>
              <a:t>After he was liberated he returned to practicing medicine near Oranienburg </a:t>
            </a:r>
          </a:p>
          <a:p>
            <a:pPr marL="285750" lvl="0" indent="-285750">
              <a:spcBef>
                <a:spcPts val="1000"/>
              </a:spcBef>
              <a:buSzPct val="100000"/>
              <a:buFont typeface="Arial"/>
              <a:buChar char="•"/>
              <a:defRPr sz="1800"/>
            </a:pPr>
            <a:r>
              <a:rPr>
                <a:latin typeface="Calibri"/>
                <a:ea typeface="Calibri"/>
                <a:cs typeface="Calibri"/>
                <a:sym typeface="Calibri"/>
              </a:rPr>
              <a:t>He was married after the war and was able to have a happy healthy family </a:t>
            </a:r>
          </a:p>
        </p:txBody>
      </p:sp>
      <p:sp>
        <p:nvSpPr>
          <p:cNvPr id="384" name="Shape 384"/>
          <p:cNvSpPr/>
          <p:nvPr/>
        </p:nvSpPr>
        <p:spPr>
          <a:xfrm>
            <a:off x="152400" y="609600"/>
            <a:ext cx="6477000" cy="990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385" name="Shape 385"/>
          <p:cNvSpPr>
            <a:spLocks noGrp="1"/>
          </p:cNvSpPr>
          <p:nvPr>
            <p:ph type="title" idx="4294967295"/>
          </p:nvPr>
        </p:nvSpPr>
        <p:spPr>
          <a:xfrm>
            <a:off x="152400" y="609600"/>
            <a:ext cx="6858000" cy="914400"/>
          </a:xfrm>
          <a:prstGeom prst="rect">
            <a:avLst/>
          </a:prstGeom>
        </p:spPr>
        <p:txBody>
          <a:bodyPr lIns="0" tIns="0" rIns="0" bIns="0" anchor="t">
            <a:normAutofit/>
          </a:bodyPr>
          <a:lstStyle>
            <a:lvl1pPr algn="l" defTabSz="868680">
              <a:defRPr sz="3800"/>
            </a:lvl1pPr>
          </a:lstStyle>
          <a:p>
            <a:pPr lvl="0">
              <a:defRPr sz="1800"/>
            </a:pPr>
            <a:r>
              <a:rPr sz="3800"/>
              <a:t>Prisoner’s Garb from Auschwitz</a:t>
            </a:r>
          </a:p>
        </p:txBody>
      </p:sp>
      <p:sp>
        <p:nvSpPr>
          <p:cNvPr id="386" name="Shape 386"/>
          <p:cNvSpPr/>
          <p:nvPr/>
        </p:nvSpPr>
        <p:spPr>
          <a:xfrm>
            <a:off x="6965156" y="356869"/>
            <a:ext cx="2133602" cy="1524003"/>
          </a:xfrm>
          <a:prstGeom prst="rect">
            <a:avLst/>
          </a:prstGeom>
          <a:solidFill>
            <a:srgbClr val="4F81BD"/>
          </a:solidFill>
          <a:ln w="76200">
            <a:solidFill>
              <a:srgbClr val="C4BD97"/>
            </a:solidFill>
            <a:round/>
          </a:ln>
        </p:spPr>
        <p:txBody>
          <a:bodyPr lIns="0" tIns="0" rIns="0" bIns="0" anchor="ctr"/>
          <a:lstStyle/>
          <a:p>
            <a:pPr lvl="0" algn="ctr">
              <a:defRPr sz="1800">
                <a:latin typeface="Calibri"/>
                <a:ea typeface="Calibri"/>
                <a:cs typeface="Calibri"/>
                <a:sym typeface="Calibri"/>
              </a:defRPr>
            </a:pPr>
            <a:endParaRPr/>
          </a:p>
        </p:txBody>
      </p:sp>
      <p:grpSp>
        <p:nvGrpSpPr>
          <p:cNvPr id="389" name="Group 389">
            <a:hlinkClick r:id="rId2" action="ppaction://hlinksldjump"/>
          </p:cNvPr>
          <p:cNvGrpSpPr/>
          <p:nvPr/>
        </p:nvGrpSpPr>
        <p:grpSpPr>
          <a:xfrm>
            <a:off x="3657597" y="6324599"/>
            <a:ext cx="1933944" cy="304801"/>
            <a:chOff x="0" y="0"/>
            <a:chExt cx="1933943" cy="304800"/>
          </a:xfrm>
        </p:grpSpPr>
        <p:sp>
          <p:nvSpPr>
            <p:cNvPr id="387" name="Shape 387"/>
            <p:cNvSpPr/>
            <p:nvPr/>
          </p:nvSpPr>
          <p:spPr>
            <a:xfrm flipH="1">
              <a:off x="0" y="0"/>
              <a:ext cx="1752603" cy="3048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388" name="Shape 388"/>
            <p:cNvSpPr/>
            <p:nvPr/>
          </p:nvSpPr>
          <p:spPr>
            <a:xfrm>
              <a:off x="694961" y="50800"/>
              <a:ext cx="1238983"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2</a:t>
              </a:r>
            </a:p>
          </p:txBody>
        </p:sp>
      </p:grpSp>
      <p:pic>
        <p:nvPicPr>
          <p:cNvPr id="390" name="image20.jpeg" descr="01s.jpg"/>
          <p:cNvPicPr/>
          <p:nvPr/>
        </p:nvPicPr>
        <p:blipFill>
          <a:blip r:embed="rId3">
            <a:extLst/>
          </a:blip>
          <a:stretch>
            <a:fillRect/>
          </a:stretch>
        </p:blipFill>
        <p:spPr>
          <a:xfrm>
            <a:off x="7505700" y="342900"/>
            <a:ext cx="1052513" cy="1600200"/>
          </a:xfrm>
          <a:prstGeom prst="rect">
            <a:avLst/>
          </a:prstGeom>
          <a:ln w="12700">
            <a:miter lim="400000"/>
          </a:ln>
        </p:spPr>
      </p:pic>
      <p:sp>
        <p:nvSpPr>
          <p:cNvPr id="391" name="Shape 391"/>
          <p:cNvSpPr/>
          <p:nvPr/>
        </p:nvSpPr>
        <p:spPr>
          <a:xfrm>
            <a:off x="306233" y="1624330"/>
            <a:ext cx="5753890" cy="294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400">
                <a:latin typeface="Calibri"/>
                <a:ea typeface="Calibri"/>
                <a:cs typeface="Calibri"/>
                <a:sym typeface="Calibri"/>
                <a:hlinkClick r:id="rId4"/>
              </a:defRPr>
            </a:lvl1pPr>
          </a:lstStyle>
          <a:p>
            <a:pPr lvl="0">
              <a:defRPr sz="1800"/>
            </a:pPr>
            <a:r>
              <a:rPr sz="1400">
                <a:hlinkClick r:id="rId4"/>
              </a:rPr>
              <a:t>http://www.yadvashem.org/yv/en/museum/artifacts/prison_garb.asp</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idx="4294967295"/>
          </p:nvPr>
        </p:nvSpPr>
        <p:spPr>
          <a:xfrm>
            <a:off x="2751909" y="382138"/>
            <a:ext cx="3648891" cy="533400"/>
          </a:xfrm>
          <a:prstGeom prst="rect">
            <a:avLst/>
          </a:prstGeom>
          <a:solidFill>
            <a:srgbClr val="FFFFFF"/>
          </a:solidFill>
          <a:ln w="9525">
            <a:solidFill/>
            <a:miter lim="800000"/>
          </a:ln>
        </p:spPr>
        <p:txBody>
          <a:bodyPr lIns="0" tIns="0" rIns="0" bIns="0">
            <a:normAutofit/>
          </a:bodyPr>
          <a:lstStyle>
            <a:lvl1pPr>
              <a:defRPr sz="2000">
                <a:latin typeface="Arial Bold"/>
                <a:ea typeface="Arial Bold"/>
                <a:cs typeface="Arial Bold"/>
                <a:sym typeface="Arial Bold"/>
              </a:defRPr>
            </a:lvl1pPr>
          </a:lstStyle>
          <a:p>
            <a:pPr lvl="0">
              <a:defRPr sz="1800"/>
            </a:pPr>
            <a:r>
              <a:rPr sz="2000" dirty="0"/>
              <a:t>Curator Information</a:t>
            </a:r>
          </a:p>
        </p:txBody>
      </p:sp>
      <p:grpSp>
        <p:nvGrpSpPr>
          <p:cNvPr id="138" name="Group 138">
            <a:hlinkClick r:id="rId2" action="ppaction://hlinksldjump"/>
          </p:cNvPr>
          <p:cNvGrpSpPr/>
          <p:nvPr/>
        </p:nvGrpSpPr>
        <p:grpSpPr>
          <a:xfrm>
            <a:off x="3609733" y="4872037"/>
            <a:ext cx="1752604" cy="304805"/>
            <a:chOff x="0" y="0"/>
            <a:chExt cx="1752602" cy="304803"/>
          </a:xfrm>
        </p:grpSpPr>
        <p:sp>
          <p:nvSpPr>
            <p:cNvPr id="136" name="Shape 136"/>
            <p:cNvSpPr/>
            <p:nvPr/>
          </p:nvSpPr>
          <p:spPr>
            <a:xfrm flipH="1">
              <a:off x="0" y="-1"/>
              <a:ext cx="1752603" cy="3048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137" name="Shape 137"/>
            <p:cNvSpPr/>
            <p:nvPr/>
          </p:nvSpPr>
          <p:spPr>
            <a:xfrm>
              <a:off x="311937" y="50800"/>
              <a:ext cx="1128726"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Lobby</a:t>
              </a:r>
            </a:p>
          </p:txBody>
        </p:sp>
      </p:grpSp>
      <p:sp>
        <p:nvSpPr>
          <p:cNvPr id="139" name="Shape 139"/>
          <p:cNvSpPr/>
          <p:nvPr/>
        </p:nvSpPr>
        <p:spPr>
          <a:xfrm>
            <a:off x="1828800" y="5867400"/>
            <a:ext cx="5562600" cy="711200"/>
          </a:xfrm>
          <a:prstGeom prst="rect">
            <a:avLst/>
          </a:prstGeom>
          <a:solidFill>
            <a:srgbClr val="C4BD97"/>
          </a:solidFill>
          <a:ln w="12700">
            <a:miter lim="400000"/>
          </a:ln>
          <a:extLst>
            <a:ext uri="{C572A759-6A51-4108-AA02-DFA0A04FC94B}">
              <ma14:wrappingTextBoxFlag xmlns="" xmlns:ma14="http://schemas.microsoft.com/office/mac/drawingml/2011/main" val="1"/>
            </a:ext>
          </a:extLst>
        </p:spPr>
        <p:txBody>
          <a:bodyPr lIns="0" tIns="0" rIns="0" bIns="0">
            <a:spAutoFit/>
          </a:bodyPr>
          <a:lstStyle/>
          <a:p>
            <a:pPr lvl="0">
              <a:defRPr sz="1800"/>
            </a:pPr>
            <a:r>
              <a:rPr sz="1200">
                <a:latin typeface="Arial Narrow"/>
                <a:ea typeface="Arial Narrow"/>
                <a:cs typeface="Arial Narrow"/>
                <a:sym typeface="Arial Narrow"/>
              </a:rPr>
              <a:t>Note: Virtual museums were first introduced by educators at </a:t>
            </a:r>
            <a:r>
              <a:rPr sz="1200">
                <a:latin typeface="Arial Narrow"/>
                <a:ea typeface="Arial Narrow"/>
                <a:cs typeface="Arial Narrow"/>
                <a:sym typeface="Arial Narrow"/>
                <a:hlinkClick r:id="rId3"/>
              </a:rPr>
              <a:t>Keith Valley Middle School</a:t>
            </a:r>
            <a:r>
              <a:rPr sz="1200">
                <a:latin typeface="Arial Narrow"/>
                <a:ea typeface="Arial Narrow"/>
                <a:cs typeface="Arial Narrow"/>
                <a:sym typeface="Arial Narrow"/>
              </a:rPr>
              <a:t> in Horsham, Pennsylvania. This template was designed by Lindsey Warneka under the direction of </a:t>
            </a:r>
            <a:r>
              <a:rPr sz="1200">
                <a:latin typeface="Arial Narrow"/>
                <a:ea typeface="Arial Narrow"/>
                <a:cs typeface="Arial Narrow"/>
                <a:sym typeface="Arial Narrow"/>
                <a:hlinkClick r:id="rId4"/>
              </a:rPr>
              <a:t>Dr. Christy Keeler</a:t>
            </a:r>
            <a:r>
              <a:rPr sz="1200">
                <a:latin typeface="Arial Narrow"/>
                <a:ea typeface="Arial Narrow"/>
                <a:cs typeface="Arial Narrow"/>
                <a:sym typeface="Arial Narrow"/>
              </a:rPr>
              <a:t> during a Teaching American History grant module. View the </a:t>
            </a:r>
            <a:r>
              <a:rPr sz="1200">
                <a:latin typeface="Arial Narrow"/>
                <a:ea typeface="Arial Narrow"/>
                <a:cs typeface="Arial Narrow"/>
                <a:sym typeface="Arial Narrow"/>
                <a:hlinkClick r:id="rId5"/>
              </a:rPr>
              <a:t>Educational Virtual Museums</a:t>
            </a:r>
            <a:r>
              <a:rPr sz="1200">
                <a:latin typeface="Arial Narrow"/>
                <a:ea typeface="Arial Narrow"/>
                <a:cs typeface="Arial Narrow"/>
                <a:sym typeface="Arial Narrow"/>
              </a:rPr>
              <a:t> website for more information on this instructional technique.</a:t>
            </a:r>
          </a:p>
        </p:txBody>
      </p:sp>
      <p:sp>
        <p:nvSpPr>
          <p:cNvPr id="140" name="Shape 140"/>
          <p:cNvSpPr/>
          <p:nvPr/>
        </p:nvSpPr>
        <p:spPr>
          <a:xfrm>
            <a:off x="3121817" y="1725928"/>
            <a:ext cx="2900366" cy="2336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lvl="0" algn="ctr">
              <a:defRPr sz="1800"/>
            </a:pPr>
            <a:r>
              <a:rPr sz="2000">
                <a:latin typeface="Calibri"/>
                <a:ea typeface="Calibri"/>
                <a:cs typeface="Calibri"/>
                <a:sym typeface="Calibri"/>
              </a:rPr>
              <a:t>Created by: </a:t>
            </a:r>
            <a:endParaRPr>
              <a:latin typeface="Calibri"/>
              <a:ea typeface="Calibri"/>
              <a:cs typeface="Calibri"/>
              <a:sym typeface="Calibri"/>
            </a:endParaRPr>
          </a:p>
          <a:p>
            <a:pPr lvl="0" algn="ctr">
              <a:defRPr sz="1800"/>
            </a:pPr>
            <a:r>
              <a:rPr sz="2000">
                <a:latin typeface="Calibri"/>
                <a:ea typeface="Calibri"/>
                <a:cs typeface="Calibri"/>
                <a:sym typeface="Calibri"/>
              </a:rPr>
              <a:t>Mary Carlo</a:t>
            </a:r>
            <a:endParaRPr>
              <a:latin typeface="Calibri"/>
              <a:ea typeface="Calibri"/>
              <a:cs typeface="Calibri"/>
              <a:sym typeface="Calibri"/>
            </a:endParaRPr>
          </a:p>
          <a:p>
            <a:pPr lvl="0" algn="ctr">
              <a:defRPr sz="1800"/>
            </a:pPr>
            <a:r>
              <a:rPr sz="2000">
                <a:latin typeface="Calibri"/>
                <a:ea typeface="Calibri"/>
                <a:cs typeface="Calibri"/>
                <a:sym typeface="Calibri"/>
              </a:rPr>
              <a:t>Breanna Turner</a:t>
            </a:r>
            <a:endParaRPr>
              <a:latin typeface="Calibri"/>
              <a:ea typeface="Calibri"/>
              <a:cs typeface="Calibri"/>
              <a:sym typeface="Calibri"/>
            </a:endParaRPr>
          </a:p>
          <a:p>
            <a:pPr lvl="0" algn="ctr">
              <a:defRPr sz="1800"/>
            </a:pPr>
            <a:r>
              <a:rPr sz="2000">
                <a:latin typeface="Calibri"/>
                <a:ea typeface="Calibri"/>
                <a:cs typeface="Calibri"/>
                <a:sym typeface="Calibri"/>
              </a:rPr>
              <a:t>Kirstin Petersen </a:t>
            </a:r>
            <a:endParaRPr>
              <a:latin typeface="Calibri"/>
              <a:ea typeface="Calibri"/>
              <a:cs typeface="Calibri"/>
              <a:sym typeface="Calibri"/>
            </a:endParaRPr>
          </a:p>
          <a:p>
            <a:pPr lvl="0" algn="ctr">
              <a:defRPr sz="1800"/>
            </a:pPr>
            <a:endParaRPr sz="2000">
              <a:latin typeface="Calibri"/>
              <a:ea typeface="Calibri"/>
              <a:cs typeface="Calibri"/>
              <a:sym typeface="Calibri"/>
            </a:endParaRPr>
          </a:p>
          <a:p>
            <a:pPr lvl="0" algn="ctr">
              <a:defRPr sz="1800"/>
            </a:pPr>
            <a:r>
              <a:rPr sz="2000">
                <a:latin typeface="Calibri"/>
                <a:ea typeface="Calibri"/>
                <a:cs typeface="Calibri"/>
                <a:sym typeface="Calibri"/>
              </a:rPr>
              <a:t>Elementary Education majors at Bradley University </a:t>
            </a:r>
          </a:p>
        </p:txBody>
      </p:sp>
      <p:pic>
        <p:nvPicPr>
          <p:cNvPr id="141" name="image4.jpeg"/>
          <p:cNvPicPr/>
          <p:nvPr/>
        </p:nvPicPr>
        <p:blipFill>
          <a:blip r:embed="rId6">
            <a:extLst/>
          </a:blip>
          <a:stretch>
            <a:fillRect/>
          </a:stretch>
        </p:blipFill>
        <p:spPr>
          <a:xfrm>
            <a:off x="239215" y="2306583"/>
            <a:ext cx="2264769" cy="1406636"/>
          </a:xfrm>
          <a:prstGeom prst="rect">
            <a:avLst/>
          </a:prstGeom>
          <a:ln w="12700">
            <a:miter lim="400000"/>
          </a:ln>
        </p:spPr>
      </p:pic>
      <p:sp>
        <p:nvSpPr>
          <p:cNvPr id="142" name="Shape 142">
            <a:hlinkClick r:id="rId7" action="ppaction://hlinksldjump"/>
          </p:cNvPr>
          <p:cNvSpPr/>
          <p:nvPr/>
        </p:nvSpPr>
        <p:spPr>
          <a:xfrm>
            <a:off x="7126133" y="1973579"/>
            <a:ext cx="1531698"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Standards </a:t>
            </a:r>
          </a:p>
        </p:txBody>
      </p:sp>
      <p:sp>
        <p:nvSpPr>
          <p:cNvPr id="143" name="Shape 143">
            <a:hlinkClick r:id="rId2" action="ppaction://hlinksldjump"/>
          </p:cNvPr>
          <p:cNvSpPr/>
          <p:nvPr/>
        </p:nvSpPr>
        <p:spPr>
          <a:xfrm>
            <a:off x="7088926" y="3093490"/>
            <a:ext cx="1606112"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References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p:nvPr/>
        </p:nvSpPr>
        <p:spPr>
          <a:xfrm>
            <a:off x="693484" y="903287"/>
            <a:ext cx="7757032" cy="40919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r>
              <a:rPr sz="2400">
                <a:latin typeface="Calibri"/>
                <a:ea typeface="Calibri"/>
                <a:cs typeface="Calibri"/>
                <a:sym typeface="Calibri"/>
              </a:rPr>
              <a:t>16.A.3b Make inferences about historical events and eras using historical maps and other historical sources</a:t>
            </a:r>
            <a:endParaRPr>
              <a:latin typeface="Calibri"/>
              <a:ea typeface="Calibri"/>
              <a:cs typeface="Calibri"/>
              <a:sym typeface="Calibri"/>
            </a:endParaRPr>
          </a:p>
          <a:p>
            <a:pPr lvl="0">
              <a:defRPr sz="1800"/>
            </a:pPr>
            <a:endParaRPr>
              <a:latin typeface="Calibri"/>
              <a:ea typeface="Calibri"/>
              <a:cs typeface="Calibri"/>
              <a:sym typeface="Calibri"/>
            </a:endParaRPr>
          </a:p>
          <a:p>
            <a:pPr lvl="0">
              <a:defRPr sz="1800"/>
            </a:pPr>
            <a:r>
              <a:rPr sz="2400">
                <a:latin typeface="Calibri"/>
                <a:ea typeface="Calibri"/>
                <a:cs typeface="Calibri"/>
                <a:sym typeface="Calibri"/>
              </a:rPr>
              <a:t>16.A.4b Compare completing historical interpretations of an event</a:t>
            </a:r>
            <a:endParaRPr>
              <a:latin typeface="Calibri"/>
              <a:ea typeface="Calibri"/>
              <a:cs typeface="Calibri"/>
              <a:sym typeface="Calibri"/>
            </a:endParaRPr>
          </a:p>
          <a:p>
            <a:pPr lvl="0">
              <a:defRPr sz="1800"/>
            </a:pPr>
            <a:endParaRPr>
              <a:latin typeface="Calibri"/>
              <a:ea typeface="Calibri"/>
              <a:cs typeface="Calibri"/>
              <a:sym typeface="Calibri"/>
            </a:endParaRPr>
          </a:p>
          <a:p>
            <a:pPr lvl="0">
              <a:defRPr sz="1800"/>
            </a:pPr>
            <a:r>
              <a:rPr sz="2400">
                <a:latin typeface="Calibri"/>
                <a:ea typeface="Calibri"/>
                <a:cs typeface="Calibri"/>
                <a:sym typeface="Calibri"/>
              </a:rPr>
              <a:t>D2.His.4.3-5. Explain why individuals and groups during the same historical period differed in their perspectives</a:t>
            </a:r>
            <a:endParaRPr>
              <a:latin typeface="Calibri"/>
              <a:ea typeface="Calibri"/>
              <a:cs typeface="Calibri"/>
              <a:sym typeface="Calibri"/>
            </a:endParaRPr>
          </a:p>
          <a:p>
            <a:pPr lvl="0">
              <a:defRPr sz="1800"/>
            </a:pPr>
            <a:endParaRPr>
              <a:latin typeface="Calibri"/>
              <a:ea typeface="Calibri"/>
              <a:cs typeface="Calibri"/>
              <a:sym typeface="Calibri"/>
            </a:endParaRPr>
          </a:p>
          <a:p>
            <a:pPr lvl="0">
              <a:defRPr sz="1800"/>
            </a:pPr>
            <a:r>
              <a:rPr sz="2400">
                <a:latin typeface="Calibri"/>
                <a:ea typeface="Calibri"/>
                <a:cs typeface="Calibri"/>
                <a:sym typeface="Calibri"/>
              </a:rPr>
              <a:t>D2.His.9.3-5. Summarize how different kinds of historical sources are used to explain events in the past </a:t>
            </a:r>
          </a:p>
        </p:txBody>
      </p:sp>
      <p:sp>
        <p:nvSpPr>
          <p:cNvPr id="394" name="Shape 394">
            <a:hlinkClick r:id="rId2" action="ppaction://hlinksldjump"/>
          </p:cNvPr>
          <p:cNvSpPr/>
          <p:nvPr/>
        </p:nvSpPr>
        <p:spPr>
          <a:xfrm>
            <a:off x="4155375" y="5691330"/>
            <a:ext cx="833248"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Back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p:nvPr/>
        </p:nvSpPr>
        <p:spPr>
          <a:xfrm>
            <a:off x="3768942" y="903287"/>
            <a:ext cx="1606113"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References</a:t>
            </a:r>
          </a:p>
        </p:txBody>
      </p:sp>
      <p:sp>
        <p:nvSpPr>
          <p:cNvPr id="397" name="Shape 397">
            <a:hlinkClick r:id="rId2" action="ppaction://hlinksldjump"/>
          </p:cNvPr>
          <p:cNvSpPr/>
          <p:nvPr/>
        </p:nvSpPr>
        <p:spPr>
          <a:xfrm>
            <a:off x="4155375" y="5821679"/>
            <a:ext cx="833248"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Back </a:t>
            </a:r>
          </a:p>
        </p:txBody>
      </p:sp>
      <p:sp>
        <p:nvSpPr>
          <p:cNvPr id="398" name="Shape 398"/>
          <p:cNvSpPr/>
          <p:nvPr/>
        </p:nvSpPr>
        <p:spPr>
          <a:xfrm>
            <a:off x="1068232" y="1439068"/>
            <a:ext cx="7681088" cy="3672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defRPr sz="1800"/>
            </a:pPr>
            <a:endParaRPr sz="2100">
              <a:latin typeface="Calibri"/>
              <a:ea typeface="Calibri"/>
              <a:cs typeface="Calibri"/>
              <a:sym typeface="Calibri"/>
            </a:endParaRPr>
          </a:p>
          <a:p>
            <a:pPr lvl="0">
              <a:defRPr sz="1800"/>
            </a:pPr>
            <a:r>
              <a:rPr sz="2100">
                <a:latin typeface="Calibri"/>
                <a:ea typeface="Calibri"/>
                <a:cs typeface="Calibri"/>
                <a:sym typeface="Calibri"/>
              </a:rPr>
              <a:t>https://www.loc.gov/item/2010630443/</a:t>
            </a:r>
            <a:endParaRPr>
              <a:latin typeface="Calibri"/>
              <a:ea typeface="Calibri"/>
              <a:cs typeface="Calibri"/>
              <a:sym typeface="Calibri"/>
            </a:endParaRPr>
          </a:p>
          <a:p>
            <a:pPr lvl="0">
              <a:defRPr sz="1800"/>
            </a:pPr>
            <a:endParaRPr sz="2100">
              <a:latin typeface="Calibri"/>
              <a:ea typeface="Calibri"/>
              <a:cs typeface="Calibri"/>
              <a:sym typeface="Calibri"/>
            </a:endParaRPr>
          </a:p>
          <a:p>
            <a:pPr lvl="0">
              <a:defRPr sz="1800"/>
            </a:pPr>
            <a:r>
              <a:rPr sz="2100">
                <a:latin typeface="Calibri"/>
                <a:ea typeface="Calibri"/>
                <a:cs typeface="Calibri"/>
                <a:sym typeface="Calibri"/>
              </a:rPr>
              <a:t>http://www.yadvashem.org/yv/en/education/artifacts/star.asp </a:t>
            </a:r>
            <a:endParaRPr>
              <a:latin typeface="Calibri"/>
              <a:ea typeface="Calibri"/>
              <a:cs typeface="Calibri"/>
              <a:sym typeface="Calibri"/>
            </a:endParaRPr>
          </a:p>
          <a:p>
            <a:pPr lvl="0">
              <a:defRPr sz="1800"/>
            </a:pPr>
            <a:endParaRPr sz="2100">
              <a:latin typeface="Calibri"/>
              <a:ea typeface="Calibri"/>
              <a:cs typeface="Calibri"/>
              <a:sym typeface="Calibri"/>
            </a:endParaRPr>
          </a:p>
          <a:p>
            <a:pPr lvl="0">
              <a:defRPr sz="1800"/>
            </a:pPr>
            <a:r>
              <a:rPr sz="2100">
                <a:latin typeface="Calibri"/>
                <a:ea typeface="Calibri"/>
                <a:cs typeface="Calibri"/>
                <a:sym typeface="Calibri"/>
              </a:rPr>
              <a:t>https://www.ushmm.org/wlc/en/media_da.php?MediaId=120</a:t>
            </a:r>
            <a:endParaRPr>
              <a:latin typeface="Calibri"/>
              <a:ea typeface="Calibri"/>
              <a:cs typeface="Calibri"/>
              <a:sym typeface="Calibri"/>
            </a:endParaRPr>
          </a:p>
          <a:p>
            <a:pPr lvl="0">
              <a:defRPr sz="1800"/>
            </a:pPr>
            <a:endParaRPr sz="2100">
              <a:latin typeface="Calibri"/>
              <a:ea typeface="Calibri"/>
              <a:cs typeface="Calibri"/>
              <a:sym typeface="Calibri"/>
            </a:endParaRPr>
          </a:p>
          <a:p>
            <a:pPr lvl="0">
              <a:defRPr sz="1800"/>
            </a:pPr>
            <a:r>
              <a:rPr sz="2100">
                <a:latin typeface="Calibri"/>
                <a:ea typeface="Calibri"/>
                <a:cs typeface="Calibri"/>
                <a:sym typeface="Calibri"/>
              </a:rPr>
              <a:t>http://thechronicleherald.ca/artslife/1163002-holocaust-survivor-shares-story-of-his-escape-from-death-pit</a:t>
            </a:r>
            <a:endParaRPr>
              <a:latin typeface="Calibri"/>
              <a:ea typeface="Calibri"/>
              <a:cs typeface="Calibri"/>
              <a:sym typeface="Calibri"/>
            </a:endParaRPr>
          </a:p>
          <a:p>
            <a:pPr lvl="0">
              <a:defRPr sz="1800"/>
            </a:pPr>
            <a:endParaRPr sz="1400">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2819400" y="762000"/>
            <a:ext cx="3505200" cy="533400"/>
          </a:xfrm>
          <a:prstGeom prst="rect">
            <a:avLst/>
          </a:prstGeom>
        </p:spPr>
        <p:txBody>
          <a:bodyPr lIns="0" tIns="0" rIns="0" bIns="0">
            <a:normAutofit/>
          </a:bodyPr>
          <a:lstStyle>
            <a:lvl1pPr>
              <a:defRPr sz="1800">
                <a:latin typeface="Broadway"/>
                <a:ea typeface="Broadway"/>
                <a:cs typeface="Broadway"/>
                <a:sym typeface="Broadway"/>
              </a:defRPr>
            </a:lvl1pPr>
          </a:lstStyle>
          <a:p>
            <a:pPr lvl="0"/>
            <a:r>
              <a:t>Where it began</a:t>
            </a:r>
          </a:p>
        </p:txBody>
      </p:sp>
      <p:pic>
        <p:nvPicPr>
          <p:cNvPr id="146" name="image5.png" descr="C:\Users\Cazworks\Desktop\frame-blank.png"/>
          <p:cNvPicPr/>
          <p:nvPr/>
        </p:nvPicPr>
        <p:blipFill>
          <a:blip r:embed="rId2">
            <a:extLst/>
          </a:blip>
          <a:stretch>
            <a:fillRect/>
          </a:stretch>
        </p:blipFill>
        <p:spPr>
          <a:xfrm>
            <a:off x="3200400" y="1468437"/>
            <a:ext cx="2895600" cy="2543176"/>
          </a:xfrm>
          <a:prstGeom prst="rect">
            <a:avLst/>
          </a:prstGeom>
          <a:ln w="12700">
            <a:miter lim="400000"/>
          </a:ln>
        </p:spPr>
      </p:pic>
      <p:pic>
        <p:nvPicPr>
          <p:cNvPr id="147" name="image6.png" descr="C:\Users\Cazworks\Desktop\blank-frame-left.png"/>
          <p:cNvPicPr/>
          <p:nvPr/>
        </p:nvPicPr>
        <p:blipFill>
          <a:blip r:embed="rId3">
            <a:extLst/>
          </a:blip>
          <a:stretch>
            <a:fillRect/>
          </a:stretch>
        </p:blipFill>
        <p:spPr>
          <a:xfrm>
            <a:off x="228600" y="876300"/>
            <a:ext cx="2362200" cy="3727450"/>
          </a:xfrm>
          <a:prstGeom prst="rect">
            <a:avLst/>
          </a:prstGeom>
          <a:ln w="12700">
            <a:miter lim="400000"/>
          </a:ln>
        </p:spPr>
      </p:pic>
      <p:pic>
        <p:nvPicPr>
          <p:cNvPr id="148" name="image7.png" descr="C:\Users\Cazworks\Desktop\blank-frame-right.png"/>
          <p:cNvPicPr/>
          <p:nvPr/>
        </p:nvPicPr>
        <p:blipFill>
          <a:blip r:embed="rId4">
            <a:extLst/>
          </a:blip>
          <a:stretch>
            <a:fillRect/>
          </a:stretch>
        </p:blipFill>
        <p:spPr>
          <a:xfrm>
            <a:off x="6553200" y="869950"/>
            <a:ext cx="2370139" cy="3740150"/>
          </a:xfrm>
          <a:prstGeom prst="rect">
            <a:avLst/>
          </a:prstGeom>
          <a:ln w="12700">
            <a:miter lim="400000"/>
          </a:ln>
        </p:spPr>
      </p:pic>
      <p:pic>
        <p:nvPicPr>
          <p:cNvPr id="149" name="image8.png"/>
          <p:cNvPicPr/>
          <p:nvPr/>
        </p:nvPicPr>
        <p:blipFill>
          <a:blip r:embed="rId5">
            <a:extLst/>
          </a:blip>
          <a:stretch>
            <a:fillRect/>
          </a:stretch>
        </p:blipFill>
        <p:spPr>
          <a:xfrm>
            <a:off x="371475" y="4913312"/>
            <a:ext cx="1785939" cy="944564"/>
          </a:xfrm>
          <a:prstGeom prst="rect">
            <a:avLst/>
          </a:prstGeom>
          <a:ln w="12700">
            <a:miter lim="400000"/>
          </a:ln>
        </p:spPr>
      </p:pic>
      <p:grpSp>
        <p:nvGrpSpPr>
          <p:cNvPr id="152" name="Group 152"/>
          <p:cNvGrpSpPr/>
          <p:nvPr/>
        </p:nvGrpSpPr>
        <p:grpSpPr>
          <a:xfrm>
            <a:off x="685799" y="1523999"/>
            <a:ext cx="1600202" cy="2438402"/>
            <a:chOff x="0" y="0"/>
            <a:chExt cx="1600200" cy="2438400"/>
          </a:xfrm>
        </p:grpSpPr>
        <p:sp>
          <p:nvSpPr>
            <p:cNvPr id="150" name="Shape 150"/>
            <p:cNvSpPr/>
            <p:nvPr/>
          </p:nvSpPr>
          <p:spPr>
            <a:xfrm rot="16200000">
              <a:off x="-419101" y="419100"/>
              <a:ext cx="2438402" cy="1600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 y="21600"/>
                  </a:lnTo>
                  <a:lnTo>
                    <a:pt x="19575" y="21600"/>
                  </a:lnTo>
                  <a:lnTo>
                    <a:pt x="21600" y="0"/>
                  </a:lnTo>
                  <a:lnTo>
                    <a:pt x="0" y="0"/>
                  </a:lnTo>
                  <a:close/>
                </a:path>
              </a:pathLst>
            </a:cu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51" name="Shape 151"/>
            <p:cNvSpPr/>
            <p:nvPr/>
          </p:nvSpPr>
          <p:spPr>
            <a:xfrm rot="16200000">
              <a:off x="305407" y="1085851"/>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2</a:t>
              </a:r>
            </a:p>
          </p:txBody>
        </p:sp>
      </p:grpSp>
      <p:grpSp>
        <p:nvGrpSpPr>
          <p:cNvPr id="155" name="Group 155"/>
          <p:cNvGrpSpPr/>
          <p:nvPr/>
        </p:nvGrpSpPr>
        <p:grpSpPr>
          <a:xfrm>
            <a:off x="3581400" y="1828800"/>
            <a:ext cx="2133600" cy="1828800"/>
            <a:chOff x="0" y="0"/>
            <a:chExt cx="2133600" cy="1828800"/>
          </a:xfrm>
        </p:grpSpPr>
        <p:sp>
          <p:nvSpPr>
            <p:cNvPr id="153" name="Shape 153"/>
            <p:cNvSpPr/>
            <p:nvPr/>
          </p:nvSpPr>
          <p:spPr>
            <a:xfrm>
              <a:off x="0" y="0"/>
              <a:ext cx="2133600" cy="1828800"/>
            </a:xfrm>
            <a:prstGeom prst="rect">
              <a:avLst/>
            </a:pr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54" name="Shape 154"/>
            <p:cNvSpPr/>
            <p:nvPr/>
          </p:nvSpPr>
          <p:spPr>
            <a:xfrm>
              <a:off x="572107" y="781050"/>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3</a:t>
              </a:r>
            </a:p>
          </p:txBody>
        </p:sp>
      </p:grpSp>
      <p:grpSp>
        <p:nvGrpSpPr>
          <p:cNvPr id="158" name="Group 158"/>
          <p:cNvGrpSpPr/>
          <p:nvPr/>
        </p:nvGrpSpPr>
        <p:grpSpPr>
          <a:xfrm>
            <a:off x="6857999" y="1523999"/>
            <a:ext cx="1600203" cy="2438402"/>
            <a:chOff x="0" y="0"/>
            <a:chExt cx="1600202" cy="2438400"/>
          </a:xfrm>
        </p:grpSpPr>
        <p:sp>
          <p:nvSpPr>
            <p:cNvPr id="156" name="Shape 156"/>
            <p:cNvSpPr/>
            <p:nvPr/>
          </p:nvSpPr>
          <p:spPr>
            <a:xfrm rot="5400000">
              <a:off x="-419099" y="419098"/>
              <a:ext cx="2438401" cy="1600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6" y="21600"/>
                  </a:lnTo>
                  <a:lnTo>
                    <a:pt x="19444" y="21600"/>
                  </a:lnTo>
                  <a:lnTo>
                    <a:pt x="21600" y="0"/>
                  </a:lnTo>
                  <a:lnTo>
                    <a:pt x="0" y="0"/>
                  </a:lnTo>
                  <a:close/>
                </a:path>
              </a:pathLst>
            </a:custGeom>
            <a:solidFill>
              <a:srgbClr val="1F497D"/>
            </a:solid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57" name="Shape 157"/>
            <p:cNvSpPr/>
            <p:nvPr/>
          </p:nvSpPr>
          <p:spPr>
            <a:xfrm rot="16200000">
              <a:off x="305408" y="1085849"/>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4</a:t>
              </a:r>
            </a:p>
          </p:txBody>
        </p:sp>
      </p:grpSp>
      <p:pic>
        <p:nvPicPr>
          <p:cNvPr id="159" name="image9.jpeg" descr="04457v.jpg"/>
          <p:cNvPicPr/>
          <p:nvPr/>
        </p:nvPicPr>
        <p:blipFill>
          <a:blip r:embed="rId6">
            <a:extLst/>
          </a:blip>
          <a:stretch>
            <a:fillRect/>
          </a:stretch>
        </p:blipFill>
        <p:spPr>
          <a:xfrm>
            <a:off x="685800" y="2206625"/>
            <a:ext cx="1600200" cy="1066800"/>
          </a:xfrm>
          <a:prstGeom prst="rect">
            <a:avLst/>
          </a:prstGeom>
          <a:ln w="12700">
            <a:miter lim="400000"/>
          </a:ln>
        </p:spPr>
      </p:pic>
      <p:pic>
        <p:nvPicPr>
          <p:cNvPr id="160" name="image10.jpeg" descr="star1.jpg"/>
          <p:cNvPicPr/>
          <p:nvPr/>
        </p:nvPicPr>
        <p:blipFill>
          <a:blip r:embed="rId7">
            <a:extLst/>
          </a:blip>
          <a:stretch>
            <a:fillRect/>
          </a:stretch>
        </p:blipFill>
        <p:spPr>
          <a:xfrm>
            <a:off x="6860213" y="1892803"/>
            <a:ext cx="1568166" cy="1356092"/>
          </a:xfrm>
          <a:prstGeom prst="rect">
            <a:avLst/>
          </a:prstGeom>
          <a:ln w="12700">
            <a:miter lim="400000"/>
          </a:ln>
        </p:spPr>
      </p:pic>
      <p:pic>
        <p:nvPicPr>
          <p:cNvPr id="161" name="image11.png"/>
          <p:cNvPicPr/>
          <p:nvPr/>
        </p:nvPicPr>
        <p:blipFill>
          <a:blip r:embed="rId8">
            <a:extLst/>
          </a:blip>
          <a:stretch>
            <a:fillRect/>
          </a:stretch>
        </p:blipFill>
        <p:spPr>
          <a:xfrm>
            <a:off x="3856402" y="1822329"/>
            <a:ext cx="1431196" cy="1835393"/>
          </a:xfrm>
          <a:prstGeom prst="rect">
            <a:avLst/>
          </a:prstGeom>
          <a:ln w="12700">
            <a:miter lim="400000"/>
          </a:ln>
        </p:spPr>
      </p:pic>
      <p:sp>
        <p:nvSpPr>
          <p:cNvPr id="162" name="Shape 162">
            <a:hlinkClick r:id="rId9" action="ppaction://hlinksldjump"/>
          </p:cNvPr>
          <p:cNvSpPr/>
          <p:nvPr/>
        </p:nvSpPr>
        <p:spPr>
          <a:xfrm rot="21060000">
            <a:off x="322454" y="3869848"/>
            <a:ext cx="2174487"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Prison numbers</a:t>
            </a:r>
          </a:p>
        </p:txBody>
      </p:sp>
      <p:sp>
        <p:nvSpPr>
          <p:cNvPr id="163" name="Shape 163">
            <a:hlinkClick r:id="rId10" action="ppaction://hlinksldjump"/>
          </p:cNvPr>
          <p:cNvSpPr/>
          <p:nvPr/>
        </p:nvSpPr>
        <p:spPr>
          <a:xfrm>
            <a:off x="4230532" y="3552418"/>
            <a:ext cx="989071"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railcar</a:t>
            </a:r>
          </a:p>
        </p:txBody>
      </p:sp>
      <p:sp>
        <p:nvSpPr>
          <p:cNvPr id="164" name="Shape 164">
            <a:hlinkClick r:id="rId11" action="ppaction://hlinksldjump"/>
          </p:cNvPr>
          <p:cNvSpPr/>
          <p:nvPr/>
        </p:nvSpPr>
        <p:spPr>
          <a:xfrm rot="540000">
            <a:off x="6923727" y="3869847"/>
            <a:ext cx="1697344"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yellow star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idx="4294967295"/>
          </p:nvPr>
        </p:nvSpPr>
        <p:spPr>
          <a:xfrm>
            <a:off x="2819400" y="762000"/>
            <a:ext cx="3505200" cy="533400"/>
          </a:xfrm>
          <a:prstGeom prst="rect">
            <a:avLst/>
          </a:prstGeom>
        </p:spPr>
        <p:txBody>
          <a:bodyPr lIns="0" tIns="0" rIns="0" bIns="0">
            <a:normAutofit/>
          </a:bodyPr>
          <a:lstStyle>
            <a:lvl1pPr>
              <a:defRPr sz="1800">
                <a:latin typeface="Broadway"/>
                <a:ea typeface="Broadway"/>
                <a:cs typeface="Broadway"/>
                <a:sym typeface="Broadway"/>
              </a:defRPr>
            </a:lvl1pPr>
          </a:lstStyle>
          <a:p>
            <a:pPr lvl="0"/>
            <a:r>
              <a:t>Room 2 Title</a:t>
            </a:r>
          </a:p>
        </p:txBody>
      </p:sp>
      <p:pic>
        <p:nvPicPr>
          <p:cNvPr id="167" name="image5.png" descr="C:\Users\Cazworks\Desktop\frame-blank.png"/>
          <p:cNvPicPr/>
          <p:nvPr/>
        </p:nvPicPr>
        <p:blipFill>
          <a:blip r:embed="rId2">
            <a:extLst/>
          </a:blip>
          <a:stretch>
            <a:fillRect/>
          </a:stretch>
        </p:blipFill>
        <p:spPr>
          <a:xfrm>
            <a:off x="3200400" y="1468437"/>
            <a:ext cx="2895600" cy="2543176"/>
          </a:xfrm>
          <a:prstGeom prst="rect">
            <a:avLst/>
          </a:prstGeom>
          <a:ln w="12700">
            <a:miter lim="400000"/>
          </a:ln>
        </p:spPr>
      </p:pic>
      <p:pic>
        <p:nvPicPr>
          <p:cNvPr id="168" name="image6.png" descr="C:\Users\Cazworks\Desktop\blank-frame-left.png"/>
          <p:cNvPicPr/>
          <p:nvPr/>
        </p:nvPicPr>
        <p:blipFill>
          <a:blip r:embed="rId3">
            <a:extLst/>
          </a:blip>
          <a:stretch>
            <a:fillRect/>
          </a:stretch>
        </p:blipFill>
        <p:spPr>
          <a:xfrm>
            <a:off x="228600" y="876300"/>
            <a:ext cx="2362200" cy="3727450"/>
          </a:xfrm>
          <a:prstGeom prst="rect">
            <a:avLst/>
          </a:prstGeom>
          <a:ln w="12700">
            <a:miter lim="400000"/>
          </a:ln>
        </p:spPr>
      </p:pic>
      <p:pic>
        <p:nvPicPr>
          <p:cNvPr id="169" name="image7.png" descr="C:\Users\Cazworks\Desktop\blank-frame-right.png"/>
          <p:cNvPicPr/>
          <p:nvPr/>
        </p:nvPicPr>
        <p:blipFill>
          <a:blip r:embed="rId4">
            <a:extLst/>
          </a:blip>
          <a:stretch>
            <a:fillRect/>
          </a:stretch>
        </p:blipFill>
        <p:spPr>
          <a:xfrm>
            <a:off x="6553200" y="869950"/>
            <a:ext cx="2370139" cy="3740150"/>
          </a:xfrm>
          <a:prstGeom prst="rect">
            <a:avLst/>
          </a:prstGeom>
          <a:ln w="12700">
            <a:miter lim="400000"/>
          </a:ln>
        </p:spPr>
      </p:pic>
      <p:pic>
        <p:nvPicPr>
          <p:cNvPr id="170" name="image8.png"/>
          <p:cNvPicPr/>
          <p:nvPr/>
        </p:nvPicPr>
        <p:blipFill>
          <a:blip r:embed="rId5">
            <a:extLst/>
          </a:blip>
          <a:stretch>
            <a:fillRect/>
          </a:stretch>
        </p:blipFill>
        <p:spPr>
          <a:xfrm>
            <a:off x="371475" y="4913312"/>
            <a:ext cx="1785939" cy="944564"/>
          </a:xfrm>
          <a:prstGeom prst="rect">
            <a:avLst/>
          </a:prstGeom>
          <a:ln w="12700">
            <a:miter lim="400000"/>
          </a:ln>
        </p:spPr>
      </p:pic>
      <p:grpSp>
        <p:nvGrpSpPr>
          <p:cNvPr id="173" name="Group 173"/>
          <p:cNvGrpSpPr/>
          <p:nvPr/>
        </p:nvGrpSpPr>
        <p:grpSpPr>
          <a:xfrm>
            <a:off x="685799" y="1523999"/>
            <a:ext cx="1600202" cy="2438402"/>
            <a:chOff x="0" y="0"/>
            <a:chExt cx="1600200" cy="2438400"/>
          </a:xfrm>
        </p:grpSpPr>
        <p:sp>
          <p:nvSpPr>
            <p:cNvPr id="171" name="Shape 171"/>
            <p:cNvSpPr/>
            <p:nvPr/>
          </p:nvSpPr>
          <p:spPr>
            <a:xfrm rot="16200000">
              <a:off x="-419101" y="419100"/>
              <a:ext cx="2438402" cy="1600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 y="21600"/>
                  </a:lnTo>
                  <a:lnTo>
                    <a:pt x="19575" y="21600"/>
                  </a:lnTo>
                  <a:lnTo>
                    <a:pt x="21600" y="0"/>
                  </a:lnTo>
                  <a:lnTo>
                    <a:pt x="0" y="0"/>
                  </a:lnTo>
                  <a:close/>
                </a:path>
              </a:pathLst>
            </a:cu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72" name="Shape 172"/>
            <p:cNvSpPr/>
            <p:nvPr/>
          </p:nvSpPr>
          <p:spPr>
            <a:xfrm rot="16200000">
              <a:off x="305407" y="1085851"/>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5</a:t>
              </a:r>
            </a:p>
          </p:txBody>
        </p:sp>
      </p:grpSp>
      <p:grpSp>
        <p:nvGrpSpPr>
          <p:cNvPr id="176" name="Group 176"/>
          <p:cNvGrpSpPr/>
          <p:nvPr/>
        </p:nvGrpSpPr>
        <p:grpSpPr>
          <a:xfrm>
            <a:off x="3581400" y="1828800"/>
            <a:ext cx="2133600" cy="1828800"/>
            <a:chOff x="0" y="0"/>
            <a:chExt cx="2133600" cy="1828800"/>
          </a:xfrm>
        </p:grpSpPr>
        <p:sp>
          <p:nvSpPr>
            <p:cNvPr id="174" name="Shape 174"/>
            <p:cNvSpPr/>
            <p:nvPr/>
          </p:nvSpPr>
          <p:spPr>
            <a:xfrm>
              <a:off x="0" y="0"/>
              <a:ext cx="2133600" cy="1828800"/>
            </a:xfrm>
            <a:prstGeom prst="rect">
              <a:avLst/>
            </a:pr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75" name="Shape 175"/>
            <p:cNvSpPr/>
            <p:nvPr/>
          </p:nvSpPr>
          <p:spPr>
            <a:xfrm>
              <a:off x="572107" y="781050"/>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6</a:t>
              </a:r>
            </a:p>
          </p:txBody>
        </p:sp>
      </p:grpSp>
      <p:grpSp>
        <p:nvGrpSpPr>
          <p:cNvPr id="179" name="Group 179"/>
          <p:cNvGrpSpPr/>
          <p:nvPr/>
        </p:nvGrpSpPr>
        <p:grpSpPr>
          <a:xfrm>
            <a:off x="6857999" y="1523999"/>
            <a:ext cx="1600203" cy="2438402"/>
            <a:chOff x="0" y="0"/>
            <a:chExt cx="1600202" cy="2438400"/>
          </a:xfrm>
        </p:grpSpPr>
        <p:sp>
          <p:nvSpPr>
            <p:cNvPr id="177" name="Shape 177"/>
            <p:cNvSpPr/>
            <p:nvPr/>
          </p:nvSpPr>
          <p:spPr>
            <a:xfrm rot="5400000">
              <a:off x="-419099" y="419098"/>
              <a:ext cx="2438401" cy="1600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6" y="21600"/>
                  </a:lnTo>
                  <a:lnTo>
                    <a:pt x="19444" y="21600"/>
                  </a:lnTo>
                  <a:lnTo>
                    <a:pt x="21600" y="0"/>
                  </a:lnTo>
                  <a:lnTo>
                    <a:pt x="0" y="0"/>
                  </a:lnTo>
                  <a:close/>
                </a:path>
              </a:pathLst>
            </a:custGeom>
            <a:solidFill>
              <a:srgbClr val="1F497D"/>
            </a:solid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78" name="Shape 178"/>
            <p:cNvSpPr/>
            <p:nvPr/>
          </p:nvSpPr>
          <p:spPr>
            <a:xfrm rot="16200000">
              <a:off x="305408" y="1085849"/>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7</a:t>
              </a:r>
            </a:p>
          </p:txBody>
        </p:sp>
      </p:grpSp>
      <p:pic>
        <p:nvPicPr>
          <p:cNvPr id="180" name="image12.jpeg"/>
          <p:cNvPicPr/>
          <p:nvPr/>
        </p:nvPicPr>
        <p:blipFill>
          <a:blip r:embed="rId6">
            <a:extLst/>
          </a:blip>
          <a:stretch>
            <a:fillRect/>
          </a:stretch>
        </p:blipFill>
        <p:spPr>
          <a:xfrm rot="176459">
            <a:off x="718588" y="2033815"/>
            <a:ext cx="1530445" cy="1480318"/>
          </a:xfrm>
          <a:prstGeom prst="rect">
            <a:avLst/>
          </a:prstGeom>
          <a:ln w="12700">
            <a:miter lim="400000"/>
          </a:ln>
        </p:spPr>
      </p:pic>
      <p:pic>
        <p:nvPicPr>
          <p:cNvPr id="181" name="image13.png"/>
          <p:cNvPicPr/>
          <p:nvPr/>
        </p:nvPicPr>
        <p:blipFill>
          <a:blip r:embed="rId7">
            <a:extLst/>
          </a:blip>
          <a:srcRect l="6847" t="6847" r="6847" b="6847"/>
          <a:stretch>
            <a:fillRect/>
          </a:stretch>
        </p:blipFill>
        <p:spPr>
          <a:xfrm>
            <a:off x="3842542" y="1819274"/>
            <a:ext cx="1459000" cy="1841620"/>
          </a:xfrm>
          <a:prstGeom prst="rect">
            <a:avLst/>
          </a:prstGeom>
          <a:ln w="12700">
            <a:miter lim="400000"/>
          </a:ln>
        </p:spPr>
      </p:pic>
      <p:pic>
        <p:nvPicPr>
          <p:cNvPr id="182" name="image14.png"/>
          <p:cNvPicPr/>
          <p:nvPr/>
        </p:nvPicPr>
        <p:blipFill>
          <a:blip r:embed="rId8">
            <a:extLst/>
          </a:blip>
          <a:stretch>
            <a:fillRect/>
          </a:stretch>
        </p:blipFill>
        <p:spPr>
          <a:xfrm>
            <a:off x="6999795" y="2324766"/>
            <a:ext cx="1401677" cy="744778"/>
          </a:xfrm>
          <a:prstGeom prst="rect">
            <a:avLst/>
          </a:prstGeom>
          <a:ln w="12700">
            <a:miter lim="400000"/>
          </a:ln>
        </p:spPr>
      </p:pic>
      <p:sp>
        <p:nvSpPr>
          <p:cNvPr id="183" name="Shape 183">
            <a:hlinkClick r:id="rId9" action="ppaction://hlinksldjump"/>
          </p:cNvPr>
          <p:cNvSpPr/>
          <p:nvPr/>
        </p:nvSpPr>
        <p:spPr>
          <a:xfrm rot="21300000">
            <a:off x="1198284" y="3806418"/>
            <a:ext cx="1087599"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Calibri"/>
                <a:ea typeface="Calibri"/>
                <a:cs typeface="Calibri"/>
                <a:sym typeface="Calibri"/>
              </a:defRPr>
            </a:lvl1pPr>
          </a:lstStyle>
          <a:p>
            <a:pPr lvl="0">
              <a:defRPr sz="1800"/>
            </a:pPr>
            <a:r>
              <a:rPr sz="2400"/>
              <a:t>Skirt</a:t>
            </a:r>
          </a:p>
        </p:txBody>
      </p:sp>
      <p:sp>
        <p:nvSpPr>
          <p:cNvPr id="184" name="Shape 184">
            <a:hlinkClick r:id="rId10" action="ppaction://hlinksldjump"/>
          </p:cNvPr>
          <p:cNvSpPr/>
          <p:nvPr/>
        </p:nvSpPr>
        <p:spPr>
          <a:xfrm>
            <a:off x="3815600" y="3552418"/>
            <a:ext cx="1817597"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gas chamber</a:t>
            </a:r>
          </a:p>
        </p:txBody>
      </p:sp>
      <p:sp>
        <p:nvSpPr>
          <p:cNvPr id="185" name="Shape 185">
            <a:hlinkClick r:id="rId11" action="ppaction://hlinksldjump"/>
          </p:cNvPr>
          <p:cNvSpPr/>
          <p:nvPr/>
        </p:nvSpPr>
        <p:spPr>
          <a:xfrm rot="480000">
            <a:off x="6658162" y="3825053"/>
            <a:ext cx="2160211" cy="40977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200">
                <a:latin typeface="Times New Roman"/>
                <a:ea typeface="Times New Roman"/>
                <a:cs typeface="Times New Roman"/>
                <a:sym typeface="Times New Roman"/>
              </a:defRPr>
            </a:lvl1pPr>
          </a:lstStyle>
          <a:p>
            <a:pPr lvl="0">
              <a:defRPr sz="1800"/>
            </a:pPr>
            <a:r>
              <a:rPr sz="2200"/>
              <a:t>Hartheim Register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idx="4294967295"/>
          </p:nvPr>
        </p:nvSpPr>
        <p:spPr>
          <a:xfrm>
            <a:off x="2819400" y="762000"/>
            <a:ext cx="3505200" cy="533400"/>
          </a:xfrm>
          <a:prstGeom prst="rect">
            <a:avLst/>
          </a:prstGeom>
        </p:spPr>
        <p:txBody>
          <a:bodyPr lIns="0" tIns="0" rIns="0" bIns="0">
            <a:normAutofit/>
          </a:bodyPr>
          <a:lstStyle>
            <a:lvl1pPr>
              <a:defRPr sz="1800">
                <a:latin typeface="Broadway"/>
                <a:ea typeface="Broadway"/>
                <a:cs typeface="Broadway"/>
                <a:sym typeface="Broadway"/>
              </a:defRPr>
            </a:lvl1pPr>
          </a:lstStyle>
          <a:p>
            <a:pPr lvl="0"/>
            <a:r>
              <a:t>Room 3 Title</a:t>
            </a:r>
          </a:p>
        </p:txBody>
      </p:sp>
      <p:pic>
        <p:nvPicPr>
          <p:cNvPr id="188" name="image5.png" descr="C:\Users\Cazworks\Desktop\frame-blank.png"/>
          <p:cNvPicPr/>
          <p:nvPr/>
        </p:nvPicPr>
        <p:blipFill>
          <a:blip r:embed="rId2">
            <a:extLst/>
          </a:blip>
          <a:stretch>
            <a:fillRect/>
          </a:stretch>
        </p:blipFill>
        <p:spPr>
          <a:xfrm>
            <a:off x="3200400" y="1468437"/>
            <a:ext cx="2895600" cy="2543176"/>
          </a:xfrm>
          <a:prstGeom prst="rect">
            <a:avLst/>
          </a:prstGeom>
          <a:ln w="12700">
            <a:miter lim="400000"/>
          </a:ln>
        </p:spPr>
      </p:pic>
      <p:pic>
        <p:nvPicPr>
          <p:cNvPr id="189" name="image6.png" descr="C:\Users\Cazworks\Desktop\blank-frame-left.png"/>
          <p:cNvPicPr/>
          <p:nvPr/>
        </p:nvPicPr>
        <p:blipFill>
          <a:blip r:embed="rId3">
            <a:extLst/>
          </a:blip>
          <a:stretch>
            <a:fillRect/>
          </a:stretch>
        </p:blipFill>
        <p:spPr>
          <a:xfrm>
            <a:off x="228600" y="876300"/>
            <a:ext cx="2362200" cy="3727450"/>
          </a:xfrm>
          <a:prstGeom prst="rect">
            <a:avLst/>
          </a:prstGeom>
          <a:ln w="12700">
            <a:miter lim="400000"/>
          </a:ln>
        </p:spPr>
      </p:pic>
      <p:pic>
        <p:nvPicPr>
          <p:cNvPr id="190" name="image7.png" descr="C:\Users\Cazworks\Desktop\blank-frame-right.png"/>
          <p:cNvPicPr/>
          <p:nvPr/>
        </p:nvPicPr>
        <p:blipFill>
          <a:blip r:embed="rId4">
            <a:extLst/>
          </a:blip>
          <a:stretch>
            <a:fillRect/>
          </a:stretch>
        </p:blipFill>
        <p:spPr>
          <a:xfrm>
            <a:off x="6553200" y="869950"/>
            <a:ext cx="2370139" cy="3740150"/>
          </a:xfrm>
          <a:prstGeom prst="rect">
            <a:avLst/>
          </a:prstGeom>
          <a:ln w="12700">
            <a:miter lim="400000"/>
          </a:ln>
        </p:spPr>
      </p:pic>
      <p:pic>
        <p:nvPicPr>
          <p:cNvPr id="191" name="image8.png"/>
          <p:cNvPicPr/>
          <p:nvPr/>
        </p:nvPicPr>
        <p:blipFill>
          <a:blip r:embed="rId5">
            <a:extLst/>
          </a:blip>
          <a:stretch>
            <a:fillRect/>
          </a:stretch>
        </p:blipFill>
        <p:spPr>
          <a:xfrm>
            <a:off x="371475" y="4913312"/>
            <a:ext cx="1785939" cy="944564"/>
          </a:xfrm>
          <a:prstGeom prst="rect">
            <a:avLst/>
          </a:prstGeom>
          <a:ln w="12700">
            <a:miter lim="400000"/>
          </a:ln>
        </p:spPr>
      </p:pic>
      <p:grpSp>
        <p:nvGrpSpPr>
          <p:cNvPr id="194" name="Group 194"/>
          <p:cNvGrpSpPr/>
          <p:nvPr/>
        </p:nvGrpSpPr>
        <p:grpSpPr>
          <a:xfrm>
            <a:off x="685799" y="1523999"/>
            <a:ext cx="1600202" cy="2438402"/>
            <a:chOff x="0" y="0"/>
            <a:chExt cx="1600200" cy="2438400"/>
          </a:xfrm>
        </p:grpSpPr>
        <p:sp>
          <p:nvSpPr>
            <p:cNvPr id="192" name="Shape 192"/>
            <p:cNvSpPr/>
            <p:nvPr/>
          </p:nvSpPr>
          <p:spPr>
            <a:xfrm rot="16200000">
              <a:off x="-419101" y="419100"/>
              <a:ext cx="2438402" cy="1600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 y="21600"/>
                  </a:lnTo>
                  <a:lnTo>
                    <a:pt x="19575" y="21600"/>
                  </a:lnTo>
                  <a:lnTo>
                    <a:pt x="21600" y="0"/>
                  </a:lnTo>
                  <a:lnTo>
                    <a:pt x="0" y="0"/>
                  </a:lnTo>
                  <a:close/>
                </a:path>
              </a:pathLst>
            </a:cu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93" name="Shape 193"/>
            <p:cNvSpPr/>
            <p:nvPr/>
          </p:nvSpPr>
          <p:spPr>
            <a:xfrm rot="16200000">
              <a:off x="305407" y="1085851"/>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8</a:t>
              </a:r>
            </a:p>
          </p:txBody>
        </p:sp>
      </p:grpSp>
      <p:grpSp>
        <p:nvGrpSpPr>
          <p:cNvPr id="197" name="Group 197"/>
          <p:cNvGrpSpPr/>
          <p:nvPr/>
        </p:nvGrpSpPr>
        <p:grpSpPr>
          <a:xfrm>
            <a:off x="3581400" y="1828800"/>
            <a:ext cx="2133600" cy="1828800"/>
            <a:chOff x="0" y="0"/>
            <a:chExt cx="2133600" cy="1828800"/>
          </a:xfrm>
        </p:grpSpPr>
        <p:sp>
          <p:nvSpPr>
            <p:cNvPr id="195" name="Shape 195"/>
            <p:cNvSpPr/>
            <p:nvPr/>
          </p:nvSpPr>
          <p:spPr>
            <a:xfrm>
              <a:off x="0" y="0"/>
              <a:ext cx="2133600" cy="1828800"/>
            </a:xfrm>
            <a:prstGeom prst="rect">
              <a:avLst/>
            </a:pr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96" name="Shape 196"/>
            <p:cNvSpPr/>
            <p:nvPr/>
          </p:nvSpPr>
          <p:spPr>
            <a:xfrm>
              <a:off x="572107" y="781050"/>
              <a:ext cx="98938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9</a:t>
              </a:r>
            </a:p>
          </p:txBody>
        </p:sp>
      </p:grpSp>
      <p:grpSp>
        <p:nvGrpSpPr>
          <p:cNvPr id="200" name="Group 200"/>
          <p:cNvGrpSpPr/>
          <p:nvPr/>
        </p:nvGrpSpPr>
        <p:grpSpPr>
          <a:xfrm>
            <a:off x="6857999" y="1523999"/>
            <a:ext cx="1600203" cy="2438402"/>
            <a:chOff x="0" y="0"/>
            <a:chExt cx="1600202" cy="2438400"/>
          </a:xfrm>
        </p:grpSpPr>
        <p:sp>
          <p:nvSpPr>
            <p:cNvPr id="198" name="Shape 198"/>
            <p:cNvSpPr/>
            <p:nvPr/>
          </p:nvSpPr>
          <p:spPr>
            <a:xfrm rot="5400000">
              <a:off x="-419099" y="419098"/>
              <a:ext cx="2438401" cy="1600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6" y="21600"/>
                  </a:lnTo>
                  <a:lnTo>
                    <a:pt x="19444" y="21600"/>
                  </a:lnTo>
                  <a:lnTo>
                    <a:pt x="21600" y="0"/>
                  </a:lnTo>
                  <a:lnTo>
                    <a:pt x="0" y="0"/>
                  </a:lnTo>
                  <a:close/>
                </a:path>
              </a:pathLst>
            </a:custGeom>
            <a:solidFill>
              <a:srgbClr val="1F497D"/>
            </a:solid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199" name="Shape 199"/>
            <p:cNvSpPr/>
            <p:nvPr/>
          </p:nvSpPr>
          <p:spPr>
            <a:xfrm rot="16200000">
              <a:off x="245467" y="1085849"/>
              <a:ext cx="1109267"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10</a:t>
              </a:r>
            </a:p>
          </p:txBody>
        </p:sp>
      </p:grpSp>
      <p:pic>
        <p:nvPicPr>
          <p:cNvPr id="201" name="image15.png"/>
          <p:cNvPicPr/>
          <p:nvPr/>
        </p:nvPicPr>
        <p:blipFill>
          <a:blip r:embed="rId6">
            <a:extLst/>
          </a:blip>
          <a:srcRect l="3355" t="3355" r="3355" b="3355"/>
          <a:stretch>
            <a:fillRect/>
          </a:stretch>
        </p:blipFill>
        <p:spPr>
          <a:xfrm>
            <a:off x="685799" y="1866570"/>
            <a:ext cx="1600204" cy="1746908"/>
          </a:xfrm>
          <a:prstGeom prst="rect">
            <a:avLst/>
          </a:prstGeom>
          <a:ln w="12700">
            <a:miter lim="400000"/>
          </a:ln>
        </p:spPr>
      </p:pic>
      <p:pic>
        <p:nvPicPr>
          <p:cNvPr id="202" name="image16.png"/>
          <p:cNvPicPr/>
          <p:nvPr/>
        </p:nvPicPr>
        <p:blipFill>
          <a:blip r:embed="rId7">
            <a:extLst/>
          </a:blip>
          <a:stretch>
            <a:fillRect/>
          </a:stretch>
        </p:blipFill>
        <p:spPr>
          <a:xfrm>
            <a:off x="3581400" y="2031542"/>
            <a:ext cx="2077625" cy="1520878"/>
          </a:xfrm>
          <a:prstGeom prst="rect">
            <a:avLst/>
          </a:prstGeom>
          <a:ln w="12700">
            <a:miter lim="400000"/>
          </a:ln>
        </p:spPr>
      </p:pic>
      <p:pic>
        <p:nvPicPr>
          <p:cNvPr id="203" name="image17.png"/>
          <p:cNvPicPr/>
          <p:nvPr/>
        </p:nvPicPr>
        <p:blipFill>
          <a:blip r:embed="rId8">
            <a:extLst/>
          </a:blip>
          <a:stretch>
            <a:fillRect/>
          </a:stretch>
        </p:blipFill>
        <p:spPr>
          <a:xfrm>
            <a:off x="6858681" y="2202787"/>
            <a:ext cx="1599522" cy="1184663"/>
          </a:xfrm>
          <a:prstGeom prst="rect">
            <a:avLst/>
          </a:prstGeom>
          <a:ln w="12700">
            <a:miter lim="400000"/>
          </a:ln>
        </p:spPr>
      </p:pic>
      <p:sp>
        <p:nvSpPr>
          <p:cNvPr id="204" name="Shape 204">
            <a:hlinkClick r:id="rId9" action="ppaction://hlinksldjump"/>
          </p:cNvPr>
          <p:cNvSpPr/>
          <p:nvPr/>
        </p:nvSpPr>
        <p:spPr>
          <a:xfrm rot="21120000">
            <a:off x="1114146" y="3829049"/>
            <a:ext cx="743505"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Shirt</a:t>
            </a:r>
          </a:p>
        </p:txBody>
      </p:sp>
      <p:sp>
        <p:nvSpPr>
          <p:cNvPr id="205" name="Shape 205">
            <a:hlinkClick r:id="rId10" action="ppaction://hlinksldjump"/>
          </p:cNvPr>
          <p:cNvSpPr/>
          <p:nvPr/>
        </p:nvSpPr>
        <p:spPr>
          <a:xfrm>
            <a:off x="4207538" y="3552418"/>
            <a:ext cx="881320"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Bible </a:t>
            </a:r>
          </a:p>
        </p:txBody>
      </p:sp>
      <p:sp>
        <p:nvSpPr>
          <p:cNvPr id="206" name="Shape 206">
            <a:hlinkClick r:id="rId11" action="ppaction://hlinksldjump"/>
          </p:cNvPr>
          <p:cNvSpPr/>
          <p:nvPr/>
        </p:nvSpPr>
        <p:spPr>
          <a:xfrm rot="420000">
            <a:off x="7010399" y="3829049"/>
            <a:ext cx="1203235"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Survivor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idx="4294967295"/>
          </p:nvPr>
        </p:nvSpPr>
        <p:spPr>
          <a:xfrm>
            <a:off x="2819400" y="762000"/>
            <a:ext cx="3505200" cy="533400"/>
          </a:xfrm>
          <a:prstGeom prst="rect">
            <a:avLst/>
          </a:prstGeom>
        </p:spPr>
        <p:txBody>
          <a:bodyPr lIns="0" tIns="0" rIns="0" bIns="0">
            <a:normAutofit/>
          </a:bodyPr>
          <a:lstStyle>
            <a:lvl1pPr>
              <a:defRPr sz="1800">
                <a:latin typeface="Broadway"/>
                <a:ea typeface="Broadway"/>
                <a:cs typeface="Broadway"/>
                <a:sym typeface="Broadway"/>
              </a:defRPr>
            </a:lvl1pPr>
          </a:lstStyle>
          <a:p>
            <a:pPr lvl="0"/>
            <a:r>
              <a:t>Room 4 Title</a:t>
            </a:r>
          </a:p>
        </p:txBody>
      </p:sp>
      <p:pic>
        <p:nvPicPr>
          <p:cNvPr id="209" name="image5.png" descr="C:\Users\Cazworks\Desktop\frame-blank.png"/>
          <p:cNvPicPr/>
          <p:nvPr/>
        </p:nvPicPr>
        <p:blipFill>
          <a:blip r:embed="rId2">
            <a:extLst/>
          </a:blip>
          <a:stretch>
            <a:fillRect/>
          </a:stretch>
        </p:blipFill>
        <p:spPr>
          <a:xfrm>
            <a:off x="3200400" y="1468437"/>
            <a:ext cx="2895600" cy="2543176"/>
          </a:xfrm>
          <a:prstGeom prst="rect">
            <a:avLst/>
          </a:prstGeom>
          <a:ln w="12700">
            <a:miter lim="400000"/>
          </a:ln>
        </p:spPr>
      </p:pic>
      <p:pic>
        <p:nvPicPr>
          <p:cNvPr id="210" name="image6.png" descr="C:\Users\Cazworks\Desktop\blank-frame-left.png"/>
          <p:cNvPicPr/>
          <p:nvPr/>
        </p:nvPicPr>
        <p:blipFill>
          <a:blip r:embed="rId3">
            <a:extLst/>
          </a:blip>
          <a:stretch>
            <a:fillRect/>
          </a:stretch>
        </p:blipFill>
        <p:spPr>
          <a:xfrm>
            <a:off x="228600" y="876300"/>
            <a:ext cx="2362200" cy="3727450"/>
          </a:xfrm>
          <a:prstGeom prst="rect">
            <a:avLst/>
          </a:prstGeom>
          <a:ln w="12700">
            <a:miter lim="400000"/>
          </a:ln>
        </p:spPr>
      </p:pic>
      <p:pic>
        <p:nvPicPr>
          <p:cNvPr id="211" name="image7.png" descr="C:\Users\Cazworks\Desktop\blank-frame-right.png"/>
          <p:cNvPicPr/>
          <p:nvPr/>
        </p:nvPicPr>
        <p:blipFill>
          <a:blip r:embed="rId4">
            <a:extLst/>
          </a:blip>
          <a:stretch>
            <a:fillRect/>
          </a:stretch>
        </p:blipFill>
        <p:spPr>
          <a:xfrm>
            <a:off x="6553200" y="869950"/>
            <a:ext cx="2370139" cy="3740150"/>
          </a:xfrm>
          <a:prstGeom prst="rect">
            <a:avLst/>
          </a:prstGeom>
          <a:ln w="12700">
            <a:miter lim="400000"/>
          </a:ln>
        </p:spPr>
      </p:pic>
      <p:pic>
        <p:nvPicPr>
          <p:cNvPr id="212" name="image8.png"/>
          <p:cNvPicPr/>
          <p:nvPr/>
        </p:nvPicPr>
        <p:blipFill>
          <a:blip r:embed="rId5">
            <a:extLst/>
          </a:blip>
          <a:stretch>
            <a:fillRect/>
          </a:stretch>
        </p:blipFill>
        <p:spPr>
          <a:xfrm>
            <a:off x="371475" y="4913312"/>
            <a:ext cx="1785939" cy="944564"/>
          </a:xfrm>
          <a:prstGeom prst="rect">
            <a:avLst/>
          </a:prstGeom>
          <a:ln w="12700">
            <a:miter lim="400000"/>
          </a:ln>
        </p:spPr>
      </p:pic>
      <p:grpSp>
        <p:nvGrpSpPr>
          <p:cNvPr id="215" name="Group 215"/>
          <p:cNvGrpSpPr/>
          <p:nvPr/>
        </p:nvGrpSpPr>
        <p:grpSpPr>
          <a:xfrm>
            <a:off x="685799" y="1523999"/>
            <a:ext cx="1600202" cy="2438402"/>
            <a:chOff x="0" y="0"/>
            <a:chExt cx="1600200" cy="2438400"/>
          </a:xfrm>
        </p:grpSpPr>
        <p:sp>
          <p:nvSpPr>
            <p:cNvPr id="213" name="Shape 213"/>
            <p:cNvSpPr/>
            <p:nvPr/>
          </p:nvSpPr>
          <p:spPr>
            <a:xfrm rot="16200000">
              <a:off x="-419101" y="419100"/>
              <a:ext cx="2438402" cy="16002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25" y="21600"/>
                  </a:lnTo>
                  <a:lnTo>
                    <a:pt x="19575" y="21600"/>
                  </a:lnTo>
                  <a:lnTo>
                    <a:pt x="21600" y="0"/>
                  </a:lnTo>
                  <a:lnTo>
                    <a:pt x="0" y="0"/>
                  </a:lnTo>
                  <a:close/>
                </a:path>
              </a:pathLst>
            </a:cu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14" name="Shape 214"/>
            <p:cNvSpPr/>
            <p:nvPr/>
          </p:nvSpPr>
          <p:spPr>
            <a:xfrm rot="16200000">
              <a:off x="245467" y="1085851"/>
              <a:ext cx="110926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11</a:t>
              </a:r>
            </a:p>
          </p:txBody>
        </p:sp>
      </p:grpSp>
      <p:grpSp>
        <p:nvGrpSpPr>
          <p:cNvPr id="218" name="Group 218"/>
          <p:cNvGrpSpPr/>
          <p:nvPr/>
        </p:nvGrpSpPr>
        <p:grpSpPr>
          <a:xfrm>
            <a:off x="3581400" y="1828800"/>
            <a:ext cx="2133600" cy="1828800"/>
            <a:chOff x="0" y="0"/>
            <a:chExt cx="2133600" cy="1828800"/>
          </a:xfrm>
        </p:grpSpPr>
        <p:sp>
          <p:nvSpPr>
            <p:cNvPr id="216" name="Shape 216"/>
            <p:cNvSpPr/>
            <p:nvPr/>
          </p:nvSpPr>
          <p:spPr>
            <a:xfrm>
              <a:off x="0" y="0"/>
              <a:ext cx="2133600" cy="1828800"/>
            </a:xfrm>
            <a:prstGeom prst="rect">
              <a:avLst/>
            </a:prstGeom>
            <a:solidFill>
              <a:srgbClr val="1F497D"/>
            </a:solidFill>
            <a:ln w="12700" cap="flat">
              <a:noFill/>
              <a:miter lim="400000"/>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17" name="Shape 217"/>
            <p:cNvSpPr/>
            <p:nvPr/>
          </p:nvSpPr>
          <p:spPr>
            <a:xfrm>
              <a:off x="512167" y="781050"/>
              <a:ext cx="1109266"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12</a:t>
              </a:r>
            </a:p>
          </p:txBody>
        </p:sp>
      </p:grpSp>
      <p:grpSp>
        <p:nvGrpSpPr>
          <p:cNvPr id="221" name="Group 221"/>
          <p:cNvGrpSpPr/>
          <p:nvPr/>
        </p:nvGrpSpPr>
        <p:grpSpPr>
          <a:xfrm>
            <a:off x="6857999" y="1523999"/>
            <a:ext cx="1600203" cy="2438402"/>
            <a:chOff x="0" y="0"/>
            <a:chExt cx="1600202" cy="2438400"/>
          </a:xfrm>
        </p:grpSpPr>
        <p:sp>
          <p:nvSpPr>
            <p:cNvPr id="219" name="Shape 219"/>
            <p:cNvSpPr/>
            <p:nvPr/>
          </p:nvSpPr>
          <p:spPr>
            <a:xfrm rot="5400000">
              <a:off x="-419099" y="419098"/>
              <a:ext cx="2438401" cy="160020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6" y="21600"/>
                  </a:lnTo>
                  <a:lnTo>
                    <a:pt x="19444" y="21600"/>
                  </a:lnTo>
                  <a:lnTo>
                    <a:pt x="21600" y="0"/>
                  </a:lnTo>
                  <a:lnTo>
                    <a:pt x="0" y="0"/>
                  </a:lnTo>
                  <a:close/>
                </a:path>
              </a:pathLst>
            </a:custGeom>
            <a:solidFill>
              <a:srgbClr val="1F497D"/>
            </a:solidFill>
            <a:ln w="9525" cap="flat">
              <a:solidFill>
                <a:srgbClr val="000000"/>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20" name="Shape 220"/>
            <p:cNvSpPr/>
            <p:nvPr/>
          </p:nvSpPr>
          <p:spPr>
            <a:xfrm rot="16200000">
              <a:off x="245467" y="1085849"/>
              <a:ext cx="1109267" cy="266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800">
                  <a:latin typeface="Calibri"/>
                  <a:ea typeface="Calibri"/>
                  <a:cs typeface="Calibri"/>
                  <a:sym typeface="Calibri"/>
                </a:defRPr>
              </a:lvl1pPr>
            </a:lstStyle>
            <a:p>
              <a:pPr lvl="0"/>
              <a:r>
                <a:t>Artifact 13</a:t>
              </a:r>
            </a:p>
          </p:txBody>
        </p:sp>
      </p:grpSp>
      <p:pic>
        <p:nvPicPr>
          <p:cNvPr id="222" name="image18.png" descr="Screen Shot 2016-04-05 at 3.33.31 PM.png"/>
          <p:cNvPicPr/>
          <p:nvPr/>
        </p:nvPicPr>
        <p:blipFill>
          <a:blip r:embed="rId6">
            <a:extLst/>
          </a:blip>
          <a:stretch>
            <a:fillRect/>
          </a:stretch>
        </p:blipFill>
        <p:spPr>
          <a:xfrm>
            <a:off x="674687" y="2133600"/>
            <a:ext cx="1611313" cy="1295400"/>
          </a:xfrm>
          <a:prstGeom prst="rect">
            <a:avLst/>
          </a:prstGeom>
          <a:ln w="12700">
            <a:miter lim="400000"/>
          </a:ln>
        </p:spPr>
      </p:pic>
      <p:pic>
        <p:nvPicPr>
          <p:cNvPr id="223" name="image19.png" descr="Screen Shot 2016-04-05 at 3.42.13 PM.png"/>
          <p:cNvPicPr/>
          <p:nvPr/>
        </p:nvPicPr>
        <p:blipFill>
          <a:blip r:embed="rId7">
            <a:extLst/>
          </a:blip>
          <a:stretch>
            <a:fillRect/>
          </a:stretch>
        </p:blipFill>
        <p:spPr>
          <a:xfrm>
            <a:off x="3810000" y="1828800"/>
            <a:ext cx="1524000" cy="1828800"/>
          </a:xfrm>
          <a:prstGeom prst="rect">
            <a:avLst/>
          </a:prstGeom>
          <a:ln w="12700">
            <a:miter lim="400000"/>
          </a:ln>
        </p:spPr>
      </p:pic>
      <p:pic>
        <p:nvPicPr>
          <p:cNvPr id="224" name="image20.jpeg" descr="01s.jpg"/>
          <p:cNvPicPr/>
          <p:nvPr/>
        </p:nvPicPr>
        <p:blipFill>
          <a:blip r:embed="rId8">
            <a:extLst/>
          </a:blip>
          <a:stretch>
            <a:fillRect/>
          </a:stretch>
        </p:blipFill>
        <p:spPr>
          <a:xfrm>
            <a:off x="7086600" y="1828800"/>
            <a:ext cx="1236663" cy="1879600"/>
          </a:xfrm>
          <a:prstGeom prst="rect">
            <a:avLst/>
          </a:prstGeom>
          <a:ln w="12700">
            <a:miter lim="400000"/>
          </a:ln>
        </p:spPr>
      </p:pic>
      <p:sp>
        <p:nvSpPr>
          <p:cNvPr id="225" name="Shape 225">
            <a:hlinkClick r:id="rId9" action="ppaction://hlinksldjump"/>
          </p:cNvPr>
          <p:cNvSpPr/>
          <p:nvPr/>
        </p:nvSpPr>
        <p:spPr>
          <a:xfrm rot="21060000">
            <a:off x="1079394" y="3795236"/>
            <a:ext cx="813008"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Boat </a:t>
            </a:r>
          </a:p>
        </p:txBody>
      </p:sp>
      <p:sp>
        <p:nvSpPr>
          <p:cNvPr id="226" name="Shape 226">
            <a:hlinkClick r:id="rId10" action="ppaction://hlinksldjump"/>
          </p:cNvPr>
          <p:cNvSpPr/>
          <p:nvPr/>
        </p:nvSpPr>
        <p:spPr>
          <a:xfrm>
            <a:off x="4207538" y="3552418"/>
            <a:ext cx="881320"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Bible </a:t>
            </a:r>
          </a:p>
        </p:txBody>
      </p:sp>
      <p:sp>
        <p:nvSpPr>
          <p:cNvPr id="227" name="Shape 227">
            <a:hlinkClick r:id="rId11" action="ppaction://hlinksldjump"/>
          </p:cNvPr>
          <p:cNvSpPr/>
          <p:nvPr/>
        </p:nvSpPr>
        <p:spPr>
          <a:xfrm rot="420000">
            <a:off x="6728266" y="3788091"/>
            <a:ext cx="2020003" cy="4470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a:latin typeface="Calibri"/>
                <a:ea typeface="Calibri"/>
                <a:cs typeface="Calibri"/>
                <a:sym typeface="Calibri"/>
              </a:defRPr>
            </a:lvl1pPr>
          </a:lstStyle>
          <a:p>
            <a:pPr lvl="0">
              <a:defRPr sz="1800"/>
            </a:pPr>
            <a:r>
              <a:rPr sz="2400"/>
              <a:t>Prisoners garb</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30" name="Shape 230"/>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31" name="Shape 231"/>
          <p:cNvSpPr/>
          <p:nvPr/>
        </p:nvSpPr>
        <p:spPr>
          <a:xfrm>
            <a:off x="596900" y="1701799"/>
            <a:ext cx="7391400" cy="21996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spcBef>
                <a:spcPts val="1000"/>
              </a:spcBef>
              <a:defRPr sz="1800"/>
            </a:pPr>
            <a:r>
              <a:rPr u="sng">
                <a:solidFill>
                  <a:srgbClr val="0000FF"/>
                </a:solidFill>
                <a:uFill>
                  <a:solidFill>
                    <a:srgbClr val="0000FF"/>
                  </a:solidFill>
                </a:uFill>
                <a:latin typeface="Calibri"/>
                <a:ea typeface="Calibri"/>
                <a:cs typeface="Calibri"/>
                <a:sym typeface="Calibri"/>
                <a:hlinkClick r:id="rId2"/>
              </a:rPr>
              <a:t>https://www.youtube.com/watch?v=MtxA5C74Cfk</a:t>
            </a:r>
            <a:endParaRPr>
              <a:latin typeface="Calibri"/>
              <a:ea typeface="Calibri"/>
              <a:cs typeface="Calibri"/>
              <a:sym typeface="Calibri"/>
            </a:endParaRPr>
          </a:p>
          <a:p>
            <a:pPr lvl="0">
              <a:spcBef>
                <a:spcPts val="1000"/>
              </a:spcBef>
              <a:defRPr sz="1800"/>
            </a:pPr>
            <a:endParaRPr u="sng">
              <a:solidFill>
                <a:srgbClr val="0000FF"/>
              </a:solidFill>
              <a:uFill>
                <a:solidFill>
                  <a:srgbClr val="0000FF"/>
                </a:solidFill>
              </a:uFill>
              <a:latin typeface="Calibri"/>
              <a:ea typeface="Calibri"/>
              <a:cs typeface="Calibri"/>
              <a:sym typeface="Calibri"/>
            </a:endParaRPr>
          </a:p>
          <a:p>
            <a:pPr lvl="0">
              <a:spcBef>
                <a:spcPts val="1000"/>
              </a:spcBef>
              <a:defRPr sz="1800"/>
            </a:pPr>
            <a:endParaRPr u="sng">
              <a:solidFill>
                <a:srgbClr val="0000FF"/>
              </a:solidFill>
              <a:uFill>
                <a:solidFill>
                  <a:srgbClr val="0000FF"/>
                </a:solidFill>
              </a:uFill>
              <a:latin typeface="Calibri"/>
              <a:ea typeface="Calibri"/>
              <a:cs typeface="Calibri"/>
              <a:sym typeface="Calibri"/>
            </a:endParaRPr>
          </a:p>
          <a:p>
            <a:pPr lvl="0">
              <a:spcBef>
                <a:spcPts val="1000"/>
              </a:spcBef>
              <a:defRPr sz="1800"/>
            </a:pPr>
            <a:r>
              <a:rPr>
                <a:latin typeface="Calibri"/>
                <a:ea typeface="Calibri"/>
                <a:cs typeface="Calibri"/>
                <a:sym typeface="Calibri"/>
              </a:rPr>
              <a:t>-Survivors of the Holocaust telling their story about what they went through and how they survived. </a:t>
            </a:r>
          </a:p>
          <a:p>
            <a:pPr lvl="0">
              <a:spcBef>
                <a:spcPts val="1000"/>
              </a:spcBef>
              <a:defRPr sz="1800"/>
            </a:pPr>
            <a:r>
              <a:rPr>
                <a:latin typeface="Calibri"/>
                <a:ea typeface="Calibri"/>
                <a:cs typeface="Calibri"/>
                <a:sym typeface="Calibri"/>
              </a:rPr>
              <a:t>-Remembering when it first started</a:t>
            </a:r>
          </a:p>
        </p:txBody>
      </p:sp>
      <p:sp>
        <p:nvSpPr>
          <p:cNvPr id="232" name="Shape 232"/>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33" name="Shape 233"/>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Survivors </a:t>
            </a:r>
          </a:p>
        </p:txBody>
      </p:sp>
      <p:grpSp>
        <p:nvGrpSpPr>
          <p:cNvPr id="236" name="Group 236"/>
          <p:cNvGrpSpPr/>
          <p:nvPr/>
        </p:nvGrpSpPr>
        <p:grpSpPr>
          <a:xfrm>
            <a:off x="6629400" y="381000"/>
            <a:ext cx="2133600" cy="1524000"/>
            <a:chOff x="0" y="0"/>
            <a:chExt cx="2133600" cy="1524000"/>
          </a:xfrm>
        </p:grpSpPr>
        <p:sp>
          <p:nvSpPr>
            <p:cNvPr id="234" name="Shape 234"/>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35" name="Shape 235"/>
            <p:cNvSpPr/>
            <p:nvPr/>
          </p:nvSpPr>
          <p:spPr>
            <a:xfrm>
              <a:off x="59652" y="698499"/>
              <a:ext cx="2014296" cy="1270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700">
                  <a:latin typeface="Calibri"/>
                  <a:ea typeface="Calibri"/>
                  <a:cs typeface="Calibri"/>
                  <a:sym typeface="Calibri"/>
                  <a:hlinkClick r:id="rId2"/>
                </a:defRPr>
              </a:lvl1pPr>
            </a:lstStyle>
            <a:p>
              <a:pPr lvl="0">
                <a:defRPr sz="1800"/>
              </a:pPr>
              <a:r>
                <a:rPr sz="700">
                  <a:hlinkClick r:id="rId2"/>
                </a:rPr>
                <a:t>https://www.youtube.com/watch?v=MtxA5C74Cfk</a:t>
              </a:r>
            </a:p>
          </p:txBody>
        </p:sp>
      </p:grpSp>
      <p:grpSp>
        <p:nvGrpSpPr>
          <p:cNvPr id="239" name="Group 239"/>
          <p:cNvGrpSpPr/>
          <p:nvPr/>
        </p:nvGrpSpPr>
        <p:grpSpPr>
          <a:xfrm>
            <a:off x="3606797" y="6319518"/>
            <a:ext cx="1752603" cy="304802"/>
            <a:chOff x="0" y="0"/>
            <a:chExt cx="1752601" cy="304800"/>
          </a:xfrm>
        </p:grpSpPr>
        <p:sp>
          <p:nvSpPr>
            <p:cNvPr id="237" name="Shape 237"/>
            <p:cNvSpPr/>
            <p:nvPr/>
          </p:nvSpPr>
          <p:spPr>
            <a:xfrm flipH="1">
              <a:off x="-1" y="0"/>
              <a:ext cx="1752602" cy="3048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38" name="Shape 238"/>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1</a:t>
              </a:r>
            </a:p>
          </p:txBody>
        </p:sp>
      </p:grpSp>
      <p:sp>
        <p:nvSpPr>
          <p:cNvPr id="240" name="Shape 240">
            <a:hlinkClick r:id="rId3" action="ppaction://hlinksldjump"/>
          </p:cNvPr>
          <p:cNvSpPr/>
          <p:nvPr/>
        </p:nvSpPr>
        <p:spPr>
          <a:xfrm>
            <a:off x="3214929" y="6248399"/>
            <a:ext cx="2536341" cy="447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latin typeface="Calibri"/>
                <a:ea typeface="Calibri"/>
                <a:cs typeface="Calibri"/>
                <a:sym typeface="Calibri"/>
              </a:defRPr>
            </a:lvl1pPr>
          </a:lstStyle>
          <a:p>
            <a:pPr lvl="0">
              <a:defRPr sz="1800"/>
            </a:pPr>
            <a:r>
              <a:rPr sz="2400"/>
              <a:t>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43" name="Shape 243"/>
          <p:cNvSpPr/>
          <p:nvPr/>
        </p:nvSpPr>
        <p:spPr>
          <a:xfrm>
            <a:off x="381000" y="2057400"/>
            <a:ext cx="8382000" cy="40386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44" name="Shape 244"/>
          <p:cNvSpPr/>
          <p:nvPr/>
        </p:nvSpPr>
        <p:spPr>
          <a:xfrm>
            <a:off x="914400" y="2285999"/>
            <a:ext cx="7391400" cy="3660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Located in Boston, Massachusetts in 1995 designed by Stanley Saitowitz </a:t>
            </a:r>
          </a:p>
          <a:p>
            <a:pPr marL="180472" lvl="0" indent="-180472">
              <a:spcBef>
                <a:spcPts val="1000"/>
              </a:spcBef>
              <a:buSzPct val="100000"/>
              <a:buChar char="•"/>
              <a:defRPr sz="1800"/>
            </a:pPr>
            <a:r>
              <a:rPr>
                <a:latin typeface="Calibri"/>
                <a:ea typeface="Calibri"/>
                <a:cs typeface="Calibri"/>
                <a:sym typeface="Calibri"/>
              </a:rPr>
              <a:t>In the New England holocaust memorial there are 6 different towers, the picture is one of them, visitors can walk under these towers. </a:t>
            </a:r>
          </a:p>
          <a:p>
            <a:pPr marL="180472" lvl="0" indent="-180472">
              <a:spcBef>
                <a:spcPts val="1000"/>
              </a:spcBef>
              <a:buSzPct val="100000"/>
              <a:buChar char="•"/>
              <a:defRPr sz="1800"/>
            </a:pPr>
            <a:r>
              <a:rPr>
                <a:latin typeface="Calibri"/>
                <a:ea typeface="Calibri"/>
                <a:cs typeface="Calibri"/>
                <a:sym typeface="Calibri"/>
              </a:rPr>
              <a:t>On these towers there are 6 million numbers and each number represents a loved one who died in the Holocaust. There are also random messages engraved on these towers. </a:t>
            </a:r>
          </a:p>
          <a:p>
            <a:pPr marL="180472" lvl="0" indent="-180472">
              <a:spcBef>
                <a:spcPts val="1000"/>
              </a:spcBef>
              <a:buSzPct val="100000"/>
              <a:buChar char="•"/>
              <a:defRPr sz="1800"/>
            </a:pPr>
            <a:r>
              <a:rPr>
                <a:latin typeface="Calibri"/>
                <a:ea typeface="Calibri"/>
                <a:cs typeface="Calibri"/>
                <a:sym typeface="Calibri"/>
              </a:rPr>
              <a:t>As you walk under the towers steam rises up through metal grates from a dark floor with twinkling lights on it.</a:t>
            </a:r>
          </a:p>
          <a:p>
            <a:pPr lvl="0">
              <a:spcBef>
                <a:spcPts val="1000"/>
              </a:spcBef>
              <a:defRPr sz="1800"/>
            </a:pPr>
            <a:endParaRPr>
              <a:latin typeface="Calibri"/>
              <a:ea typeface="Calibri"/>
              <a:cs typeface="Calibri"/>
              <a:sym typeface="Calibri"/>
            </a:endParaRPr>
          </a:p>
        </p:txBody>
      </p:sp>
      <p:sp>
        <p:nvSpPr>
          <p:cNvPr id="245" name="Shape 245"/>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46" name="Shape 246"/>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lstStyle>
          <a:p>
            <a:pPr lvl="0">
              <a:defRPr sz="1800"/>
            </a:pPr>
            <a:r>
              <a:rPr sz="4400"/>
              <a:t>Prisoner numbers </a:t>
            </a:r>
          </a:p>
        </p:txBody>
      </p:sp>
      <p:grpSp>
        <p:nvGrpSpPr>
          <p:cNvPr id="249" name="Group 249"/>
          <p:cNvGrpSpPr/>
          <p:nvPr/>
        </p:nvGrpSpPr>
        <p:grpSpPr>
          <a:xfrm>
            <a:off x="6629400" y="381000"/>
            <a:ext cx="2133600" cy="1524000"/>
            <a:chOff x="0" y="0"/>
            <a:chExt cx="2133600" cy="1524000"/>
          </a:xfrm>
        </p:grpSpPr>
        <p:sp>
          <p:nvSpPr>
            <p:cNvPr id="247" name="Shape 247"/>
            <p:cNvSpPr/>
            <p:nvPr/>
          </p:nvSpPr>
          <p:spPr>
            <a:xfrm>
              <a:off x="0" y="0"/>
              <a:ext cx="2133600" cy="1524000"/>
            </a:xfrm>
            <a:prstGeom prst="rect">
              <a:avLst/>
            </a:prstGeom>
            <a:solidFill>
              <a:srgbClr val="4F81BD"/>
            </a:solidFill>
            <a:ln w="76200" cap="flat">
              <a:solidFill>
                <a:srgbClr val="C4BD97"/>
              </a:solidFill>
              <a:prstDash val="solid"/>
              <a:round/>
            </a:ln>
            <a:effectLst/>
          </p:spPr>
          <p:txBody>
            <a:bodyPr wrap="square" lIns="0" tIns="0" rIns="0" bIns="0" numCol="1" anchor="ctr">
              <a:noAutofit/>
            </a:bodyPr>
            <a:lstStyle/>
            <a:p>
              <a:pPr lvl="0" algn="ctr">
                <a:defRPr sz="1800">
                  <a:latin typeface="Calibri"/>
                  <a:ea typeface="Calibri"/>
                  <a:cs typeface="Calibri"/>
                  <a:sym typeface="Calibri"/>
                </a:defRPr>
              </a:pPr>
              <a:endParaRPr/>
            </a:p>
          </p:txBody>
        </p:sp>
        <p:sp>
          <p:nvSpPr>
            <p:cNvPr id="248" name="Shape 248"/>
            <p:cNvSpPr/>
            <p:nvPr/>
          </p:nvSpPr>
          <p:spPr>
            <a:xfrm>
              <a:off x="276869" y="495300"/>
              <a:ext cx="1579862" cy="5334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p>
              <a:pPr lvl="0" algn="ctr">
                <a:defRPr sz="1800"/>
              </a:pPr>
              <a:r>
                <a:rPr>
                  <a:latin typeface="Calibri"/>
                  <a:ea typeface="Calibri"/>
                  <a:cs typeface="Calibri"/>
                  <a:sym typeface="Calibri"/>
                </a:rPr>
                <a:t>Insert Artifact </a:t>
              </a:r>
            </a:p>
            <a:p>
              <a:pPr lvl="0" algn="ctr">
                <a:defRPr sz="1800"/>
              </a:pPr>
              <a:r>
                <a:rPr>
                  <a:latin typeface="Calibri"/>
                  <a:ea typeface="Calibri"/>
                  <a:cs typeface="Calibri"/>
                  <a:sym typeface="Calibri"/>
                </a:rPr>
                <a:t>Picture Here</a:t>
              </a:r>
            </a:p>
          </p:txBody>
        </p:sp>
      </p:grpSp>
      <p:grpSp>
        <p:nvGrpSpPr>
          <p:cNvPr id="252" name="Group 252">
            <a:hlinkClick r:id="rId2" action="ppaction://hlinksldjump"/>
          </p:cNvPr>
          <p:cNvGrpSpPr/>
          <p:nvPr/>
        </p:nvGrpSpPr>
        <p:grpSpPr>
          <a:xfrm>
            <a:off x="3657597" y="6324599"/>
            <a:ext cx="1752603" cy="304801"/>
            <a:chOff x="0" y="0"/>
            <a:chExt cx="1752601" cy="304800"/>
          </a:xfrm>
        </p:grpSpPr>
        <p:sp>
          <p:nvSpPr>
            <p:cNvPr id="250" name="Shape 250"/>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51" name="Shape 251"/>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1</a:t>
              </a:r>
            </a:p>
          </p:txBody>
        </p:sp>
      </p:grpSp>
      <p:pic>
        <p:nvPicPr>
          <p:cNvPr id="253" name="image9.jpeg"/>
          <p:cNvPicPr/>
          <p:nvPr/>
        </p:nvPicPr>
        <p:blipFill>
          <a:blip r:embed="rId3">
            <a:extLst/>
          </a:blip>
          <a:stretch>
            <a:fillRect/>
          </a:stretch>
        </p:blipFill>
        <p:spPr>
          <a:xfrm>
            <a:off x="6452354" y="313365"/>
            <a:ext cx="2487692" cy="1659271"/>
          </a:xfrm>
          <a:prstGeom prst="rect">
            <a:avLst/>
          </a:prstGeom>
          <a:ln w="12700">
            <a:miter lim="400000"/>
          </a:ln>
        </p:spPr>
      </p:pic>
      <p:sp>
        <p:nvSpPr>
          <p:cNvPr id="254" name="Shape 254"/>
          <p:cNvSpPr/>
          <p:nvPr/>
        </p:nvSpPr>
        <p:spPr>
          <a:xfrm>
            <a:off x="621015" y="1654810"/>
            <a:ext cx="3683003" cy="3073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500">
                <a:latin typeface="Calibri"/>
                <a:ea typeface="Calibri"/>
                <a:cs typeface="Calibri"/>
                <a:sym typeface="Calibri"/>
                <a:hlinkClick r:id="rId4"/>
              </a:defRPr>
            </a:lvl1pPr>
          </a:lstStyle>
          <a:p>
            <a:pPr lvl="0">
              <a:defRPr sz="1800"/>
            </a:pPr>
            <a:r>
              <a:rPr sz="1500">
                <a:hlinkClick r:id="rId4"/>
              </a:rPr>
              <a:t>https://www.loc.gov/item/2010630443/</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nvSpPr>
        <p:spPr>
          <a:xfrm>
            <a:off x="-2" y="0"/>
            <a:ext cx="9144004" cy="6858000"/>
          </a:xfrm>
          <a:prstGeom prst="rect">
            <a:avLst/>
          </a:prstGeom>
          <a:solidFill>
            <a:srgbClr val="4F81BD"/>
          </a:solidFill>
          <a:ln w="12700">
            <a:miter lim="400000"/>
          </a:ln>
        </p:spPr>
        <p:txBody>
          <a:bodyPr lIns="0" tIns="0" rIns="0" bIns="0" anchor="ctr"/>
          <a:lstStyle/>
          <a:p>
            <a:pPr lvl="0">
              <a:defRPr sz="1800">
                <a:latin typeface="Calibri"/>
                <a:ea typeface="Calibri"/>
                <a:cs typeface="Calibri"/>
                <a:sym typeface="Calibri"/>
              </a:defRPr>
            </a:pPr>
            <a:endParaRPr/>
          </a:p>
        </p:txBody>
      </p:sp>
      <p:sp>
        <p:nvSpPr>
          <p:cNvPr id="257" name="Shape 257"/>
          <p:cNvSpPr/>
          <p:nvPr/>
        </p:nvSpPr>
        <p:spPr>
          <a:xfrm>
            <a:off x="381000" y="2049778"/>
            <a:ext cx="8382000" cy="4038603"/>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58" name="Shape 258"/>
          <p:cNvSpPr/>
          <p:nvPr/>
        </p:nvSpPr>
        <p:spPr>
          <a:xfrm>
            <a:off x="914400" y="2285999"/>
            <a:ext cx="7391400" cy="27330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80472" lvl="0" indent="-180472">
              <a:spcBef>
                <a:spcPts val="1000"/>
              </a:spcBef>
              <a:buSzPct val="100000"/>
              <a:buChar char="•"/>
              <a:defRPr sz="1800"/>
            </a:pPr>
            <a:r>
              <a:rPr>
                <a:latin typeface="Calibri"/>
                <a:ea typeface="Calibri"/>
                <a:cs typeface="Calibri"/>
                <a:sym typeface="Calibri"/>
              </a:rPr>
              <a:t>This is an interior of a railway car used for the deportation of Jews. </a:t>
            </a:r>
          </a:p>
          <a:p>
            <a:pPr lvl="0">
              <a:spcBef>
                <a:spcPts val="1000"/>
              </a:spcBef>
              <a:defRPr sz="1800"/>
            </a:pPr>
            <a:endParaRPr>
              <a:latin typeface="Calibri"/>
              <a:ea typeface="Calibri"/>
              <a:cs typeface="Calibri"/>
              <a:sym typeface="Calibri"/>
            </a:endParaRPr>
          </a:p>
          <a:p>
            <a:pPr marL="180472" lvl="0" indent="-180472">
              <a:spcBef>
                <a:spcPts val="1000"/>
              </a:spcBef>
              <a:buSzPct val="100000"/>
              <a:buChar char="•"/>
              <a:defRPr sz="1800"/>
            </a:pPr>
            <a:r>
              <a:rPr>
                <a:latin typeface="Calibri"/>
                <a:ea typeface="Calibri"/>
                <a:cs typeface="Calibri"/>
                <a:sym typeface="Calibri"/>
              </a:rPr>
              <a:t>Jews were told by going on this railway car they were being brought to labor camp, in 1941, but in reality they were going to killing centers in Poland. </a:t>
            </a:r>
          </a:p>
          <a:p>
            <a:pPr lvl="0">
              <a:spcBef>
                <a:spcPts val="1000"/>
              </a:spcBef>
              <a:defRPr sz="1800"/>
            </a:pPr>
            <a:endParaRPr>
              <a:latin typeface="Calibri"/>
              <a:ea typeface="Calibri"/>
              <a:cs typeface="Calibri"/>
              <a:sym typeface="Calibri"/>
            </a:endParaRPr>
          </a:p>
          <a:p>
            <a:pPr marL="180472" lvl="0" indent="-180472">
              <a:spcBef>
                <a:spcPts val="1000"/>
              </a:spcBef>
              <a:buSzPct val="100000"/>
              <a:buChar char="•"/>
              <a:defRPr sz="1800"/>
            </a:pPr>
            <a:r>
              <a:rPr>
                <a:latin typeface="Calibri"/>
                <a:ea typeface="Calibri"/>
                <a:cs typeface="Calibri"/>
                <a:sym typeface="Calibri"/>
              </a:rPr>
              <a:t>The original rail car is on display in the United States Holocaust memorial museum permanent exhibition. </a:t>
            </a:r>
          </a:p>
        </p:txBody>
      </p:sp>
      <p:sp>
        <p:nvSpPr>
          <p:cNvPr id="259" name="Shape 259"/>
          <p:cNvSpPr/>
          <p:nvPr/>
        </p:nvSpPr>
        <p:spPr>
          <a:xfrm>
            <a:off x="381000" y="609600"/>
            <a:ext cx="5486400" cy="1066800"/>
          </a:xfrm>
          <a:prstGeom prst="roundRect">
            <a:avLst>
              <a:gd name="adj" fmla="val 16667"/>
            </a:avLst>
          </a:prstGeom>
          <a:solidFill>
            <a:srgbClr val="1F497D"/>
          </a:solidFill>
          <a:ln w="76200">
            <a:solidFill>
              <a:srgbClr val="C4BD97"/>
            </a:solidFill>
            <a:round/>
          </a:ln>
        </p:spPr>
        <p:txBody>
          <a:bodyPr lIns="0" tIns="0" rIns="0" bIns="0" anchor="ctr"/>
          <a:lstStyle/>
          <a:p>
            <a:pPr lvl="0">
              <a:defRPr sz="1800">
                <a:latin typeface="Calibri"/>
                <a:ea typeface="Calibri"/>
                <a:cs typeface="Calibri"/>
                <a:sym typeface="Calibri"/>
              </a:defRPr>
            </a:pPr>
            <a:endParaRPr/>
          </a:p>
        </p:txBody>
      </p:sp>
      <p:sp>
        <p:nvSpPr>
          <p:cNvPr id="260" name="Shape 260"/>
          <p:cNvSpPr>
            <a:spLocks noGrp="1"/>
          </p:cNvSpPr>
          <p:nvPr>
            <p:ph type="title" idx="4294967295"/>
          </p:nvPr>
        </p:nvSpPr>
        <p:spPr>
          <a:xfrm>
            <a:off x="609600" y="762000"/>
            <a:ext cx="5257800" cy="762000"/>
          </a:xfrm>
          <a:prstGeom prst="rect">
            <a:avLst/>
          </a:prstGeom>
        </p:spPr>
        <p:txBody>
          <a:bodyPr lIns="0" tIns="0" rIns="0" bIns="0" anchor="t">
            <a:normAutofit/>
          </a:bodyPr>
          <a:lstStyle>
            <a:lvl1pPr algn="l">
              <a:defRPr sz="4000"/>
            </a:lvl1pPr>
          </a:lstStyle>
          <a:p>
            <a:pPr lvl="0">
              <a:defRPr sz="1800"/>
            </a:pPr>
            <a:r>
              <a:rPr sz="4000"/>
              <a:t>Railcar </a:t>
            </a:r>
          </a:p>
        </p:txBody>
      </p:sp>
      <p:grpSp>
        <p:nvGrpSpPr>
          <p:cNvPr id="263" name="Group 263">
            <a:hlinkClick r:id="rId2" action="ppaction://hlinksldjump"/>
          </p:cNvPr>
          <p:cNvGrpSpPr/>
          <p:nvPr/>
        </p:nvGrpSpPr>
        <p:grpSpPr>
          <a:xfrm>
            <a:off x="3657597" y="6324599"/>
            <a:ext cx="1752603" cy="304801"/>
            <a:chOff x="0" y="0"/>
            <a:chExt cx="1752601" cy="304800"/>
          </a:xfrm>
        </p:grpSpPr>
        <p:sp>
          <p:nvSpPr>
            <p:cNvPr id="261" name="Shape 261"/>
            <p:cNvSpPr/>
            <p:nvPr/>
          </p:nvSpPr>
          <p:spPr>
            <a:xfrm flipH="1">
              <a:off x="-1" y="-1"/>
              <a:ext cx="1752602"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21600"/>
                  </a:lnTo>
                  <a:lnTo>
                    <a:pt x="21600" y="10800"/>
                  </a:lnTo>
                  <a:close/>
                </a:path>
              </a:pathLst>
            </a:custGeom>
            <a:solidFill>
              <a:srgbClr val="E36A68"/>
            </a:solidFill>
            <a:ln w="57150" cap="flat">
              <a:solidFill>
                <a:srgbClr val="4D1715"/>
              </a:solidFill>
              <a:prstDash val="solid"/>
              <a:round/>
            </a:ln>
            <a:effectLst/>
          </p:spPr>
          <p:txBody>
            <a:bodyPr wrap="square" lIns="0" tIns="0" rIns="0" bIns="0" numCol="1" anchor="ctr">
              <a:noAutofit/>
            </a:bodyPr>
            <a:lstStyle/>
            <a:p>
              <a:pPr lvl="0" algn="ctr">
                <a:defRPr sz="1400">
                  <a:latin typeface="Calibri"/>
                  <a:ea typeface="Calibri"/>
                  <a:cs typeface="Calibri"/>
                  <a:sym typeface="Calibri"/>
                </a:defRPr>
              </a:pPr>
              <a:endParaRPr/>
            </a:p>
          </p:txBody>
        </p:sp>
        <p:sp>
          <p:nvSpPr>
            <p:cNvPr id="262" name="Shape 262"/>
            <p:cNvSpPr/>
            <p:nvPr/>
          </p:nvSpPr>
          <p:spPr>
            <a:xfrm>
              <a:off x="256809" y="50800"/>
              <a:ext cx="1238982" cy="2032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0" tIns="0" rIns="0" bIns="0" numCol="1" anchor="ctr">
              <a:spAutoFit/>
            </a:bodyPr>
            <a:lstStyle>
              <a:lvl1pPr algn="ctr">
                <a:defRPr sz="1400">
                  <a:latin typeface="Calibri"/>
                  <a:ea typeface="Calibri"/>
                  <a:cs typeface="Calibri"/>
                  <a:sym typeface="Calibri"/>
                </a:defRPr>
              </a:lvl1pPr>
            </a:lstStyle>
            <a:p>
              <a:pPr lvl="0">
                <a:defRPr sz="1800"/>
              </a:pPr>
              <a:r>
                <a:rPr sz="1400"/>
                <a:t>Back to Room 1</a:t>
              </a:r>
            </a:p>
          </p:txBody>
        </p:sp>
      </p:grpSp>
      <p:pic>
        <p:nvPicPr>
          <p:cNvPr id="264" name="image11.png"/>
          <p:cNvPicPr/>
          <p:nvPr/>
        </p:nvPicPr>
        <p:blipFill>
          <a:blip r:embed="rId3">
            <a:extLst/>
          </a:blip>
          <a:stretch>
            <a:fillRect/>
          </a:stretch>
        </p:blipFill>
        <p:spPr>
          <a:xfrm>
            <a:off x="7056803" y="149104"/>
            <a:ext cx="1431195" cy="1835393"/>
          </a:xfrm>
          <a:prstGeom prst="rect">
            <a:avLst/>
          </a:prstGeom>
          <a:ln w="12700">
            <a:miter lim="400000"/>
          </a:ln>
        </p:spPr>
      </p:pic>
      <p:sp>
        <p:nvSpPr>
          <p:cNvPr id="265" name="Shape 265"/>
          <p:cNvSpPr/>
          <p:nvPr/>
        </p:nvSpPr>
        <p:spPr>
          <a:xfrm>
            <a:off x="566260" y="1757678"/>
            <a:ext cx="5115877" cy="29463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1400">
                <a:latin typeface="Calibri"/>
                <a:ea typeface="Calibri"/>
                <a:cs typeface="Calibri"/>
                <a:sym typeface="Calibri"/>
                <a:hlinkClick r:id="rId4"/>
              </a:defRPr>
            </a:lvl1pPr>
          </a:lstStyle>
          <a:p>
            <a:pPr lvl="0">
              <a:defRPr sz="1800"/>
            </a:pPr>
            <a:r>
              <a:rPr sz="1400">
                <a:hlinkClick r:id="rId4"/>
              </a:rPr>
              <a:t>https://www.ushmm.org/wlc/en/media_da.php?MediaId=8442</a:t>
            </a: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1434</Words>
  <Application>Microsoft Office PowerPoint</Application>
  <PresentationFormat>On-screen Show (4:3)</PresentationFormat>
  <Paragraphs>168</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Bold</vt:lpstr>
      <vt:lpstr>Arial Narrow</vt:lpstr>
      <vt:lpstr>Arial Narrow Bold</vt:lpstr>
      <vt:lpstr>Avenir Roman</vt:lpstr>
      <vt:lpstr>Broadway</vt:lpstr>
      <vt:lpstr>Calibri</vt:lpstr>
      <vt:lpstr>Helvetica</vt:lpstr>
      <vt:lpstr>Times New Roman</vt:lpstr>
      <vt:lpstr>Default</vt:lpstr>
      <vt:lpstr>Museum Entrance</vt:lpstr>
      <vt:lpstr>Curator Information</vt:lpstr>
      <vt:lpstr>Where it began</vt:lpstr>
      <vt:lpstr>Room 2 Title</vt:lpstr>
      <vt:lpstr>Room 3 Title</vt:lpstr>
      <vt:lpstr>Room 4 Title</vt:lpstr>
      <vt:lpstr>Survivors </vt:lpstr>
      <vt:lpstr>Prisoner numbers </vt:lpstr>
      <vt:lpstr>Railcar </vt:lpstr>
      <vt:lpstr>Yellow Star</vt:lpstr>
      <vt:lpstr>Hana’s Camp Skirt</vt:lpstr>
      <vt:lpstr>Gas Chamber door</vt:lpstr>
      <vt:lpstr>Hartheim Register Expand Toolbar</vt:lpstr>
      <vt:lpstr>Child’s sweater worn in hiding  </vt:lpstr>
      <vt:lpstr>Bible from pastor</vt:lpstr>
      <vt:lpstr>Holocaust survivor </vt:lpstr>
      <vt:lpstr>Danish Rescue Boat</vt:lpstr>
      <vt:lpstr>Bible Found at Liberation</vt:lpstr>
      <vt:lpstr>Prisoner’s Garb from Auschwitz</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Entrance</dc:title>
  <dc:creator>Pardieck, Sherrie</dc:creator>
  <cp:lastModifiedBy>Pardieck, Sherrie</cp:lastModifiedBy>
  <cp:revision>3</cp:revision>
  <dcterms:modified xsi:type="dcterms:W3CDTF">2016-04-19T13:44:54Z</dcterms:modified>
</cp:coreProperties>
</file>