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59" r:id="rId12"/>
    <p:sldId id="260" r:id="rId13"/>
    <p:sldId id="261" r:id="rId14"/>
    <p:sldId id="262" r:id="rId15"/>
    <p:sldId id="276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gif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p3wMwNxgcT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op.it/t/teaching-and-learning-with-primary-sourc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jcs.siue.edu/ojs/index.php/jicss/" TargetMode="External"/><Relationship Id="rId3" Type="http://schemas.openxmlformats.org/officeDocument/2006/relationships/hyperlink" Target="http://www.iate1.or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adleytps.weebly.com/" TargetMode="External"/><Relationship Id="rId3" Type="http://schemas.openxmlformats.org/officeDocument/2006/relationships/hyperlink" Target="http://tpscommunityhistory.weebly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effectLst/>
              </a:rPr>
              <a:t>Locating and Curating Online Primary Sources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Dr. David W. McMullen</a:t>
            </a:r>
          </a:p>
          <a:p>
            <a:r>
              <a:rPr lang="en-US" dirty="0" smtClean="0"/>
              <a:t>Dr. Sherrie C. Pardieck</a:t>
            </a:r>
          </a:p>
          <a:p>
            <a:r>
              <a:rPr lang="en-US" dirty="0" smtClean="0"/>
              <a:t>Dr. Dean A. Cantu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289" y="5139765"/>
            <a:ext cx="2070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4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Drawings</a:t>
            </a:r>
            <a:endParaRPr lang="en-US" dirty="0"/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Video/Film</a:t>
            </a:r>
          </a:p>
          <a:p>
            <a:pPr lvl="1"/>
            <a:r>
              <a:rPr lang="en-US" dirty="0" smtClean="0"/>
              <a:t>Political Cartoons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584">
            <a:off x="5572460" y="2345591"/>
            <a:ext cx="2643744" cy="4351162"/>
          </a:xfrm>
          <a:prstGeom prst="rect">
            <a:avLst/>
          </a:prstGeom>
        </p:spPr>
      </p:pic>
      <p:pic>
        <p:nvPicPr>
          <p:cNvPr id="7" name="Picture 6" descr="Illinois m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58" y="2519363"/>
            <a:ext cx="4216400" cy="3606800"/>
          </a:xfrm>
          <a:prstGeom prst="rect">
            <a:avLst/>
          </a:prstGeom>
        </p:spPr>
      </p:pic>
      <p:pic>
        <p:nvPicPr>
          <p:cNvPr id="8" name="Picture 7" descr="Sousa Sheet Mus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596">
            <a:off x="5142464" y="2375715"/>
            <a:ext cx="3263175" cy="4155109"/>
          </a:xfrm>
          <a:prstGeom prst="rect">
            <a:avLst/>
          </a:prstGeom>
        </p:spPr>
      </p:pic>
      <p:pic>
        <p:nvPicPr>
          <p:cNvPr id="10" name="Picture 9" descr="Ellis Island Film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75" y="3355543"/>
            <a:ext cx="5513534" cy="1385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26697">
            <a:off x="5640018" y="2283420"/>
            <a:ext cx="2882910" cy="4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Secondary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Summaries</a:t>
            </a:r>
          </a:p>
          <a:p>
            <a:r>
              <a:rPr lang="en-US" dirty="0" smtClean="0"/>
              <a:t>Re-</a:t>
            </a:r>
            <a:r>
              <a:rPr lang="en-US" dirty="0" err="1" smtClean="0"/>
              <a:t>tellings</a:t>
            </a:r>
            <a:endParaRPr lang="en-US" dirty="0" smtClean="0"/>
          </a:p>
          <a:p>
            <a:r>
              <a:rPr lang="en-US" dirty="0" smtClean="0"/>
              <a:t>Not Eye Witness Accounts – one or more steps removed from the event</a:t>
            </a:r>
          </a:p>
          <a:p>
            <a:r>
              <a:rPr lang="en-US" dirty="0" smtClean="0"/>
              <a:t>Interpretations / Analysis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253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Primary Sources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</a:t>
            </a:r>
            <a:r>
              <a:rPr lang="en-US" dirty="0" smtClean="0"/>
              <a:t>of Congress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Archives and </a:t>
            </a:r>
            <a:r>
              <a:rPr lang="en-US" dirty="0" smtClean="0"/>
              <a:t>Museums</a:t>
            </a:r>
          </a:p>
          <a:p>
            <a:r>
              <a:rPr lang="en-US" dirty="0" smtClean="0"/>
              <a:t>Is there a way to save my own collection of primary sources?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01" y="2507941"/>
            <a:ext cx="5100397" cy="4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5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Primary Sources through Curation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I’ve found primary sources – now what?</a:t>
            </a:r>
          </a:p>
          <a:p>
            <a:r>
              <a:rPr lang="en-US" dirty="0" smtClean="0"/>
              <a:t>Curation tools are like the old vertical files.</a:t>
            </a:r>
          </a:p>
          <a:p>
            <a:r>
              <a:rPr lang="en-US" dirty="0" smtClean="0"/>
              <a:t>Keyword indexing is important!</a:t>
            </a:r>
          </a:p>
          <a:p>
            <a:r>
              <a:rPr lang="en-US" dirty="0" smtClean="0"/>
              <a:t>Once you start curating, you can’t stop!</a:t>
            </a:r>
            <a:endParaRPr lang="en-US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200" y="4599004"/>
            <a:ext cx="4227177" cy="1527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9024" y="4275453"/>
            <a:ext cx="765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err="1">
                <a:hlinkClick r:id="rId4"/>
              </a:rPr>
              <a:t>www.youtube.com</a:t>
            </a:r>
            <a:r>
              <a:rPr lang="en-US" sz="2400" dirty="0">
                <a:hlinkClick r:id="rId4"/>
              </a:rPr>
              <a:t>/</a:t>
            </a:r>
            <a:r>
              <a:rPr lang="en-US" sz="2400" dirty="0" err="1">
                <a:hlinkClick r:id="rId4"/>
              </a:rPr>
              <a:t>watch?v</a:t>
            </a:r>
            <a:r>
              <a:rPr lang="en-US" sz="2400" dirty="0">
                <a:hlinkClick r:id="rId4"/>
              </a:rPr>
              <a:t>=p3wMwNxgcTU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9491" y="6126163"/>
            <a:ext cx="8434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2"/>
              </a:rPr>
              <a:t>http://</a:t>
            </a:r>
            <a:r>
              <a:rPr lang="en-US" sz="2200" dirty="0" err="1">
                <a:hlinkClick r:id="rId2"/>
              </a:rPr>
              <a:t>www.scoop.it</a:t>
            </a:r>
            <a:r>
              <a:rPr lang="en-US" sz="2200" dirty="0">
                <a:hlinkClick r:id="rId2"/>
              </a:rPr>
              <a:t>/t/teaching-and-learning-with-primary-sources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10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519269"/>
            <a:ext cx="7272339" cy="1339009"/>
          </a:xfrm>
        </p:spPr>
        <p:txBody>
          <a:bodyPr/>
          <a:lstStyle/>
          <a:p>
            <a:r>
              <a:rPr lang="en-US" dirty="0" smtClean="0"/>
              <a:t>Examples of Primary Source Activities Linked to Common Core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500132"/>
            <a:ext cx="7272339" cy="36260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2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Illinois Council for the Social Studies (ICSS)</a:t>
            </a:r>
          </a:p>
          <a:p>
            <a:pPr lvl="1"/>
            <a:r>
              <a:rPr lang="en-US" dirty="0" smtClean="0"/>
              <a:t>Spring Conference – Friday, March 6 at Eastern Illinois University</a:t>
            </a:r>
          </a:p>
          <a:p>
            <a:pPr lvl="1"/>
            <a:r>
              <a:rPr lang="en-US" dirty="0" smtClean="0"/>
              <a:t>Members receive access to the ICSS Quarterly</a:t>
            </a:r>
          </a:p>
          <a:p>
            <a:pPr lvl="1"/>
            <a:r>
              <a:rPr lang="en-US" dirty="0"/>
              <a:t>The Councilor -  </a:t>
            </a:r>
            <a:r>
              <a:rPr lang="en-US" dirty="0">
                <a:hlinkClick r:id="rId2"/>
              </a:rPr>
              <a:t>https://ojcs.siue.edu/ojs/index.php/jicss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Illinois Association of Teacher Educators</a:t>
            </a:r>
          </a:p>
          <a:p>
            <a:pPr lvl="1"/>
            <a:r>
              <a:rPr lang="en-US" dirty="0" smtClean="0">
                <a:hlinkClick r:id="rId3"/>
              </a:rPr>
              <a:t>http://www.iate1.org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2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David W. McMullen</a:t>
            </a:r>
          </a:p>
          <a:p>
            <a:pPr lvl="1"/>
            <a:r>
              <a:rPr lang="en-US" dirty="0" err="1" smtClean="0"/>
              <a:t>mcmullen@fsmail.bradley.edu</a:t>
            </a:r>
            <a:endParaRPr lang="en-US" dirty="0" smtClean="0"/>
          </a:p>
          <a:p>
            <a:r>
              <a:rPr lang="en-US" dirty="0" smtClean="0"/>
              <a:t>Dr. Sherrie C. Pardieck</a:t>
            </a:r>
          </a:p>
          <a:p>
            <a:pPr lvl="1"/>
            <a:r>
              <a:rPr lang="en-US" dirty="0" err="1" smtClean="0"/>
              <a:t>sherrie@fsmail.bradley.edu</a:t>
            </a:r>
            <a:endParaRPr lang="en-US" dirty="0" smtClean="0"/>
          </a:p>
          <a:p>
            <a:r>
              <a:rPr lang="en-US" dirty="0" smtClean="0"/>
              <a:t>Dr. Dean A. Cantu</a:t>
            </a:r>
          </a:p>
          <a:p>
            <a:pPr lvl="1"/>
            <a:r>
              <a:rPr lang="en-US" dirty="0" err="1" smtClean="0"/>
              <a:t>dcantu@fsmail.bradley.edu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1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473060"/>
            <a:ext cx="7272339" cy="1339009"/>
          </a:xfrm>
        </p:spPr>
        <p:txBody>
          <a:bodyPr/>
          <a:lstStyle/>
          <a:p>
            <a:r>
              <a:rPr lang="en-US" dirty="0" smtClean="0"/>
              <a:t>Introduction to the Teaching with Primary Sources Project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0256" y="3522012"/>
            <a:ext cx="7272339" cy="3035874"/>
          </a:xfrm>
        </p:spPr>
        <p:txBody>
          <a:bodyPr/>
          <a:lstStyle/>
          <a:p>
            <a:r>
              <a:rPr lang="en-US" i="1" dirty="0" smtClean="0"/>
              <a:t>Federally </a:t>
            </a:r>
            <a:r>
              <a:rPr lang="en-US" i="1" dirty="0"/>
              <a:t>funded project of Library of Congress to highlight resources of Library of Congress </a:t>
            </a:r>
            <a:r>
              <a:rPr lang="en-US" i="1" dirty="0" smtClean="0"/>
              <a:t>Website</a:t>
            </a:r>
          </a:p>
          <a:p>
            <a:r>
              <a:rPr lang="en-US" i="1" dirty="0"/>
              <a:t>Designed to prepare teachers to access, use, and produce curriculum using the digitized primary source materials from the Library of </a:t>
            </a:r>
            <a:r>
              <a:rPr lang="en-US" i="1" dirty="0" smtClean="0"/>
              <a:t>Congress</a:t>
            </a:r>
          </a:p>
          <a:p>
            <a:r>
              <a:rPr lang="en-US" i="1" dirty="0"/>
              <a:t>Four Illinois </a:t>
            </a:r>
            <a:r>
              <a:rPr lang="en-US" i="1" dirty="0" smtClean="0"/>
              <a:t>Universities</a:t>
            </a:r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7" name="Picture 6" descr="TPS_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2214584"/>
            <a:ext cx="5504758" cy="11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Bradley University 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http://bradleytps.weebly.com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Lesson Plans &amp; </a:t>
            </a:r>
            <a:r>
              <a:rPr lang="en-US" dirty="0" err="1" smtClean="0"/>
              <a:t>WebQuests</a:t>
            </a:r>
            <a:endParaRPr lang="en-US" dirty="0" smtClean="0"/>
          </a:p>
          <a:p>
            <a:r>
              <a:rPr lang="en-US" dirty="0" smtClean="0"/>
              <a:t>Elmwood Community History Project</a:t>
            </a:r>
          </a:p>
          <a:p>
            <a:r>
              <a:rPr lang="en-US" dirty="0" smtClean="0"/>
              <a:t>Bradley TPS Community </a:t>
            </a:r>
            <a:r>
              <a:rPr lang="en-US" dirty="0"/>
              <a:t>History Website</a:t>
            </a:r>
            <a:br>
              <a:rPr lang="en-US" dirty="0"/>
            </a:br>
            <a:r>
              <a:rPr lang="en-US" dirty="0">
                <a:hlinkClick r:id="rId3"/>
              </a:rPr>
              <a:t>http://tpscommunityhistory.weebly.com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0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</p:txBody>
      </p:sp>
      <p:pic>
        <p:nvPicPr>
          <p:cNvPr id="4" name="Picture 3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0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Drawings</a:t>
            </a:r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584">
            <a:off x="5572460" y="2345591"/>
            <a:ext cx="2643744" cy="43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Drawings</a:t>
            </a:r>
            <a:endParaRPr lang="en-US" dirty="0"/>
          </a:p>
          <a:p>
            <a:pPr lvl="1"/>
            <a:r>
              <a:rPr lang="en-US" dirty="0" smtClean="0"/>
              <a:t>Maps</a:t>
            </a:r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584">
            <a:off x="5572460" y="2345591"/>
            <a:ext cx="2643744" cy="4351162"/>
          </a:xfrm>
          <a:prstGeom prst="rect">
            <a:avLst/>
          </a:prstGeom>
        </p:spPr>
      </p:pic>
      <p:pic>
        <p:nvPicPr>
          <p:cNvPr id="7" name="Picture 6" descr="Illinois m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58" y="2519363"/>
            <a:ext cx="42164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9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Drawings</a:t>
            </a:r>
            <a:endParaRPr lang="en-US" dirty="0"/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584">
            <a:off x="5572460" y="2345591"/>
            <a:ext cx="2643744" cy="4351162"/>
          </a:xfrm>
          <a:prstGeom prst="rect">
            <a:avLst/>
          </a:prstGeom>
        </p:spPr>
      </p:pic>
      <p:pic>
        <p:nvPicPr>
          <p:cNvPr id="7" name="Picture 6" descr="Illinois m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58" y="2519363"/>
            <a:ext cx="4216400" cy="3606800"/>
          </a:xfrm>
          <a:prstGeom prst="rect">
            <a:avLst/>
          </a:prstGeom>
        </p:spPr>
      </p:pic>
      <p:pic>
        <p:nvPicPr>
          <p:cNvPr id="8" name="Picture 7" descr="Sousa Sheet Mus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596">
            <a:off x="5142464" y="2375715"/>
            <a:ext cx="3263175" cy="41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Primary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records of people, places, and events.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Drawings</a:t>
            </a:r>
            <a:endParaRPr lang="en-US" dirty="0"/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Video/Film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Bannek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67">
            <a:off x="5378240" y="2373048"/>
            <a:ext cx="3135653" cy="3929365"/>
          </a:xfrm>
          <a:prstGeom prst="rect">
            <a:avLst/>
          </a:prstGeom>
        </p:spPr>
      </p:pic>
      <p:pic>
        <p:nvPicPr>
          <p:cNvPr id="4" name="Picture 3" descr="L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12">
            <a:off x="5211620" y="2623881"/>
            <a:ext cx="3183207" cy="3955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2043" y="6448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584">
            <a:off x="5572460" y="2345591"/>
            <a:ext cx="2643744" cy="4351162"/>
          </a:xfrm>
          <a:prstGeom prst="rect">
            <a:avLst/>
          </a:prstGeom>
        </p:spPr>
      </p:pic>
      <p:pic>
        <p:nvPicPr>
          <p:cNvPr id="7" name="Picture 6" descr="Illinois m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58" y="2519363"/>
            <a:ext cx="4216400" cy="3606800"/>
          </a:xfrm>
          <a:prstGeom prst="rect">
            <a:avLst/>
          </a:prstGeom>
        </p:spPr>
      </p:pic>
      <p:pic>
        <p:nvPicPr>
          <p:cNvPr id="8" name="Picture 7" descr="Sousa Sheet Mus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596">
            <a:off x="5142464" y="2375715"/>
            <a:ext cx="3263175" cy="4155109"/>
          </a:xfrm>
          <a:prstGeom prst="rect">
            <a:avLst/>
          </a:prstGeom>
        </p:spPr>
      </p:pic>
      <p:pic>
        <p:nvPicPr>
          <p:cNvPr id="10" name="Picture 9" descr="Ellis Island Film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75" y="3355543"/>
            <a:ext cx="5513534" cy="13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9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226</TotalTime>
  <Words>430</Words>
  <Application>Microsoft Macintosh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Tradition</vt:lpstr>
      <vt:lpstr>Locating and Curating Online Primary Sources </vt:lpstr>
      <vt:lpstr>Introduction to the Teaching with Primary Sources Project</vt:lpstr>
      <vt:lpstr>Bradley University TPS</vt:lpstr>
      <vt:lpstr>What are Primary Sources?</vt:lpstr>
      <vt:lpstr>What are Primary Sources?</vt:lpstr>
      <vt:lpstr>What are Primary Sources?</vt:lpstr>
      <vt:lpstr>What are Primary Sources?</vt:lpstr>
      <vt:lpstr>What are Primary Sources?</vt:lpstr>
      <vt:lpstr>What are Primary Sources?</vt:lpstr>
      <vt:lpstr>What are Primary Sources?</vt:lpstr>
      <vt:lpstr>What are Secondary Sources?</vt:lpstr>
      <vt:lpstr>Finding Primary Sources Online</vt:lpstr>
      <vt:lpstr>Organizing Primary Sources through Curation</vt:lpstr>
      <vt:lpstr>Examples of Primary Source Activities Linked to Common Core Standards</vt:lpstr>
      <vt:lpstr>Professional Development Activities</vt:lpstr>
      <vt:lpstr>Questions?</vt:lpstr>
    </vt:vector>
  </TitlesOfParts>
  <Company>Bradley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Locating and Curating Online Primary Sources </dc:title>
  <dc:creator>David McMullen</dc:creator>
  <cp:lastModifiedBy>David McMullen</cp:lastModifiedBy>
  <cp:revision>28</cp:revision>
  <dcterms:created xsi:type="dcterms:W3CDTF">2014-10-14T22:20:34Z</dcterms:created>
  <dcterms:modified xsi:type="dcterms:W3CDTF">2014-10-31T18:16:55Z</dcterms:modified>
</cp:coreProperties>
</file>