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0" r:id="rId2"/>
    <p:sldId id="259"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A68"/>
    <a:srgbClr val="E99795"/>
    <a:srgbClr val="4D1715"/>
    <a:srgbClr val="73766C"/>
    <a:srgbClr val="ECE8EC"/>
    <a:srgbClr val="C4BD97"/>
    <a:srgbClr val="FFFF8F"/>
    <a:srgbClr val="D6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p:cViewPr varScale="1">
        <p:scale>
          <a:sx n="103" d="100"/>
          <a:sy n="103" d="100"/>
        </p:scale>
        <p:origin x="2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4B9B6AE-A36A-4DD6-A863-8D0645101A66}" type="datetimeFigureOut">
              <a:rPr lang="en-US"/>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2A504F3-3561-4E72-AF56-DF14C1121917}" type="slidenum">
              <a:rPr lang="en-US"/>
              <a:pPr/>
              <a:t>‹#›</a:t>
            </a:fld>
            <a:endParaRPr lang="en-US"/>
          </a:p>
        </p:txBody>
      </p:sp>
    </p:spTree>
    <p:extLst>
      <p:ext uri="{BB962C8B-B14F-4D97-AF65-F5344CB8AC3E}">
        <p14:creationId xmlns:p14="http://schemas.microsoft.com/office/powerpoint/2010/main" val="1878959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00661F-F3EC-4BB9-8445-FAA58C64E49F}" type="slidenum">
              <a:rPr lang="en-US">
                <a:latin typeface="Calibri" panose="020F0502020204030204" pitchFamily="34" charset="0"/>
              </a:rPr>
              <a:pPr eaLnBrk="1" hangingPunct="1"/>
              <a:t>1</a:t>
            </a:fld>
            <a:endParaRPr lang="en-US">
              <a:latin typeface="Calibri" panose="020F0502020204030204" pitchFamily="34" charset="0"/>
            </a:endParaRPr>
          </a:p>
        </p:txBody>
      </p:sp>
    </p:spTree>
    <p:extLst>
      <p:ext uri="{BB962C8B-B14F-4D97-AF65-F5344CB8AC3E}">
        <p14:creationId xmlns:p14="http://schemas.microsoft.com/office/powerpoint/2010/main" val="35383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ABF1C0-2B2A-451E-8304-EF781504A307}"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329118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493E58-0FF9-4104-82E0-00EF51AE8F16}" type="slidenum">
              <a:rPr lang="en-US">
                <a:latin typeface="Calibri" panose="020F0502020204030204" pitchFamily="34" charset="0"/>
              </a:rPr>
              <a:pPr eaLnBrk="1" hangingPunct="1"/>
              <a:t>3</a:t>
            </a:fld>
            <a:endParaRPr lang="en-US">
              <a:latin typeface="Calibri" panose="020F0502020204030204" pitchFamily="34" charset="0"/>
            </a:endParaRPr>
          </a:p>
        </p:txBody>
      </p:sp>
    </p:spTree>
    <p:extLst>
      <p:ext uri="{BB962C8B-B14F-4D97-AF65-F5344CB8AC3E}">
        <p14:creationId xmlns:p14="http://schemas.microsoft.com/office/powerpoint/2010/main" val="354115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CB2DD62-6066-4777-8193-4BBD51BD3FE8}" type="slidenum">
              <a:rPr lang="en-US" sz="1200">
                <a:latin typeface="Calibri" panose="020F0502020204030204" pitchFamily="34" charset="0"/>
              </a:rPr>
              <a:pPr algn="r" eaLnBrk="1" hangingPunct="1"/>
              <a:t>4</a:t>
            </a:fld>
            <a:endParaRPr lang="en-US" sz="1200">
              <a:latin typeface="Calibri" panose="020F0502020204030204" pitchFamily="34" charset="0"/>
            </a:endParaRPr>
          </a:p>
        </p:txBody>
      </p:sp>
    </p:spTree>
    <p:extLst>
      <p:ext uri="{BB962C8B-B14F-4D97-AF65-F5344CB8AC3E}">
        <p14:creationId xmlns:p14="http://schemas.microsoft.com/office/powerpoint/2010/main" val="406710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0863251-3E34-4717-AF22-54BCA08AC559}" type="slidenum">
              <a:rPr lang="en-US" sz="1200">
                <a:latin typeface="Calibri" panose="020F0502020204030204" pitchFamily="34" charset="0"/>
              </a:rPr>
              <a:pPr algn="r" eaLnBrk="1" hangingPunct="1"/>
              <a:t>5</a:t>
            </a:fld>
            <a:endParaRPr lang="en-US" sz="1200">
              <a:latin typeface="Calibri" panose="020F0502020204030204" pitchFamily="34" charset="0"/>
            </a:endParaRPr>
          </a:p>
        </p:txBody>
      </p:sp>
    </p:spTree>
    <p:extLst>
      <p:ext uri="{BB962C8B-B14F-4D97-AF65-F5344CB8AC3E}">
        <p14:creationId xmlns:p14="http://schemas.microsoft.com/office/powerpoint/2010/main" val="168239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D0F0440-9A98-4667-9C7E-4B70E6B66A06}" type="slidenum">
              <a:rPr lang="en-US" sz="1200">
                <a:latin typeface="Calibri" panose="020F0502020204030204" pitchFamily="34" charset="0"/>
              </a:rPr>
              <a:pPr algn="r" eaLnBrk="1" hangingPunct="1"/>
              <a:t>6</a:t>
            </a:fld>
            <a:endParaRPr lang="en-US" sz="1200">
              <a:latin typeface="Calibri" panose="020F0502020204030204" pitchFamily="34" charset="0"/>
            </a:endParaRPr>
          </a:p>
        </p:txBody>
      </p:sp>
    </p:spTree>
    <p:extLst>
      <p:ext uri="{BB962C8B-B14F-4D97-AF65-F5344CB8AC3E}">
        <p14:creationId xmlns:p14="http://schemas.microsoft.com/office/powerpoint/2010/main" val="184752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504F3-3561-4E72-AF56-DF14C1121917}" type="slidenum">
              <a:rPr lang="en-US" smtClean="0"/>
              <a:pPr/>
              <a:t>8</a:t>
            </a:fld>
            <a:endParaRPr lang="en-US"/>
          </a:p>
        </p:txBody>
      </p:sp>
    </p:spTree>
    <p:extLst>
      <p:ext uri="{BB962C8B-B14F-4D97-AF65-F5344CB8AC3E}">
        <p14:creationId xmlns:p14="http://schemas.microsoft.com/office/powerpoint/2010/main" val="3725509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9.xml"/><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3" name="Rectangle 2"/>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4" name="Rectangle 3">
            <a:hlinkClick r:id="rId3" action="ppaction://hlinksldjump"/>
          </p:cNvPr>
          <p:cNvSpPr/>
          <p:nvPr userDrawn="1"/>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5" name="Trapezoid 4"/>
          <p:cNvSpPr/>
          <p:nvPr userDrawn="1"/>
        </p:nvSpPr>
        <p:spPr>
          <a:xfrm rot="5400000">
            <a:off x="-9525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solidFill>
                <a:srgbClr val="FFFFFF"/>
              </a:solidFill>
              <a:latin typeface="Calibri" panose="020F0502020204030204" pitchFamily="34" charset="0"/>
            </a:endParaRPr>
          </a:p>
        </p:txBody>
      </p:sp>
      <p:sp>
        <p:nvSpPr>
          <p:cNvPr id="6" name="Trapezoid 5"/>
          <p:cNvSpPr/>
          <p:nvPr userDrawn="1"/>
        </p:nvSpPr>
        <p:spPr>
          <a:xfrm rot="16200000">
            <a:off x="45339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7" name="Trapezoid 6"/>
          <p:cNvSpPr/>
          <p:nvPr userDrawn="1"/>
        </p:nvSpPr>
        <p:spPr>
          <a:xfrm rot="5400000">
            <a:off x="-902494" y="3417094"/>
            <a:ext cx="3786188" cy="1676400"/>
          </a:xfrm>
          <a:prstGeom prst="trapezoid">
            <a:avLst>
              <a:gd name="adj" fmla="val 31527"/>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8" name="Trapezoid 7"/>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9" name="Rectangle 8">
            <a:hlinkClick r:id="rId4" action="ppaction://hlinksldjump"/>
          </p:cNvPr>
          <p:cNvSpPr/>
          <p:nvPr userDrawn="1"/>
        </p:nvSpPr>
        <p:spPr>
          <a:xfrm>
            <a:off x="1524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0" name="Trapezoid 9"/>
          <p:cNvSpPr/>
          <p:nvPr userDrawn="1"/>
        </p:nvSpPr>
        <p:spPr>
          <a:xfrm rot="5400000" flipV="1">
            <a:off x="5650706" y="2883694"/>
            <a:ext cx="4852988" cy="1676400"/>
          </a:xfrm>
          <a:prstGeom prst="trapezoid">
            <a:avLst>
              <a:gd name="adj" fmla="val 30440"/>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1" name="Trapezoid 10"/>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2" name="Rectangle 11">
            <a:hlinkClick r:id="rId5" action="ppaction://hlinksldjump"/>
          </p:cNvPr>
          <p:cNvSpPr/>
          <p:nvPr userDrawn="1"/>
        </p:nvSpPr>
        <p:spPr>
          <a:xfrm>
            <a:off x="72390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3" name="Trapezoid 12"/>
          <p:cNvSpPr/>
          <p:nvPr userDrawn="1"/>
        </p:nvSpPr>
        <p:spPr>
          <a:xfrm rot="5400000">
            <a:off x="1066800" y="3048000"/>
            <a:ext cx="3505200" cy="1219200"/>
          </a:xfrm>
          <a:prstGeom prst="trapezoid">
            <a:avLst>
              <a:gd name="adj" fmla="val 29964"/>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4" name="Trapezoid 13"/>
          <p:cNvSpPr/>
          <p:nvPr userDrawn="1"/>
        </p:nvSpPr>
        <p:spPr>
          <a:xfrm rot="5400000" flipV="1">
            <a:off x="4648200" y="3048000"/>
            <a:ext cx="3505200" cy="1219200"/>
          </a:xfrm>
          <a:prstGeom prst="trapezoid">
            <a:avLst>
              <a:gd name="adj" fmla="val 31527"/>
            </a:avLst>
          </a:prstGeom>
          <a:blipFill dpi="0" rotWithShape="0">
            <a:blip r:embed="rId2"/>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5" name="Trapezoid 1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6" name="Rectangle 15">
            <a:hlinkClick r:id="rId6" action="ppaction://hlinksldjump"/>
          </p:cNvPr>
          <p:cNvSpPr/>
          <p:nvPr userDrawn="1"/>
        </p:nvSpPr>
        <p:spPr>
          <a:xfrm>
            <a:off x="2209800" y="2286000"/>
            <a:ext cx="1219200" cy="2613025"/>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7" name="Trapezoid 16"/>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8" name="Rectangle 17">
            <a:hlinkClick r:id="rId7" action="ppaction://hlinksldjump"/>
          </p:cNvPr>
          <p:cNvSpPr/>
          <p:nvPr userDrawn="1"/>
        </p:nvSpPr>
        <p:spPr>
          <a:xfrm>
            <a:off x="5791200" y="2286000"/>
            <a:ext cx="1219200" cy="26670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77714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5" name="Rectangle 4"/>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6" name="Flowchart: Alternate Process 5"/>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7" name="TextBox 6"/>
          <p:cNvSpPr txBox="1"/>
          <p:nvPr userDrawn="1"/>
        </p:nvSpPr>
        <p:spPr>
          <a:xfrm>
            <a:off x="2743200" y="381000"/>
            <a:ext cx="3657600" cy="336550"/>
          </a:xfrm>
          <a:prstGeom prst="rect">
            <a:avLst/>
          </a:prstGeom>
          <a:solidFill>
            <a:srgbClr val="000000">
              <a:alpha val="0"/>
            </a:srgbClr>
          </a:solid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a:latin typeface="Broadway" panose="04040905080B02020502" pitchFamily="82" charset="0"/>
              </a:rPr>
              <a:t>Name of Museum</a:t>
            </a:r>
          </a:p>
        </p:txBody>
      </p:sp>
      <p:sp>
        <p:nvSpPr>
          <p:cNvPr id="8" name="Rectangle 7"/>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9" name="Trapezoid 33"/>
          <p:cNvSpPr>
            <a:spLocks noChangeArrowheads="1"/>
          </p:cNvSpPr>
          <p:nvPr userDrawn="1"/>
        </p:nvSpPr>
        <p:spPr bwMode="auto">
          <a:xfrm rot="5400000">
            <a:off x="-17145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sx="98000" sy="98000" kx="-800375" algn="bl" rotWithShape="0">
              <a:srgbClr val="000000">
                <a:alpha val="50000"/>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0" name="Trapezoid 35"/>
          <p:cNvSpPr>
            <a:spLocks noChangeArrowheads="1"/>
          </p:cNvSpPr>
          <p:nvPr userDrawn="1"/>
        </p:nvSpPr>
        <p:spPr bwMode="auto">
          <a:xfrm rot="16200000">
            <a:off x="4686300" y="1714500"/>
            <a:ext cx="6172200" cy="2743200"/>
          </a:xfrm>
          <a:custGeom>
            <a:avLst/>
            <a:gdLst>
              <a:gd name="T0" fmla="*/ 3086100 w 6172200"/>
              <a:gd name="T1" fmla="*/ 0 h 2743200"/>
              <a:gd name="T2" fmla="*/ 342900 w 6172200"/>
              <a:gd name="T3" fmla="*/ 1371600 h 2743200"/>
              <a:gd name="T4" fmla="*/ 3086100 w 6172200"/>
              <a:gd name="T5" fmla="*/ 2743200 h 2743200"/>
              <a:gd name="T6" fmla="*/ 5829300 w 6172200"/>
              <a:gd name="T7" fmla="*/ 1371600 h 2743200"/>
              <a:gd name="T8" fmla="*/ 17694720 60000 65536"/>
              <a:gd name="T9" fmla="*/ 11796480 60000 65536"/>
              <a:gd name="T10" fmla="*/ 5898240 60000 65536"/>
              <a:gd name="T11" fmla="*/ 0 60000 65536"/>
              <a:gd name="T12" fmla="*/ 457200 w 6172200"/>
              <a:gd name="T13" fmla="*/ 203200 h 2743200"/>
              <a:gd name="T14" fmla="*/ 5715000 w 6172200"/>
              <a:gd name="T15" fmla="*/ 2743200 h 2743200"/>
            </a:gdLst>
            <a:ahLst/>
            <a:cxnLst>
              <a:cxn ang="T8">
                <a:pos x="T0" y="T1"/>
              </a:cxn>
              <a:cxn ang="T9">
                <a:pos x="T2" y="T3"/>
              </a:cxn>
              <a:cxn ang="T10">
                <a:pos x="T4" y="T5"/>
              </a:cxn>
              <a:cxn ang="T11">
                <a:pos x="T6" y="T7"/>
              </a:cxn>
            </a:cxnLst>
            <a:rect l="T12" t="T13" r="T14" b="T15"/>
            <a:pathLst>
              <a:path w="6172200" h="2743200">
                <a:moveTo>
                  <a:pt x="0" y="2743200"/>
                </a:moveTo>
                <a:lnTo>
                  <a:pt x="685800" y="0"/>
                </a:lnTo>
                <a:lnTo>
                  <a:pt x="5486400" y="0"/>
                </a:lnTo>
                <a:lnTo>
                  <a:pt x="6172200" y="2743200"/>
                </a:lnTo>
                <a:close/>
              </a:path>
            </a:pathLst>
          </a:custGeom>
          <a:gradFill rotWithShape="0">
            <a:gsLst>
              <a:gs pos="0">
                <a:srgbClr val="9AB5E4"/>
              </a:gs>
              <a:gs pos="50000">
                <a:srgbClr val="C2D1ED"/>
              </a:gs>
              <a:gs pos="100000">
                <a:srgbClr val="E1E8F5"/>
              </a:gs>
            </a:gsLst>
            <a:lin ang="5400000"/>
          </a:gradFill>
          <a:ln>
            <a:noFill/>
          </a:ln>
          <a:effectLst>
            <a:outerShdw sx="98000" sy="98000" kx="800375" algn="br" rotWithShape="0">
              <a:srgbClr val="000000">
                <a:alpha val="64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1" name="Rectangle 10"/>
          <p:cNvSpPr/>
          <p:nvPr userDrawn="1"/>
        </p:nvSpPr>
        <p:spPr>
          <a:xfrm>
            <a:off x="2743200" y="685800"/>
            <a:ext cx="3657600" cy="480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cxnSp>
        <p:nvCxnSpPr>
          <p:cNvPr id="12" name="Straight Connector 11"/>
          <p:cNvCxnSpPr/>
          <p:nvPr userDrawn="1"/>
        </p:nvCxnSpPr>
        <p:spPr>
          <a:xfrm rot="10800000" flipV="1">
            <a:off x="6400800" y="76200"/>
            <a:ext cx="2743200" cy="685800"/>
          </a:xfrm>
          <a:prstGeom prst="line">
            <a:avLst/>
          </a:prstGeom>
          <a:ln>
            <a:solidFill>
              <a:schemeClr val="bg1">
                <a:lumMod val="95000"/>
              </a:schemeClr>
            </a:solidFill>
          </a:ln>
          <a:effectLst>
            <a:outerShdw blurRad="50800" dist="635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0800000">
            <a:off x="0" y="76200"/>
            <a:ext cx="2743200" cy="685800"/>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10800000">
            <a:off x="2743200" y="762000"/>
            <a:ext cx="3657600" cy="1588"/>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0800000" flipV="1">
            <a:off x="0" y="5410200"/>
            <a:ext cx="2743200" cy="685800"/>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10800000">
            <a:off x="6400800" y="5410200"/>
            <a:ext cx="2743200" cy="685800"/>
          </a:xfrm>
          <a:prstGeom prst="line">
            <a:avLst/>
          </a:prstGeom>
          <a:ln>
            <a:solidFill>
              <a:schemeClr val="bg1">
                <a:lumMod val="95000"/>
              </a:schemeClr>
            </a:solidFill>
          </a:ln>
          <a:effectLst>
            <a:outerShdw blurRad="50800" dist="381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10800000">
            <a:off x="2743200" y="5408613"/>
            <a:ext cx="3657600" cy="1587"/>
          </a:xfrm>
          <a:prstGeom prst="line">
            <a:avLst/>
          </a:prstGeom>
          <a:ln>
            <a:solidFill>
              <a:schemeClr val="bg1">
                <a:lumMod val="95000"/>
              </a:schemeClr>
            </a:solidFill>
          </a:ln>
          <a:effectLst>
            <a:outerShdw blurRad="50800" dist="25400" dir="5400000" algn="t" rotWithShape="0">
              <a:prstClr val="black">
                <a:alpha val="42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785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19050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4" name="Rectangle 3"/>
          <p:cNvSpPr/>
          <p:nvPr userDrawn="1"/>
        </p:nvSpPr>
        <p:spPr>
          <a:xfrm>
            <a:off x="0" y="3886200"/>
            <a:ext cx="9144000" cy="2971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5" name="Rectangle 4"/>
          <p:cNvSpPr/>
          <p:nvPr userDrawn="1"/>
        </p:nvSpPr>
        <p:spPr>
          <a:xfrm>
            <a:off x="2819400" y="1905000"/>
            <a:ext cx="3657600" cy="3200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6" name="Trapezoid 5"/>
          <p:cNvSpPr/>
          <p:nvPr userDrawn="1"/>
        </p:nvSpPr>
        <p:spPr>
          <a:xfrm rot="5400000">
            <a:off x="-76200" y="2209800"/>
            <a:ext cx="5181600" cy="25908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7" name="Trapezoid 6"/>
          <p:cNvSpPr/>
          <p:nvPr userDrawn="1"/>
        </p:nvSpPr>
        <p:spPr>
          <a:xfrm rot="5400000">
            <a:off x="-2209800" y="2362200"/>
            <a:ext cx="6705600" cy="22860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8" name="Trapezoid 7"/>
          <p:cNvSpPr/>
          <p:nvPr userDrawn="1"/>
        </p:nvSpPr>
        <p:spPr>
          <a:xfrm rot="16200000">
            <a:off x="4495800" y="2209800"/>
            <a:ext cx="5181600" cy="25908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9" name="Trapezoid 8"/>
          <p:cNvSpPr/>
          <p:nvPr userDrawn="1"/>
        </p:nvSpPr>
        <p:spPr>
          <a:xfrm rot="16200000">
            <a:off x="4648200" y="2362200"/>
            <a:ext cx="6705600" cy="22860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0" name="Rectangle 9"/>
          <p:cNvSpPr/>
          <p:nvPr userDrawn="1"/>
        </p:nvSpPr>
        <p:spPr>
          <a:xfrm>
            <a:off x="4114800" y="2667000"/>
            <a:ext cx="1371600" cy="2590800"/>
          </a:xfrm>
          <a:prstGeom prst="rect">
            <a:avLst/>
          </a:prstGeom>
          <a:gradFill>
            <a:gsLst>
              <a:gs pos="0">
                <a:schemeClr val="accent1">
                  <a:lumMod val="50000"/>
                </a:schemeClr>
              </a:gs>
              <a:gs pos="39999">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1" name="Trapezoid 10"/>
          <p:cNvSpPr/>
          <p:nvPr userDrawn="1"/>
        </p:nvSpPr>
        <p:spPr>
          <a:xfrm rot="5400000">
            <a:off x="30861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2" name="Trapezoid 11"/>
          <p:cNvSpPr/>
          <p:nvPr userDrawn="1"/>
        </p:nvSpPr>
        <p:spPr>
          <a:xfrm rot="5400000" flipV="1">
            <a:off x="4076700" y="3695700"/>
            <a:ext cx="2438400" cy="381000"/>
          </a:xfrm>
          <a:prstGeom prst="trapezoid">
            <a:avLst>
              <a:gd name="adj" fmla="val 140715"/>
            </a:avLst>
          </a:prstGeom>
          <a:gradFill>
            <a:gsLst>
              <a:gs pos="0">
                <a:schemeClr val="accent1">
                  <a:lumMod val="75000"/>
                </a:schemeClr>
              </a:gs>
              <a:gs pos="39999">
                <a:schemeClr val="tx2">
                  <a:lumMod val="75000"/>
                </a:schemeClr>
              </a:gs>
              <a:gs pos="39999">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3" name="Rectangle 12"/>
          <p:cNvSpPr/>
          <p:nvPr userDrawn="1"/>
        </p:nvSpPr>
        <p:spPr>
          <a:xfrm>
            <a:off x="4495800" y="3200400"/>
            <a:ext cx="609600" cy="1371600"/>
          </a:xfrm>
          <a:prstGeom prst="rect">
            <a:avLst/>
          </a:prstGeom>
          <a:solidFill>
            <a:schemeClr val="accent1"/>
          </a:solidFill>
          <a:ln w="12700">
            <a:solidFill>
              <a:schemeClr val="accent1">
                <a:shade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4" name="Rectangle 13"/>
          <p:cNvSpPr/>
          <p:nvPr userDrawn="1"/>
        </p:nvSpPr>
        <p:spPr>
          <a:xfrm>
            <a:off x="4572000" y="3276600"/>
            <a:ext cx="457200" cy="1295400"/>
          </a:xfrm>
          <a:prstGeom prst="rect">
            <a:avLst/>
          </a:prstGeom>
          <a:gradFill>
            <a:gsLst>
              <a:gs pos="0">
                <a:srgbClr val="000000"/>
              </a:gs>
              <a:gs pos="39999">
                <a:schemeClr val="tx2">
                  <a:lumMod val="50000"/>
                </a:schemeClr>
              </a:gs>
              <a:gs pos="39999">
                <a:schemeClr val="tx1"/>
              </a:gs>
            </a:gsLst>
            <a:lin ang="5400000" scaled="0"/>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Date Placeholder 2"/>
          <p:cNvSpPr>
            <a:spLocks noGrp="1"/>
          </p:cNvSpPr>
          <p:nvPr>
            <p:ph type="dt" sz="half" idx="10"/>
          </p:nvPr>
        </p:nvSpPr>
        <p:spPr/>
        <p:txBody>
          <a:bodyPr/>
          <a:lstStyle>
            <a:lvl1pPr>
              <a:defRPr/>
            </a:lvl1pPr>
          </a:lstStyle>
          <a:p>
            <a:fld id="{FC0BFEA5-9D7F-4F04-80C9-28D02761F29D}" type="datetimeFigureOut">
              <a:rPr lang="en-US"/>
              <a:pPr/>
              <a:t>11/10/2016</a:t>
            </a:fld>
            <a:endParaRPr lang="en-US"/>
          </a:p>
        </p:txBody>
      </p:sp>
      <p:sp>
        <p:nvSpPr>
          <p:cNvPr id="16" name="Footer Placeholder 3"/>
          <p:cNvSpPr>
            <a:spLocks noGrp="1"/>
          </p:cNvSpPr>
          <p:nvPr>
            <p:ph type="ftr" sz="quarter" idx="11"/>
          </p:nvPr>
        </p:nvSpPr>
        <p:spPr/>
        <p:txBody>
          <a:bodyPr/>
          <a:lstStyle>
            <a:lvl1pPr>
              <a:defRPr/>
            </a:lvl1pPr>
          </a:lstStyle>
          <a:p>
            <a:endParaRPr lang="en-US"/>
          </a:p>
        </p:txBody>
      </p:sp>
      <p:sp>
        <p:nvSpPr>
          <p:cNvPr id="17" name="Slide Number Placeholder 4"/>
          <p:cNvSpPr>
            <a:spLocks noGrp="1"/>
          </p:cNvSpPr>
          <p:nvPr>
            <p:ph type="sldNum" sz="quarter" idx="12"/>
          </p:nvPr>
        </p:nvSpPr>
        <p:spPr/>
        <p:txBody>
          <a:bodyPr/>
          <a:lstStyle>
            <a:lvl1pPr>
              <a:defRPr/>
            </a:lvl1pPr>
          </a:lstStyle>
          <a:p>
            <a:fld id="{82E6D469-C8E9-4A88-A38B-2267C231EAB6}" type="slidenum">
              <a:rPr lang="en-US"/>
              <a:pPr/>
              <a:t>‹#›</a:t>
            </a:fld>
            <a:endParaRPr lang="en-US"/>
          </a:p>
        </p:txBody>
      </p:sp>
    </p:spTree>
    <p:extLst>
      <p:ext uri="{BB962C8B-B14F-4D97-AF65-F5344CB8AC3E}">
        <p14:creationId xmlns:p14="http://schemas.microsoft.com/office/powerpoint/2010/main" val="87439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 Target="../slides/slide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2.xml"/><Relationship Id="rId5" Type="http://schemas.openxmlformats.org/officeDocument/2006/relationships/image" Target="../media/image1.jpeg"/><Relationship Id="rId10" Type="http://schemas.openxmlformats.org/officeDocument/2006/relationships/slide" Target="../slides/slide6.xml"/><Relationship Id="rId4" Type="http://schemas.openxmlformats.org/officeDocument/2006/relationships/theme" Target="../theme/theme1.xml"/><Relationship Id="rId9"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369056C-84F1-4A2E-A606-C3C976651723}" type="datetimeFigureOut">
              <a:rPr lang="en-US"/>
              <a:pPr/>
              <a:t>11/10/2016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97293F3-A5F0-4360-BFEA-65AF94539F4E}" type="slidenum">
              <a:rPr lang="en-US"/>
              <a:pPr/>
              <a:t>‹#›</a:t>
            </a:fld>
            <a:endParaRPr lang="en-US"/>
          </a:p>
        </p:txBody>
      </p:sp>
      <p:sp>
        <p:nvSpPr>
          <p:cNvPr id="7" name="Rectangle 6"/>
          <p:cNvSpPr/>
          <p:nvPr userDrawn="1"/>
        </p:nvSpPr>
        <p:spPr>
          <a:xfrm>
            <a:off x="0" y="0"/>
            <a:ext cx="9144000" cy="2133600"/>
          </a:xfrm>
          <a:prstGeom prst="rect">
            <a:avLst/>
          </a:prstGeom>
          <a:gradFill flip="none" rotWithShape="1">
            <a:gsLst>
              <a:gs pos="0">
                <a:schemeClr val="tx1"/>
              </a:gs>
              <a:gs pos="78000">
                <a:schemeClr val="tx2"/>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8" name="Rectangle 7"/>
          <p:cNvSpPr/>
          <p:nvPr userDrawn="1"/>
        </p:nvSpPr>
        <p:spPr>
          <a:xfrm>
            <a:off x="0" y="3886200"/>
            <a:ext cx="9144000" cy="2971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9" name="Rectangle 8">
            <a:hlinkClick r:id="rId6" action="ppaction://hlinksldjump"/>
          </p:cNvPr>
          <p:cNvSpPr/>
          <p:nvPr userDrawn="1"/>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0" name="Trapezoid 9"/>
          <p:cNvSpPr/>
          <p:nvPr userDrawn="1"/>
        </p:nvSpPr>
        <p:spPr>
          <a:xfrm rot="5400000">
            <a:off x="-9525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solidFill>
                <a:srgbClr val="FFFFFF"/>
              </a:solidFill>
              <a:latin typeface="Calibri" panose="020F0502020204030204" pitchFamily="34" charset="0"/>
            </a:endParaRPr>
          </a:p>
        </p:txBody>
      </p:sp>
      <p:sp>
        <p:nvSpPr>
          <p:cNvPr id="11" name="Trapezoid 10"/>
          <p:cNvSpPr/>
          <p:nvPr userDrawn="1"/>
        </p:nvSpPr>
        <p:spPr>
          <a:xfrm rot="16200000">
            <a:off x="4533900" y="1562100"/>
            <a:ext cx="5562600" cy="3657600"/>
          </a:xfrm>
          <a:prstGeom prst="trapezoid">
            <a:avLst>
              <a:gd name="adj" fmla="val 371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3" name="Trapezoid 12"/>
          <p:cNvSpPr/>
          <p:nvPr userDrawn="1"/>
        </p:nvSpPr>
        <p:spPr>
          <a:xfrm rot="5400000">
            <a:off x="-902494" y="3417094"/>
            <a:ext cx="3786188" cy="1676400"/>
          </a:xfrm>
          <a:prstGeom prst="trapezoid">
            <a:avLst>
              <a:gd name="adj" fmla="val 31527"/>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7" name="Trapezoid 26"/>
          <p:cNvSpPr/>
          <p:nvPr userDrawn="1"/>
        </p:nvSpPr>
        <p:spPr>
          <a:xfrm rot="5400000">
            <a:off x="-533400" y="1981200"/>
            <a:ext cx="3048000" cy="16764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4" name="Rectangle 13">
            <a:hlinkClick r:id="rId7" action="ppaction://hlinksldjump"/>
          </p:cNvPr>
          <p:cNvSpPr/>
          <p:nvPr userDrawn="1"/>
        </p:nvSpPr>
        <p:spPr>
          <a:xfrm>
            <a:off x="1524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5" name="Trapezoid 14"/>
          <p:cNvSpPr/>
          <p:nvPr userDrawn="1"/>
        </p:nvSpPr>
        <p:spPr>
          <a:xfrm rot="5400000" flipV="1">
            <a:off x="5650706" y="2883694"/>
            <a:ext cx="4852988" cy="1676400"/>
          </a:xfrm>
          <a:prstGeom prst="trapezoid">
            <a:avLst>
              <a:gd name="adj" fmla="val 30440"/>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8" name="Trapezoid 27"/>
          <p:cNvSpPr/>
          <p:nvPr userDrawn="1"/>
        </p:nvSpPr>
        <p:spPr>
          <a:xfrm rot="5400000" flipV="1">
            <a:off x="6705600" y="1828800"/>
            <a:ext cx="2743200" cy="1676400"/>
          </a:xfrm>
          <a:prstGeom prst="trapezoid">
            <a:avLst>
              <a:gd name="adj" fmla="val 30440"/>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6" name="Rectangle 15">
            <a:hlinkClick r:id="rId8" action="ppaction://hlinksldjump"/>
          </p:cNvPr>
          <p:cNvSpPr/>
          <p:nvPr userDrawn="1"/>
        </p:nvSpPr>
        <p:spPr>
          <a:xfrm>
            <a:off x="7239000" y="1828800"/>
            <a:ext cx="1676400" cy="36576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7" name="Trapezoid 16"/>
          <p:cNvSpPr/>
          <p:nvPr userDrawn="1"/>
        </p:nvSpPr>
        <p:spPr>
          <a:xfrm rot="5400000">
            <a:off x="1066800" y="3048000"/>
            <a:ext cx="3505200" cy="1219200"/>
          </a:xfrm>
          <a:prstGeom prst="trapezoid">
            <a:avLst>
              <a:gd name="adj" fmla="val 29964"/>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8" name="Trapezoid 17"/>
          <p:cNvSpPr/>
          <p:nvPr userDrawn="1"/>
        </p:nvSpPr>
        <p:spPr>
          <a:xfrm rot="5400000" flipV="1">
            <a:off x="4648200" y="3048000"/>
            <a:ext cx="3505200" cy="1219200"/>
          </a:xfrm>
          <a:prstGeom prst="trapezoid">
            <a:avLst>
              <a:gd name="adj" fmla="val 31527"/>
            </a:avLst>
          </a:prstGeom>
          <a:blipFill dpi="0" rotWithShape="0">
            <a:blip r:embed="rId5"/>
            <a:srcRect/>
            <a:tile tx="0" ty="0" sx="100000" sy="100000" flip="none" algn="tl"/>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5" name="Trapezoid 24"/>
          <p:cNvSpPr/>
          <p:nvPr userDrawn="1"/>
        </p:nvSpPr>
        <p:spPr>
          <a:xfrm rot="5400000">
            <a:off x="1600200" y="2514600"/>
            <a:ext cx="2438400" cy="1219200"/>
          </a:xfrm>
          <a:prstGeom prst="trapezoid">
            <a:avLst>
              <a:gd name="adj" fmla="val 29964"/>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19" name="Rectangle 18">
            <a:hlinkClick r:id="rId9" action="ppaction://hlinksldjump"/>
          </p:cNvPr>
          <p:cNvSpPr/>
          <p:nvPr userDrawn="1"/>
        </p:nvSpPr>
        <p:spPr>
          <a:xfrm>
            <a:off x="2209800" y="2286000"/>
            <a:ext cx="1219200" cy="2613025"/>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6" name="Trapezoid 25"/>
          <p:cNvSpPr/>
          <p:nvPr userDrawn="1"/>
        </p:nvSpPr>
        <p:spPr>
          <a:xfrm rot="5400000" flipV="1">
            <a:off x="5448300" y="2247900"/>
            <a:ext cx="1905000" cy="1219200"/>
          </a:xfrm>
          <a:prstGeom prst="trapezoid">
            <a:avLst>
              <a:gd name="adj" fmla="val 31527"/>
            </a:avLst>
          </a:prstGeom>
          <a:gradFill>
            <a:gsLst>
              <a:gs pos="0">
                <a:schemeClr val="tx2">
                  <a:lumMod val="50000"/>
                </a:schemeClr>
              </a:gs>
              <a:gs pos="54000">
                <a:schemeClr val="accent1"/>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0" name="Rectangle 19">
            <a:hlinkClick r:id="rId10" action="ppaction://hlinksldjump"/>
          </p:cNvPr>
          <p:cNvSpPr/>
          <p:nvPr userDrawn="1"/>
        </p:nvSpPr>
        <p:spPr>
          <a:xfrm>
            <a:off x="5791200" y="2286000"/>
            <a:ext cx="1219200" cy="2667000"/>
          </a:xfrm>
          <a:prstGeom prst="rect">
            <a:avLst/>
          </a:prstGeom>
          <a:gradFill>
            <a:gsLst>
              <a:gs pos="0">
                <a:schemeClr val="accent1">
                  <a:lumMod val="75000"/>
                </a:schemeClr>
              </a:gs>
              <a:gs pos="54000">
                <a:schemeClr val="tx2">
                  <a:lumMod val="75000"/>
                </a:schemeClr>
              </a:gs>
              <a:gs pos="54000">
                <a:schemeClr val="accent1">
                  <a:lumMod val="75000"/>
                </a:schemeClr>
              </a:gs>
            </a:gsLst>
            <a:lin ang="5400000" scaled="0"/>
          </a:gradFill>
          <a:ln w="12700">
            <a:noFill/>
          </a:ln>
          <a:effectLst>
            <a:outerShdw blurRad="177800" dist="38100" dir="4680000" sx="86000" sy="86000" algn="t"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9" name="Flowchart: Alternate Process 28"/>
          <p:cNvSpPr/>
          <p:nvPr userDrawn="1"/>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24" name="TextBox 23"/>
          <p:cNvSpPr txBox="1"/>
          <p:nvPr userDrawn="1"/>
        </p:nvSpPr>
        <p:spPr>
          <a:xfrm>
            <a:off x="2743200" y="381000"/>
            <a:ext cx="3657600" cy="584200"/>
          </a:xfrm>
          <a:prstGeom prst="rect">
            <a:avLst/>
          </a:prstGeom>
          <a:solidFill>
            <a:srgbClr val="000000">
              <a:alpha val="0"/>
            </a:srgbClr>
          </a:solidFill>
        </p:spPr>
        <p:txBody>
          <a:bodyPr>
            <a:spAutoFit/>
          </a:bodyPr>
          <a:lstStyle/>
          <a:p>
            <a:pPr algn="ctr" fontAlgn="auto">
              <a:spcBef>
                <a:spcPts val="0"/>
              </a:spcBef>
              <a:spcAft>
                <a:spcPts val="0"/>
              </a:spcAft>
              <a:defRPr/>
            </a:pPr>
            <a:r>
              <a:rPr lang="en-US" sz="1600" b="1" dirty="0">
                <a:latin typeface="Broadway" pitchFamily="82" charset="0"/>
                <a:cs typeface="+mn-cs"/>
              </a:rPr>
              <a:t>VIRTUAL MUSEUM OF</a:t>
            </a:r>
          </a:p>
          <a:p>
            <a:pPr algn="ctr" fontAlgn="auto">
              <a:spcBef>
                <a:spcPts val="0"/>
              </a:spcBef>
              <a:spcAft>
                <a:spcPts val="0"/>
              </a:spcAft>
              <a:defRPr/>
            </a:pPr>
            <a:r>
              <a:rPr lang="en-US" sz="1600" b="1" dirty="0">
                <a:latin typeface="Broadway" pitchFamily="82" charset="0"/>
                <a:cs typeface="+mn-cs"/>
              </a:rPr>
              <a:t> NATIVE AMERICAN WOMEN</a:t>
            </a:r>
          </a:p>
        </p:txBody>
      </p:sp>
      <p:sp>
        <p:nvSpPr>
          <p:cNvPr id="35" name="TextBox 34"/>
          <p:cNvSpPr txBox="1"/>
          <p:nvPr userDrawn="1"/>
        </p:nvSpPr>
        <p:spPr>
          <a:xfrm rot="978076">
            <a:off x="2346325" y="1879600"/>
            <a:ext cx="1066800" cy="261938"/>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DAILY LIFE</a:t>
            </a:r>
          </a:p>
        </p:txBody>
      </p:sp>
      <p:sp>
        <p:nvSpPr>
          <p:cNvPr id="37" name="TextBox 36"/>
          <p:cNvSpPr txBox="1"/>
          <p:nvPr userDrawn="1"/>
        </p:nvSpPr>
        <p:spPr>
          <a:xfrm rot="20545190">
            <a:off x="5537200" y="1881188"/>
            <a:ext cx="1543050" cy="261937"/>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FAMOUS WOMEN</a:t>
            </a:r>
          </a:p>
        </p:txBody>
      </p:sp>
      <p:sp>
        <p:nvSpPr>
          <p:cNvPr id="32" name="TextBox 31"/>
          <p:cNvSpPr txBox="1"/>
          <p:nvPr userDrawn="1"/>
        </p:nvSpPr>
        <p:spPr>
          <a:xfrm rot="20568927">
            <a:off x="7088188" y="1327150"/>
            <a:ext cx="1831975" cy="261938"/>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MATRILINEAL TRIBES</a:t>
            </a:r>
          </a:p>
        </p:txBody>
      </p:sp>
      <p:sp>
        <p:nvSpPr>
          <p:cNvPr id="38" name="TextBox 37"/>
          <p:cNvSpPr txBox="1"/>
          <p:nvPr userDrawn="1"/>
        </p:nvSpPr>
        <p:spPr>
          <a:xfrm rot="978076">
            <a:off x="122238" y="1316038"/>
            <a:ext cx="1809750" cy="276225"/>
          </a:xfrm>
          <a:prstGeom prst="rect">
            <a:avLst/>
          </a:prstGeom>
          <a:noFill/>
        </p:spPr>
        <p:txBody>
          <a:bodyPr>
            <a:spAutoFit/>
          </a:bodyPr>
          <a:lstStyle/>
          <a:p>
            <a:pPr algn="ctr" fontAlgn="auto">
              <a:spcBef>
                <a:spcPts val="0"/>
              </a:spcBef>
              <a:spcAft>
                <a:spcPts val="0"/>
              </a:spcAft>
              <a:defRPr/>
            </a:pPr>
            <a:r>
              <a:rPr lang="en-US" sz="1200" dirty="0">
                <a:latin typeface="Broadway" pitchFamily="82" charset="0"/>
                <a:cs typeface="+mn-cs"/>
              </a:rPr>
              <a:t>CREATION MYTHS</a:t>
            </a:r>
          </a:p>
        </p:txBody>
      </p:sp>
      <p:sp>
        <p:nvSpPr>
          <p:cNvPr id="39" name="TextBox 38"/>
          <p:cNvSpPr txBox="1"/>
          <p:nvPr userDrawn="1"/>
        </p:nvSpPr>
        <p:spPr>
          <a:xfrm>
            <a:off x="3810000" y="2057400"/>
            <a:ext cx="1524000" cy="430213"/>
          </a:xfrm>
          <a:prstGeom prst="rect">
            <a:avLst/>
          </a:prstGeom>
          <a:noFill/>
        </p:spPr>
        <p:txBody>
          <a:bodyPr>
            <a:spAutoFit/>
          </a:bodyPr>
          <a:lstStyle/>
          <a:p>
            <a:pPr algn="ctr" fontAlgn="auto">
              <a:spcBef>
                <a:spcPts val="0"/>
              </a:spcBef>
              <a:spcAft>
                <a:spcPts val="0"/>
              </a:spcAft>
              <a:defRPr/>
            </a:pPr>
            <a:r>
              <a:rPr lang="en-US" sz="1100" dirty="0">
                <a:latin typeface="Broadway" pitchFamily="82" charset="0"/>
                <a:cs typeface="+mn-cs"/>
              </a:rPr>
              <a:t>CURATOR INFORMATION</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8.xml"/><Relationship Id="rId7" Type="http://schemas.openxmlformats.org/officeDocument/2006/relationships/slide" Target="slide6.xml"/><Relationship Id="rId12"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0" Type="http://schemas.openxmlformats.org/officeDocument/2006/relationships/slide" Target="slide20.xml"/><Relationship Id="rId4" Type="http://schemas.openxmlformats.org/officeDocument/2006/relationships/slide" Target="slide2.xml"/><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1.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hristykeeler.com/EducationalVirtualMuseums.html" TargetMode="External"/><Relationship Id="rId5" Type="http://schemas.openxmlformats.org/officeDocument/2006/relationships/hyperlink" Target="http://www.keelers.com/christy" TargetMode="External"/><Relationship Id="rId4" Type="http://schemas.openxmlformats.org/officeDocument/2006/relationships/hyperlink" Target="http://www.hatboro-horsham.org/4067362111456/FileLib/browse.asp?A=374&amp;BMDRN=2000&amp;BCOB=0&amp;C=51541" TargetMode="Externa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corestandards.org/ELA-Literacy/RH/6-8/1/" TargetMode="External"/><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hyperlink" Target="http://www.corestandards.org/ELA-Literacy/RH/6-8/6/" TargetMode="External"/><Relationship Id="rId4" Type="http://schemas.openxmlformats.org/officeDocument/2006/relationships/hyperlink" Target="http://www.corestandards.org/ELA-Literacy/RH/6-8/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public.gettysburg.edu/~tshannon/hist106web/site2/middlepassage.htm" TargetMode="External"/><Relationship Id="rId13" Type="http://schemas.openxmlformats.org/officeDocument/2006/relationships/hyperlink" Target="http://www.ushistory.org/us/28c.asp" TargetMode="External"/><Relationship Id="rId3" Type="http://schemas.openxmlformats.org/officeDocument/2006/relationships/hyperlink" Target="https://www.ourdocuments.gov/doc.php?doc=40" TargetMode="External"/><Relationship Id="rId7" Type="http://schemas.openxmlformats.org/officeDocument/2006/relationships/hyperlink" Target="http://www.thefamouspeople.com/profiles/harriet-tubman-5273.php" TargetMode="External"/><Relationship Id="rId12" Type="http://schemas.openxmlformats.org/officeDocument/2006/relationships/hyperlink" Target="http://www.census.gov/history/www/reference/maps/distribution_of_slaves_in_1860.html" TargetMode="Externa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freedomcenter.org/enabling-freedom/history" TargetMode="External"/><Relationship Id="rId11" Type="http://schemas.openxmlformats.org/officeDocument/2006/relationships/hyperlink" Target="https://www.archives.gov/exhibits/featured-documents/emancipation-proclamation" TargetMode="External"/><Relationship Id="rId5" Type="http://schemas.openxmlformats.org/officeDocument/2006/relationships/hyperlink" Target="http://www.biography.com/people/harriet-tubman-9511430" TargetMode="External"/><Relationship Id="rId10" Type="http://schemas.openxmlformats.org/officeDocument/2006/relationships/hyperlink" Target="http://www.history.com/topics/black-history/slavery" TargetMode="External"/><Relationship Id="rId4" Type="http://schemas.openxmlformats.org/officeDocument/2006/relationships/hyperlink" Target="http://teacher.scholastic.com/activities/bhistory/inventors/index.html" TargetMode="External"/><Relationship Id="rId9" Type="http://schemas.openxmlformats.org/officeDocument/2006/relationships/hyperlink" Target="http://www.smithsonianmag.com/history/maps-reveal-slavery-expanded-across-united-states-180951452/?no-ist" TargetMode="Externa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image" Target="../media/image5.png"/><Relationship Id="rId9" Type="http://schemas.openxmlformats.org/officeDocument/2006/relationships/slide" Target="slide1.xm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3.xml"/><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slide" Target="slide4.xml"/><Relationship Id="rId10" Type="http://schemas.openxmlformats.org/officeDocument/2006/relationships/slide" Target="slide11.xml"/><Relationship Id="rId4" Type="http://schemas.openxmlformats.org/officeDocument/2006/relationships/image" Target="../media/image5.png"/><Relationship Id="rId9" Type="http://schemas.openxmlformats.org/officeDocument/2006/relationships/slide" Target="slide1.xm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slide" Target="slide4.xml"/><Relationship Id="rId15" Type="http://schemas.openxmlformats.org/officeDocument/2006/relationships/image" Target="../media/image16.png"/><Relationship Id="rId10" Type="http://schemas.openxmlformats.org/officeDocument/2006/relationships/slide" Target="slide16.xml"/><Relationship Id="rId4" Type="http://schemas.openxmlformats.org/officeDocument/2006/relationships/image" Target="../media/image5.png"/><Relationship Id="rId9" Type="http://schemas.openxmlformats.org/officeDocument/2006/relationships/slide" Target="slide1.xml"/><Relationship Id="rId14"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jpeg"/><Relationship Id="rId3" Type="http://schemas.openxmlformats.org/officeDocument/2006/relationships/slide" Target="slide10.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slide" Target="slide4.xml"/><Relationship Id="rId15" Type="http://schemas.openxmlformats.org/officeDocument/2006/relationships/image" Target="../media/image19.jpg"/><Relationship Id="rId10" Type="http://schemas.openxmlformats.org/officeDocument/2006/relationships/slide" Target="slide18.xml"/><Relationship Id="rId4" Type="http://schemas.openxmlformats.org/officeDocument/2006/relationships/image" Target="../media/image5.png"/><Relationship Id="rId9" Type="http://schemas.openxmlformats.org/officeDocument/2006/relationships/slide" Target="slide1.xml"/><Relationship Id="rId1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hyperlink" Target="http://lccn.loc.gov/99447026"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7"/>
          <p:cNvSpPr>
            <a:spLocks noGrp="1"/>
          </p:cNvSpPr>
          <p:nvPr>
            <p:ph type="ctrTitle" idx="4294967295"/>
          </p:nvPr>
        </p:nvSpPr>
        <p:spPr>
          <a:xfrm>
            <a:off x="2895600" y="5715000"/>
            <a:ext cx="1600200" cy="384175"/>
          </a:xfrm>
          <a:solidFill>
            <a:srgbClr val="FFFFFF"/>
          </a:solidFill>
          <a:ln>
            <a:solidFill>
              <a:srgbClr val="000000"/>
            </a:solidFill>
            <a:miter lim="800000"/>
            <a:headEnd/>
            <a:tailEnd/>
          </a:ln>
        </p:spPr>
        <p:txBody>
          <a:bodyPr/>
          <a:lstStyle/>
          <a:p>
            <a:pPr eaLnBrk="1" hangingPunct="1"/>
            <a:r>
              <a:rPr lang="en-US" sz="800" smtClean="0"/>
              <a:t>Museum Entrance</a:t>
            </a:r>
          </a:p>
        </p:txBody>
      </p:sp>
      <p:sp>
        <p:nvSpPr>
          <p:cNvPr id="6" name="Rectangle 5">
            <a:hlinkClick r:id="rId3" action="ppaction://hlinksldjump"/>
          </p:cNvPr>
          <p:cNvSpPr/>
          <p:nvPr/>
        </p:nvSpPr>
        <p:spPr>
          <a:xfrm>
            <a:off x="2819400" y="5105400"/>
            <a:ext cx="3587917" cy="1310970"/>
          </a:xfrm>
          <a:prstGeom prst="rect">
            <a:avLst/>
          </a:prstGeom>
          <a:ln>
            <a:noFill/>
          </a:ln>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3956852" y="5468979"/>
            <a:ext cx="1310971" cy="413991"/>
          </a:xfrm>
          <a:prstGeom prst="ellipse">
            <a:avLst/>
          </a:prstGeom>
          <a:scene3d>
            <a:camera prst="perspectiveRelaxed" fov="2700000"/>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a:hlinkClick r:id="rId4" action="ppaction://hlinksldjump"/>
          </p:cNvPr>
          <p:cNvSpPr/>
          <p:nvPr/>
        </p:nvSpPr>
        <p:spPr>
          <a:xfrm>
            <a:off x="3657600" y="1981200"/>
            <a:ext cx="1828800" cy="2819400"/>
          </a:xfrm>
          <a:prstGeom prst="rect">
            <a:avLst/>
          </a:prstGeom>
          <a:gradFill>
            <a:gsLst>
              <a:gs pos="0">
                <a:schemeClr val="tx2"/>
              </a:gs>
              <a:gs pos="50000">
                <a:schemeClr val="accent1"/>
              </a:gs>
              <a:gs pos="100000">
                <a:schemeClr val="tx2"/>
              </a:gs>
            </a:gsLst>
            <a:lin ang="5400000" scaled="0"/>
          </a:gradFill>
          <a:ln>
            <a:noFill/>
          </a:ln>
          <a:effectLst>
            <a:outerShdw blurRad="203200" sx="97000" sy="970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7" name="Rectangle 6"/>
          <p:cNvSpPr/>
          <p:nvPr/>
        </p:nvSpPr>
        <p:spPr>
          <a:xfrm>
            <a:off x="2743200" y="6142038"/>
            <a:ext cx="3725863" cy="55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dirty="0">
                <a:solidFill>
                  <a:srgbClr val="FFFF8F"/>
                </a:solidFill>
                <a:latin typeface="Monotype Corsiva" panose="03010101010201010101" pitchFamily="66" charset="0"/>
              </a:rPr>
              <a:t>Welcome to the Lobby</a:t>
            </a:r>
          </a:p>
        </p:txBody>
      </p:sp>
      <p:sp>
        <p:nvSpPr>
          <p:cNvPr id="16" name="Pentagon 15">
            <a:hlinkClick r:id="rId5" action="ppaction://hlinksldjump"/>
          </p:cNvPr>
          <p:cNvSpPr/>
          <p:nvPr/>
        </p:nvSpPr>
        <p:spPr>
          <a:xfrm flipH="1">
            <a:off x="304800" y="3200400"/>
            <a:ext cx="14478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dirty="0" smtClean="0">
                <a:solidFill>
                  <a:srgbClr val="FFFF8F"/>
                </a:solidFill>
                <a:latin typeface="Monotype Corsiva" panose="03010101010201010101" pitchFamily="66" charset="0"/>
              </a:rPr>
              <a:t>Slavery</a:t>
            </a:r>
            <a:endParaRPr lang="en-US" sz="2800" dirty="0">
              <a:solidFill>
                <a:srgbClr val="FFFF8F"/>
              </a:solidFill>
              <a:latin typeface="Monotype Corsiva" panose="03010101010201010101" pitchFamily="66" charset="0"/>
            </a:endParaRPr>
          </a:p>
        </p:txBody>
      </p:sp>
      <p:sp>
        <p:nvSpPr>
          <p:cNvPr id="17" name="Pentagon 16">
            <a:hlinkClick r:id="rId6" action="ppaction://hlinksldjump"/>
          </p:cNvPr>
          <p:cNvSpPr/>
          <p:nvPr/>
        </p:nvSpPr>
        <p:spPr>
          <a:xfrm flipH="1">
            <a:off x="2209800" y="3276600"/>
            <a:ext cx="1143000" cy="7485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dirty="0" smtClean="0">
                <a:solidFill>
                  <a:srgbClr val="FFFF8F"/>
                </a:solidFill>
                <a:latin typeface="Monotype Corsiva" panose="03010101010201010101" pitchFamily="66" charset="0"/>
              </a:rPr>
              <a:t>Harriet Tubman</a:t>
            </a:r>
            <a:endParaRPr lang="en-US" sz="2000" dirty="0">
              <a:solidFill>
                <a:srgbClr val="FFFF8F"/>
              </a:solidFill>
              <a:latin typeface="Monotype Corsiva" panose="03010101010201010101" pitchFamily="66" charset="0"/>
            </a:endParaRPr>
          </a:p>
        </p:txBody>
      </p:sp>
      <p:sp>
        <p:nvSpPr>
          <p:cNvPr id="18" name="Pentagon 17">
            <a:hlinkClick r:id="rId7" action="ppaction://hlinksldjump"/>
          </p:cNvPr>
          <p:cNvSpPr/>
          <p:nvPr/>
        </p:nvSpPr>
        <p:spPr>
          <a:xfrm>
            <a:off x="7391400" y="3352800"/>
            <a:ext cx="14478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dirty="0" smtClean="0">
                <a:solidFill>
                  <a:srgbClr val="FFFF8F"/>
                </a:solidFill>
                <a:latin typeface="Monotype Corsiva" panose="03010101010201010101" pitchFamily="66" charset="0"/>
              </a:rPr>
              <a:t>Abolishing Slavery</a:t>
            </a:r>
            <a:endParaRPr lang="en-US" sz="2000" dirty="0">
              <a:solidFill>
                <a:srgbClr val="FFFF8F"/>
              </a:solidFill>
              <a:latin typeface="Monotype Corsiva" panose="03010101010201010101" pitchFamily="66" charset="0"/>
            </a:endParaRPr>
          </a:p>
        </p:txBody>
      </p:sp>
      <p:sp>
        <p:nvSpPr>
          <p:cNvPr id="19" name="Pentagon 18">
            <a:hlinkClick r:id="rId8" action="ppaction://hlinksldjump"/>
          </p:cNvPr>
          <p:cNvSpPr/>
          <p:nvPr/>
        </p:nvSpPr>
        <p:spPr>
          <a:xfrm>
            <a:off x="5867400" y="3276599"/>
            <a:ext cx="1143000" cy="74851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700" dirty="0" smtClean="0">
                <a:solidFill>
                  <a:srgbClr val="FFFF8F"/>
                </a:solidFill>
                <a:latin typeface="Monotype Corsiva" panose="03010101010201010101" pitchFamily="66" charset="0"/>
              </a:rPr>
              <a:t>Stops Along the Way</a:t>
            </a:r>
            <a:endParaRPr lang="en-US" sz="1700" dirty="0">
              <a:solidFill>
                <a:srgbClr val="FFFF8F"/>
              </a:solidFill>
              <a:latin typeface="Monotype Corsiva" panose="03010101010201010101" pitchFamily="66" charset="0"/>
            </a:endParaRPr>
          </a:p>
        </p:txBody>
      </p:sp>
      <p:sp>
        <p:nvSpPr>
          <p:cNvPr id="29" name="Flowchart: Alternate Process 28"/>
          <p:cNvSpPr/>
          <p:nvPr/>
        </p:nvSpPr>
        <p:spPr>
          <a:xfrm>
            <a:off x="2743200" y="381000"/>
            <a:ext cx="3657600" cy="60960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dirty="0" smtClean="0">
                <a:latin typeface="Monotype Corsiva" panose="03010101010201010101" pitchFamily="66" charset="0"/>
              </a:rPr>
              <a:t>Night Road Museum </a:t>
            </a:r>
            <a:endParaRPr lang="en-US" sz="2800" dirty="0">
              <a:latin typeface="Monotype Corsiva" panose="03010101010201010101" pitchFamily="66" charset="0"/>
            </a:endParaRPr>
          </a:p>
        </p:txBody>
      </p:sp>
      <p:sp>
        <p:nvSpPr>
          <p:cNvPr id="20" name="Horizontal Scroll 19">
            <a:hlinkClick r:id="rId4" action="ppaction://hlinksldjump"/>
          </p:cNvPr>
          <p:cNvSpPr>
            <a:spLocks noChangeArrowheads="1"/>
          </p:cNvSpPr>
          <p:nvPr/>
        </p:nvSpPr>
        <p:spPr bwMode="auto">
          <a:xfrm>
            <a:off x="3750866" y="2678905"/>
            <a:ext cx="1642268" cy="881063"/>
          </a:xfrm>
          <a:prstGeom prst="horizontalScroll">
            <a:avLst>
              <a:gd name="adj" fmla="val 12500"/>
            </a:avLst>
          </a:prstGeom>
          <a:solidFill>
            <a:srgbClr val="C4BD97"/>
          </a:solidFill>
          <a:ln w="12700" algn="ctr">
            <a:solidFill>
              <a:srgbClr val="595959"/>
            </a:solidFill>
            <a:round/>
            <a:headEnd/>
            <a:tailEnd/>
          </a:ln>
          <a:effectLst>
            <a:outerShdw dist="38100" dir="5400000" algn="t" rotWithShape="0">
              <a:srgbClr val="000000">
                <a:alpha val="39999"/>
              </a:srgbClr>
            </a:outerShdw>
          </a:effec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dirty="0">
                <a:latin typeface="Monotype Corsiva" panose="03010101010201010101" pitchFamily="66" charset="0"/>
              </a:rPr>
              <a:t>Visit the </a:t>
            </a:r>
            <a:r>
              <a:rPr lang="en-US" sz="2000" dirty="0" smtClean="0">
                <a:latin typeface="Monotype Corsiva" panose="03010101010201010101" pitchFamily="66" charset="0"/>
              </a:rPr>
              <a:t>Curators</a:t>
            </a:r>
            <a:endParaRPr lang="en-US" sz="2000" dirty="0">
              <a:latin typeface="Monotype Corsiva" panose="03010101010201010101" pitchFamily="66" charset="0"/>
            </a:endParaRPr>
          </a:p>
        </p:txBody>
      </p:sp>
      <p:sp>
        <p:nvSpPr>
          <p:cNvPr id="5137" name="AutoShape 17">
            <a:hlinkClick r:id="rId9" action="ppaction://hlinksldjump"/>
          </p:cNvPr>
          <p:cNvSpPr>
            <a:spLocks noChangeArrowheads="1"/>
          </p:cNvSpPr>
          <p:nvPr/>
        </p:nvSpPr>
        <p:spPr bwMode="auto">
          <a:xfrm>
            <a:off x="3973819" y="4957875"/>
            <a:ext cx="1241602" cy="803363"/>
          </a:xfrm>
          <a:prstGeom prst="cube">
            <a:avLst>
              <a:gd name="adj" fmla="val 11667"/>
            </a:avLst>
          </a:prstGeom>
          <a:solidFill>
            <a:schemeClr val="tx2">
              <a:lumMod val="60000"/>
              <a:lumOff val="40000"/>
              <a:alpha val="35001"/>
            </a:schemeClr>
          </a:solidFill>
          <a:ln w="9525">
            <a:solidFill>
              <a:schemeClr val="tx1"/>
            </a:solidFill>
            <a:miter lim="800000"/>
            <a:headEnd/>
            <a:tailEnd/>
          </a:ln>
          <a:effectLst/>
          <a:extLst/>
        </p:spPr>
        <p:txBody>
          <a:bodyPr wrap="none" anchor="ctr"/>
          <a:lstStyle/>
          <a:p>
            <a:pPr algn="ctr"/>
            <a:r>
              <a:rPr lang="en-US" sz="2000" dirty="0" smtClean="0">
                <a:latin typeface="Monotype Corsiva" panose="03010101010201010101" pitchFamily="66" charset="0"/>
              </a:rPr>
              <a:t>Introduction</a:t>
            </a:r>
            <a:endParaRPr lang="en-US" sz="2000" dirty="0">
              <a:latin typeface="Monotype Corsiva" panose="03010101010201010101" pitchFamily="66" charset="0"/>
            </a:endParaRPr>
          </a:p>
        </p:txBody>
      </p:sp>
      <p:sp>
        <p:nvSpPr>
          <p:cNvPr id="2" name="5-Point Star 1">
            <a:hlinkClick r:id="rId10" action="ppaction://hlinksldjump"/>
          </p:cNvPr>
          <p:cNvSpPr/>
          <p:nvPr/>
        </p:nvSpPr>
        <p:spPr>
          <a:xfrm>
            <a:off x="2710753" y="4185202"/>
            <a:ext cx="1191896" cy="12954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hlinkClick r:id="rId11" action="ppaction://hlinksldjump"/>
          </p:cNvPr>
          <p:cNvSpPr/>
          <p:nvPr/>
        </p:nvSpPr>
        <p:spPr>
          <a:xfrm>
            <a:off x="5368616" y="4152899"/>
            <a:ext cx="1191896" cy="12954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68183" y="4634710"/>
            <a:ext cx="865617" cy="323165"/>
          </a:xfrm>
          <a:prstGeom prst="rect">
            <a:avLst/>
          </a:prstGeom>
          <a:noFill/>
        </p:spPr>
        <p:txBody>
          <a:bodyPr wrap="square" rtlCol="0">
            <a:spAutoFit/>
          </a:bodyPr>
          <a:lstStyle/>
          <a:p>
            <a:r>
              <a:rPr lang="en-US" sz="1500" dirty="0" smtClean="0">
                <a:solidFill>
                  <a:schemeClr val="bg1"/>
                </a:solidFill>
                <a:latin typeface="Monotype Corsiva" panose="03010101010201010101" pitchFamily="66" charset="0"/>
              </a:rPr>
              <a:t>Standards</a:t>
            </a:r>
            <a:endParaRPr lang="en-US" sz="1500" dirty="0">
              <a:solidFill>
                <a:schemeClr val="bg1"/>
              </a:solidFill>
              <a:latin typeface="Monotype Corsiva" panose="03010101010201010101" pitchFamily="66" charset="0"/>
            </a:endParaRPr>
          </a:p>
        </p:txBody>
      </p:sp>
      <p:sp>
        <p:nvSpPr>
          <p:cNvPr id="4" name="TextBox 3"/>
          <p:cNvSpPr txBox="1"/>
          <p:nvPr/>
        </p:nvSpPr>
        <p:spPr>
          <a:xfrm>
            <a:off x="5528762" y="4611063"/>
            <a:ext cx="982663" cy="323165"/>
          </a:xfrm>
          <a:prstGeom prst="rect">
            <a:avLst/>
          </a:prstGeom>
          <a:noFill/>
        </p:spPr>
        <p:txBody>
          <a:bodyPr wrap="square" rtlCol="0">
            <a:spAutoFit/>
          </a:bodyPr>
          <a:lstStyle/>
          <a:p>
            <a:r>
              <a:rPr lang="en-US" sz="1500" dirty="0" smtClean="0">
                <a:solidFill>
                  <a:schemeClr val="bg1"/>
                </a:solidFill>
                <a:latin typeface="Monotype Corsiva" panose="03010101010201010101" pitchFamily="66" charset="0"/>
              </a:rPr>
              <a:t>Resources</a:t>
            </a:r>
            <a:endParaRPr lang="en-US" sz="1500" dirty="0">
              <a:solidFill>
                <a:schemeClr val="bg1"/>
              </a:solidFill>
              <a:latin typeface="Monotype Corsiva" panose="03010101010201010101" pitchFamily="66" charset="0"/>
            </a:endParaRPr>
          </a:p>
        </p:txBody>
      </p:sp>
      <p:sp>
        <p:nvSpPr>
          <p:cNvPr id="5" name="TextBox 4"/>
          <p:cNvSpPr txBox="1"/>
          <p:nvPr/>
        </p:nvSpPr>
        <p:spPr>
          <a:xfrm>
            <a:off x="3048000" y="5715000"/>
            <a:ext cx="609600" cy="369332"/>
          </a:xfrm>
          <a:prstGeom prst="rect">
            <a:avLst/>
          </a:prstGeom>
          <a:noFill/>
        </p:spPr>
        <p:txBody>
          <a:bodyPr wrap="square" rtlCol="0">
            <a:spAutoFit/>
          </a:bodyPr>
          <a:lstStyle/>
          <a:p>
            <a:r>
              <a:rPr lang="en-US" dirty="0" smtClean="0">
                <a:hlinkClick r:id="rId12" action="ppaction://hlinksldjump"/>
              </a:rPr>
              <a:t>.</a:t>
            </a:r>
            <a:r>
              <a:rPr lang="en-US" dirty="0" smtClean="0"/>
              <a:t> </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5"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6"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latin typeface="Berlin Sans FB" panose="020E0602020502020306" pitchFamily="34" charset="0"/>
              </a:rPr>
              <a:t>It </a:t>
            </a:r>
            <a:r>
              <a:rPr lang="en-US" dirty="0">
                <a:latin typeface="Berlin Sans FB" panose="020E0602020502020306" pitchFamily="34" charset="0"/>
              </a:rPr>
              <a:t>is estimated that 6 to 7 million slaves were imported to America during the 18th century, and when spread around, made up to be one third of the population of the antebellum South. These slaves were either bought and housed on small plantations or large farms. The slaves were prohibited from learning to read and to write, and restricted their behavior and movements. A hierarchy among the slaves was thought to discourage them from organizing a revolt against their masters, but did not stop them altogether. Even though some slave masters encouraged slaves to marry other slaves and to raise large families, they still divided and sold the slave family members for own advancements, (Slavery in America, 2009). </a:t>
            </a:r>
            <a:endParaRPr lang="en-US" dirty="0">
              <a:effectLst/>
              <a:latin typeface="Berlin Sans FB" panose="020E0602020502020306" pitchFamily="34" charset="0"/>
            </a:endParaRPr>
          </a:p>
        </p:txBody>
      </p:sp>
      <p:sp>
        <p:nvSpPr>
          <p:cNvPr id="90117"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118" name="Rectangle 6"/>
          <p:cNvSpPr>
            <a:spLocks noGrp="1" noChangeArrowheads="1"/>
          </p:cNvSpPr>
          <p:nvPr>
            <p:ph type="title" idx="4294967295"/>
          </p:nvPr>
        </p:nvSpPr>
        <p:spPr>
          <a:xfrm>
            <a:off x="609600" y="762000"/>
            <a:ext cx="5257800" cy="762000"/>
          </a:xfrm>
          <a:noFill/>
        </p:spPr>
        <p:txBody>
          <a:bodyPr anchor="t"/>
          <a:lstStyle/>
          <a:p>
            <a:r>
              <a:rPr lang="en-US" sz="2800" dirty="0">
                <a:latin typeface="Berlin Sans FB" panose="020E0602020502020306" pitchFamily="34" charset="0"/>
              </a:rPr>
              <a:t>Forcing slavery down the throat of a </a:t>
            </a:r>
            <a:r>
              <a:rPr lang="en-US" sz="2800" dirty="0" smtClean="0">
                <a:latin typeface="Berlin Sans FB" panose="020E0602020502020306" pitchFamily="34" charset="0"/>
              </a:rPr>
              <a:t>“</a:t>
            </a:r>
            <a:r>
              <a:rPr lang="en-US" sz="2800" dirty="0" err="1" smtClean="0">
                <a:latin typeface="Berlin Sans FB" panose="020E0602020502020306" pitchFamily="34" charset="0"/>
              </a:rPr>
              <a:t>freesoiler</a:t>
            </a:r>
            <a:r>
              <a:rPr lang="en-US" sz="2800" dirty="0" smtClean="0">
                <a:latin typeface="Berlin Sans FB" panose="020E0602020502020306" pitchFamily="34" charset="0"/>
              </a:rPr>
              <a:t>”</a:t>
            </a:r>
          </a:p>
        </p:txBody>
      </p:sp>
      <p:sp>
        <p:nvSpPr>
          <p:cNvPr id="90119"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90120"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3" action="ppaction://hlinksldjump"/>
              </a:rPr>
              <a:t>Back to Room 1</a:t>
            </a:r>
            <a:endParaRPr lang="en-US" sz="1400" dirty="0"/>
          </a:p>
        </p:txBody>
      </p:sp>
      <p:pic>
        <p:nvPicPr>
          <p:cNvPr id="3074" name="Picture 2" descr="https://lh4.googleusercontent.com/rVbCSO8D7MUXemwIM1tU6_DOV9LaZWk0wNp6YR3ROeqLxCCxGYE72W4OSaxT1JkHGQ8kIgCXxhCZAZO6R7F9IBIGe092eR6vz7aFdM_iA05zMx90FvCCg98BSmGefh1EibmZnV1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74049"/>
            <a:ext cx="2933700" cy="1869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2500" y="5256935"/>
            <a:ext cx="7239000" cy="461665"/>
          </a:xfrm>
          <a:prstGeom prst="rect">
            <a:avLst/>
          </a:prstGeom>
          <a:noFill/>
        </p:spPr>
        <p:txBody>
          <a:bodyPr wrap="square" rtlCol="0">
            <a:spAutoFit/>
          </a:bodyPr>
          <a:lstStyle/>
          <a:p>
            <a:pPr algn="ctr"/>
            <a:r>
              <a:rPr lang="en-US" sz="1200" dirty="0"/>
              <a:t>(1856) Forcing Slavery Down the Throat of a </a:t>
            </a:r>
            <a:r>
              <a:rPr lang="en-US" sz="1200" dirty="0" err="1"/>
              <a:t>Freesoiler</a:t>
            </a:r>
            <a:r>
              <a:rPr lang="en-US" sz="1200" dirty="0"/>
              <a:t>. J. L. Magee, Philadelphia, Pennsylvania. [Image] Retrieved from &lt;https://www.loc.gov/item/scsm000326/.&gt;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39"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0"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Berlin Sans FB" panose="020E0602020502020306" pitchFamily="34" charset="0"/>
              </a:rPr>
              <a:t>Harriet Tubman is a very well known African American who was an abolitionist and spy for the United States Army during the Civil War. In 1822 she was born into slavery and was beaten and whipped by her various masters as a child. In 1849 she escaped slavery and used the network of the Underground Railroad to travel to </a:t>
            </a:r>
            <a:r>
              <a:rPr lang="en-US" sz="2000" dirty="0" smtClean="0">
                <a:latin typeface="Berlin Sans FB" panose="020E0602020502020306" pitchFamily="34" charset="0"/>
              </a:rPr>
              <a:t>Philadelphia, </a:t>
            </a:r>
            <a:r>
              <a:rPr lang="en-US" sz="2000" dirty="0">
                <a:latin typeface="Berlin Sans FB" panose="020E0602020502020306" pitchFamily="34" charset="0"/>
              </a:rPr>
              <a:t>which then eventually led her into the free state of Pennsylvania.  Harriet died from pneumonia on March 10, </a:t>
            </a:r>
            <a:r>
              <a:rPr lang="en-US" sz="2000" dirty="0" smtClean="0">
                <a:latin typeface="Berlin Sans FB" panose="020E0602020502020306" pitchFamily="34" charset="0"/>
              </a:rPr>
              <a:t>1913, at the age of 93. She </a:t>
            </a:r>
            <a:r>
              <a:rPr lang="en-US" sz="2000" dirty="0">
                <a:latin typeface="Berlin Sans FB" panose="020E0602020502020306" pitchFamily="34" charset="0"/>
              </a:rPr>
              <a:t>is buried at Fort Hill Cemetery in Auburn, New York.</a:t>
            </a:r>
          </a:p>
        </p:txBody>
      </p:sp>
      <p:sp>
        <p:nvSpPr>
          <p:cNvPr id="91141"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Rectangle 6"/>
          <p:cNvSpPr>
            <a:spLocks noGrp="1" noChangeArrowheads="1"/>
          </p:cNvSpPr>
          <p:nvPr>
            <p:ph type="title" idx="4294967295"/>
          </p:nvPr>
        </p:nvSpPr>
        <p:spPr>
          <a:xfrm>
            <a:off x="609600" y="762000"/>
            <a:ext cx="5257800" cy="762000"/>
          </a:xfrm>
          <a:noFill/>
        </p:spPr>
        <p:txBody>
          <a:bodyPr anchor="t"/>
          <a:lstStyle/>
          <a:p>
            <a:r>
              <a:rPr lang="en-US" sz="5400" dirty="0" smtClean="0">
                <a:latin typeface="Berlin Sans FB" panose="020E0602020502020306" pitchFamily="34" charset="0"/>
              </a:rPr>
              <a:t>Biography</a:t>
            </a:r>
          </a:p>
        </p:txBody>
      </p:sp>
      <p:sp>
        <p:nvSpPr>
          <p:cNvPr id="91144"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2</a:t>
            </a:r>
            <a:endParaRPr lang="en-US" sz="1400" dirty="0"/>
          </a:p>
        </p:txBody>
      </p:sp>
      <p:pic>
        <p:nvPicPr>
          <p:cNvPr id="10" name="Picture 20" descr="Harriet_Tub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789" y="36394"/>
            <a:ext cx="1422211" cy="19498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0516" y="5210072"/>
            <a:ext cx="7391400" cy="461665"/>
          </a:xfrm>
          <a:prstGeom prst="rect">
            <a:avLst/>
          </a:prstGeom>
          <a:noFill/>
        </p:spPr>
        <p:txBody>
          <a:bodyPr wrap="square" rtlCol="0">
            <a:spAutoFit/>
          </a:bodyPr>
          <a:lstStyle/>
          <a:p>
            <a:pPr algn="ctr"/>
            <a:r>
              <a:rPr lang="en-US" sz="1200" dirty="0"/>
              <a:t>Portrait of Harriet Tubman. (</a:t>
            </a:r>
            <a:r>
              <a:rPr lang="en-US" sz="1200" dirty="0" err="1"/>
              <a:t>n.d.</a:t>
            </a:r>
            <a:r>
              <a:rPr lang="en-US" sz="1200" dirty="0"/>
              <a:t>). Retrieved November 7, 2016, from http://www.pbs.org/wgbh/aia/part4/4h2961b.html</a:t>
            </a:r>
            <a:endParaRPr lang="en-US" sz="1200" dirty="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3"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4" name="Text Box 4"/>
          <p:cNvSpPr txBox="1">
            <a:spLocks noChangeArrowheads="1"/>
          </p:cNvSpPr>
          <p:nvPr/>
        </p:nvSpPr>
        <p:spPr bwMode="auto">
          <a:xfrm>
            <a:off x="914400" y="2286000"/>
            <a:ext cx="73914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dirty="0">
                <a:latin typeface="Berlin Sans FB" panose="020E0602020502020306" pitchFamily="34" charset="0"/>
              </a:rPr>
              <a:t>Harriet Tubman had a huge effect on slavery and helped many people escape from it. </a:t>
            </a:r>
            <a:r>
              <a:rPr lang="en-US" sz="2100" dirty="0" smtClean="0">
                <a:latin typeface="Berlin Sans FB" panose="020E0602020502020306" pitchFamily="34" charset="0"/>
              </a:rPr>
              <a:t>After escape, instead </a:t>
            </a:r>
            <a:r>
              <a:rPr lang="en-US" sz="2100" dirty="0">
                <a:latin typeface="Berlin Sans FB" panose="020E0602020502020306" pitchFamily="34" charset="0"/>
              </a:rPr>
              <a:t>of staying </a:t>
            </a:r>
            <a:r>
              <a:rPr lang="en-US" sz="2100" dirty="0" smtClean="0">
                <a:latin typeface="Berlin Sans FB" panose="020E0602020502020306" pitchFamily="34" charset="0"/>
              </a:rPr>
              <a:t>safe and away from the area that she was enslaved, </a:t>
            </a:r>
            <a:r>
              <a:rPr lang="en-US" sz="2100" dirty="0">
                <a:latin typeface="Berlin Sans FB" panose="020E0602020502020306" pitchFamily="34" charset="0"/>
              </a:rPr>
              <a:t>she made it her mission to go and rescue her family members and other people that were living in slavery. Through 19 expeditions in a span of 10 years, Harriet led over 300 slaves to freedom. These expeditions were very dangerous and required a lot of ingenuity. Harriet received the nickname of “moses” for her tremendous efforts of great leadership. </a:t>
            </a:r>
          </a:p>
        </p:txBody>
      </p:sp>
      <p:sp>
        <p:nvSpPr>
          <p:cNvPr id="92165"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66" name="Rectangle 6"/>
          <p:cNvSpPr>
            <a:spLocks noGrp="1" noChangeArrowheads="1"/>
          </p:cNvSpPr>
          <p:nvPr>
            <p:ph type="title" idx="4294967295"/>
          </p:nvPr>
        </p:nvSpPr>
        <p:spPr>
          <a:xfrm>
            <a:off x="609600" y="762000"/>
            <a:ext cx="5257800" cy="762000"/>
          </a:xfrm>
          <a:noFill/>
        </p:spPr>
        <p:txBody>
          <a:bodyPr anchor="t"/>
          <a:lstStyle/>
          <a:p>
            <a:r>
              <a:rPr lang="en-US" dirty="0" smtClean="0">
                <a:latin typeface="Berlin Sans FB" panose="020E0602020502020306" pitchFamily="34" charset="0"/>
              </a:rPr>
              <a:t>Her Effect on Slavery</a:t>
            </a:r>
          </a:p>
        </p:txBody>
      </p:sp>
      <p:sp>
        <p:nvSpPr>
          <p:cNvPr id="92167"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92168"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2</a:t>
            </a:r>
            <a:endParaRPr lang="en-US" sz="1400" dirty="0"/>
          </a:p>
        </p:txBody>
      </p:sp>
      <p:pic>
        <p:nvPicPr>
          <p:cNvPr id="110596" name="Picture 4" descr="Harriet_Tubman_influential_people_sla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739" y="9099"/>
            <a:ext cx="3060568" cy="1966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4164" y="5230505"/>
            <a:ext cx="7543800" cy="461665"/>
          </a:xfrm>
          <a:prstGeom prst="rect">
            <a:avLst/>
          </a:prstGeom>
          <a:noFill/>
        </p:spPr>
        <p:txBody>
          <a:bodyPr wrap="square" rtlCol="0">
            <a:spAutoFit/>
          </a:bodyPr>
          <a:lstStyle/>
          <a:p>
            <a:pPr algn="ctr"/>
            <a:r>
              <a:rPr lang="en-US" sz="1200" dirty="0"/>
              <a:t>Harriet Tubman Biography. (</a:t>
            </a:r>
            <a:r>
              <a:rPr lang="en-US" sz="1200" dirty="0" err="1"/>
              <a:t>n.d.</a:t>
            </a:r>
            <a:r>
              <a:rPr lang="en-US" sz="1200" dirty="0"/>
              <a:t>). Retrieved November 7, 2016, from http://www.harriet-tubman.org/category/biography/ </a:t>
            </a:r>
            <a:endParaRPr lang="en-US" sz="12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88" name="Text Box 4"/>
          <p:cNvSpPr txBox="1">
            <a:spLocks noChangeArrowheads="1"/>
          </p:cNvSpPr>
          <p:nvPr/>
        </p:nvSpPr>
        <p:spPr bwMode="auto">
          <a:xfrm>
            <a:off x="914400" y="2286000"/>
            <a:ext cx="739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Berlin Sans FB" panose="020E0602020502020306" pitchFamily="34" charset="0"/>
              </a:rPr>
              <a:t>Harriet was named one of the most important civilians in the history of America before the Civil War. In her honor the US Postal Service issued her a stamp in 1978. Harriet died from pneumonia on March 10, </a:t>
            </a:r>
            <a:r>
              <a:rPr lang="en-US" sz="2400" dirty="0" smtClean="0">
                <a:latin typeface="Berlin Sans FB" panose="020E0602020502020306" pitchFamily="34" charset="0"/>
              </a:rPr>
              <a:t>1913</a:t>
            </a:r>
            <a:r>
              <a:rPr lang="en-US" sz="2400" dirty="0">
                <a:latin typeface="Berlin Sans FB" panose="020E0602020502020306" pitchFamily="34" charset="0"/>
              </a:rPr>
              <a:t> </a:t>
            </a:r>
            <a:r>
              <a:rPr lang="en-US" sz="2400" dirty="0" smtClean="0">
                <a:latin typeface="Berlin Sans FB" panose="020E0602020502020306" pitchFamily="34" charset="0"/>
              </a:rPr>
              <a:t>at the age of 93. </a:t>
            </a:r>
            <a:r>
              <a:rPr lang="en-US" sz="2400" dirty="0">
                <a:latin typeface="Berlin Sans FB" panose="020E0602020502020306" pitchFamily="34" charset="0"/>
              </a:rPr>
              <a:t>She is buried at Fort Hill Cemetery in Auburn, New York. In 1999 her burial site was listed on the National Register of Historic Places.</a:t>
            </a:r>
          </a:p>
        </p:txBody>
      </p:sp>
      <p:sp>
        <p:nvSpPr>
          <p:cNvPr id="9318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0" name="Rectangle 6"/>
          <p:cNvSpPr>
            <a:spLocks noGrp="1" noChangeArrowheads="1"/>
          </p:cNvSpPr>
          <p:nvPr>
            <p:ph type="title" idx="4294967295"/>
          </p:nvPr>
        </p:nvSpPr>
        <p:spPr>
          <a:xfrm>
            <a:off x="609600" y="762000"/>
            <a:ext cx="5257800" cy="762000"/>
          </a:xfrm>
          <a:noFill/>
        </p:spPr>
        <p:txBody>
          <a:bodyPr anchor="t"/>
          <a:lstStyle/>
          <a:p>
            <a:r>
              <a:rPr lang="en-US" sz="3600" dirty="0" smtClean="0">
                <a:latin typeface="Berlin Sans FB" panose="020E0602020502020306" pitchFamily="34" charset="0"/>
              </a:rPr>
              <a:t>Awards and Achievements</a:t>
            </a:r>
          </a:p>
        </p:txBody>
      </p:sp>
      <p:sp>
        <p:nvSpPr>
          <p:cNvPr id="93191"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Insert Artifact </a:t>
            </a:r>
          </a:p>
          <a:p>
            <a:pPr algn="ctr"/>
            <a:r>
              <a:rPr lang="en-US" dirty="0"/>
              <a:t>Picture Here</a:t>
            </a:r>
          </a:p>
        </p:txBody>
      </p:sp>
      <p:sp>
        <p:nvSpPr>
          <p:cNvPr id="93192"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2</a:t>
            </a:r>
            <a:endParaRPr lang="en-US" sz="1400" dirty="0"/>
          </a:p>
        </p:txBody>
      </p:sp>
      <p:sp>
        <p:nvSpPr>
          <p:cNvPr id="3" name="TextBox 2"/>
          <p:cNvSpPr txBox="1"/>
          <p:nvPr/>
        </p:nvSpPr>
        <p:spPr>
          <a:xfrm>
            <a:off x="914400" y="5286821"/>
            <a:ext cx="7086600" cy="461665"/>
          </a:xfrm>
          <a:prstGeom prst="rect">
            <a:avLst/>
          </a:prstGeom>
          <a:noFill/>
        </p:spPr>
        <p:txBody>
          <a:bodyPr wrap="square" rtlCol="0">
            <a:spAutoFit/>
          </a:bodyPr>
          <a:lstStyle/>
          <a:p>
            <a:pPr algn="ctr"/>
            <a:r>
              <a:rPr lang="en-US" sz="1200" dirty="0"/>
              <a:t>Harriet Tubman. (</a:t>
            </a:r>
            <a:r>
              <a:rPr lang="en-US" sz="1200" dirty="0" err="1"/>
              <a:t>n.d.</a:t>
            </a:r>
            <a:r>
              <a:rPr lang="en-US" sz="1200" dirty="0"/>
              <a:t>). Retrieved November 7, 2016, from http://www.findagrave.com/cgi-bin/fg.cgi?page=gr&amp;GRid=1247 </a:t>
            </a:r>
          </a:p>
        </p:txBody>
      </p:sp>
      <p:pic>
        <p:nvPicPr>
          <p:cNvPr id="93194" name="Picture 10" descr="Image result for harriet tubman gra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47" y="104811"/>
            <a:ext cx="2463705" cy="1847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1706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2"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Berlin Sans FB" panose="020E0602020502020306" pitchFamily="34" charset="0"/>
              </a:rPr>
              <a:t>The Underground Railroad stretched all across Central United States, the most routes </a:t>
            </a:r>
            <a:r>
              <a:rPr lang="en-US" sz="2000" dirty="0" smtClean="0">
                <a:latin typeface="Berlin Sans FB" panose="020E0602020502020306" pitchFamily="34" charset="0"/>
              </a:rPr>
              <a:t>happening </a:t>
            </a:r>
            <a:r>
              <a:rPr lang="en-US" sz="2000" dirty="0">
                <a:latin typeface="Berlin Sans FB" panose="020E0602020502020306" pitchFamily="34" charset="0"/>
              </a:rPr>
              <a:t>through Ohio, Indiana, and Illinois. The routes were used during the night, and mostly by slaves trying to be led to safety in the North, or in Canada. The Underground Railroad was started by 18th century Quakers, when they started to believed and spread the idea that slavery was violating Christian principles. Other participants of the Underground Railroad believed that slavery contradicted the very independence of the United States, and decided to join the abolitionist cause (Enabling Freedom, 2016).</a:t>
            </a:r>
          </a:p>
        </p:txBody>
      </p:sp>
      <p:sp>
        <p:nvSpPr>
          <p:cNvPr id="9421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4" name="Rectangle 6"/>
          <p:cNvSpPr>
            <a:spLocks noGrp="1" noChangeArrowheads="1"/>
          </p:cNvSpPr>
          <p:nvPr>
            <p:ph type="title" idx="4294967295"/>
          </p:nvPr>
        </p:nvSpPr>
        <p:spPr>
          <a:xfrm>
            <a:off x="609600" y="762000"/>
            <a:ext cx="5257800" cy="762000"/>
          </a:xfrm>
          <a:noFill/>
        </p:spPr>
        <p:txBody>
          <a:bodyPr anchor="t"/>
          <a:lstStyle/>
          <a:p>
            <a:r>
              <a:rPr lang="en-US" sz="2800" dirty="0">
                <a:latin typeface="Berlin Sans FB" panose="020E0602020502020306" pitchFamily="34" charset="0"/>
              </a:rPr>
              <a:t>Underground Railroad </a:t>
            </a:r>
            <a:r>
              <a:rPr lang="en-US" sz="2800" dirty="0" smtClean="0">
                <a:latin typeface="Berlin Sans FB" panose="020E0602020502020306" pitchFamily="34" charset="0"/>
              </a:rPr>
              <a:t>Map </a:t>
            </a:r>
            <a:r>
              <a:rPr lang="en-US" sz="2800" dirty="0">
                <a:latin typeface="Berlin Sans FB" panose="020E0602020502020306" pitchFamily="34" charset="0"/>
              </a:rPr>
              <a:t>of the United States ca. 1838-1860 </a:t>
            </a:r>
            <a:endParaRPr lang="en-US" sz="2800" dirty="0" smtClean="0">
              <a:latin typeface="Berlin Sans FB" panose="020E0602020502020306" pitchFamily="34" charset="0"/>
            </a:endParaRPr>
          </a:p>
        </p:txBody>
      </p:sp>
      <p:sp>
        <p:nvSpPr>
          <p:cNvPr id="94215"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9421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3</a:t>
            </a:r>
            <a:endParaRPr lang="en-US" sz="1400" dirty="0"/>
          </a:p>
        </p:txBody>
      </p:sp>
      <p:pic>
        <p:nvPicPr>
          <p:cNvPr id="109570" name="Picture 2" descr="https://lh6.googleusercontent.com/rDRKqG83xxy6lyu1ZanM_E8WwV-HaQ8YqaZ1mWneImVsHOSZfHH9L_HtasnDOslmNtoxgf5bUu_A0Uep9n0VgIzc1JuAIXxEXsa_NcSyFIC0Bjw4ZYX_gcvi0p1BTYh3VM-uzRd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95250"/>
            <a:ext cx="25146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5567106"/>
            <a:ext cx="7239000" cy="461665"/>
          </a:xfrm>
          <a:prstGeom prst="rect">
            <a:avLst/>
          </a:prstGeom>
          <a:noFill/>
        </p:spPr>
        <p:txBody>
          <a:bodyPr wrap="square" rtlCol="0">
            <a:spAutoFit/>
          </a:bodyPr>
          <a:lstStyle/>
          <a:p>
            <a:pPr algn="ctr"/>
            <a:r>
              <a:rPr lang="en-US" sz="1200" dirty="0"/>
              <a:t>Federal Writers' Project. (1941) [Underground railroad map of the United States, ca. 1838 to 1860]. [?] [Map] Retrieved from &lt; https://www.loc.gov/item/75696204/.&gt;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5"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Berlin Sans FB" panose="020E0602020502020306" pitchFamily="34" charset="0"/>
              </a:rPr>
              <a:t>There were code words that were used when the Underground Railroad was in use. For example, slaves would be either be called “passengers”, or “cargo”, the guides, who would take the slaves from station to station were called “conductors”, the people who housed or owned the land the stations were own were called “station masters”. The North Star, which was used as a guide to help tell the direction, was called the “Drinking Gourd”. The “promised land” was usually Canada, or somewhere the slaves could live in remote areas where there was no slavery, (Enabling Freedom, 2016).</a:t>
            </a:r>
          </a:p>
        </p:txBody>
      </p:sp>
      <p:sp>
        <p:nvSpPr>
          <p:cNvPr id="95237"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8" name="Rectangle 6"/>
          <p:cNvSpPr>
            <a:spLocks noGrp="1" noChangeArrowheads="1"/>
          </p:cNvSpPr>
          <p:nvPr>
            <p:ph type="title" idx="4294967295"/>
          </p:nvPr>
        </p:nvSpPr>
        <p:spPr>
          <a:xfrm>
            <a:off x="609600" y="623816"/>
            <a:ext cx="5257800" cy="762000"/>
          </a:xfrm>
          <a:noFill/>
        </p:spPr>
        <p:txBody>
          <a:bodyPr anchor="t"/>
          <a:lstStyle/>
          <a:p>
            <a:r>
              <a:rPr lang="en-US" sz="2200" dirty="0">
                <a:latin typeface="Berlin Sans FB" panose="020E0602020502020306" pitchFamily="34" charset="0"/>
              </a:rPr>
              <a:t>The Magee House, built in 1797, used as an underground slave station during Civil War, Canisteo, N. Y.</a:t>
            </a:r>
            <a:endParaRPr lang="en-US" sz="2200" dirty="0" smtClean="0">
              <a:latin typeface="Berlin Sans FB" panose="020E0602020502020306" pitchFamily="34" charset="0"/>
            </a:endParaRPr>
          </a:p>
        </p:txBody>
      </p:sp>
      <p:sp>
        <p:nvSpPr>
          <p:cNvPr id="95239"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95240"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3</a:t>
            </a:r>
            <a:endParaRPr lang="en-US" sz="1400" dirty="0"/>
          </a:p>
        </p:txBody>
      </p:sp>
      <p:sp>
        <p:nvSpPr>
          <p:cNvPr id="2" name="TextBox 1"/>
          <p:cNvSpPr txBox="1"/>
          <p:nvPr/>
        </p:nvSpPr>
        <p:spPr>
          <a:xfrm>
            <a:off x="914400" y="5428859"/>
            <a:ext cx="7543800" cy="461665"/>
          </a:xfrm>
          <a:prstGeom prst="rect">
            <a:avLst/>
          </a:prstGeom>
          <a:noFill/>
        </p:spPr>
        <p:txBody>
          <a:bodyPr wrap="square" rtlCol="0">
            <a:spAutoFit/>
          </a:bodyPr>
          <a:lstStyle/>
          <a:p>
            <a:pPr algn="ctr"/>
            <a:r>
              <a:rPr lang="en-US" sz="1200" u="sng" dirty="0" smtClean="0"/>
              <a:t>/</a:t>
            </a:r>
            <a:r>
              <a:rPr lang="en-US" sz="1200" dirty="0"/>
              <a:t>The Magee House, built 1797, used as an underground slave station during the Civil War, Canisteo, N. Y. [between and Ca. 1950] [Image] Retrieved from &lt;https://www.loc.gov/item/2011661100/.&gt;</a:t>
            </a:r>
          </a:p>
        </p:txBody>
      </p:sp>
      <p:pic>
        <p:nvPicPr>
          <p:cNvPr id="95242" name="Picture 10" descr="https://lh3.googleusercontent.com/y9qnxIYvHT27S7p9tAEzvkGqriCAiTb93VgGUqgl7W7dokg6KnfcEfnWNC3HKGGWSzZI3ahmD1PZxt5LnX0wNV_mkR0m4R50hiDFW-SUop-h5Z6ejrEQbgX7QU5MsYoXyCGZPfx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231" y="208953"/>
            <a:ext cx="2547937" cy="1734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Text Box 4"/>
          <p:cNvSpPr txBox="1">
            <a:spLocks noChangeArrowheads="1"/>
          </p:cNvSpPr>
          <p:nvPr/>
        </p:nvSpPr>
        <p:spPr bwMode="auto">
          <a:xfrm>
            <a:off x="914400" y="2286000"/>
            <a:ext cx="7391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Berlin Sans FB" panose="020E0602020502020306" pitchFamily="34" charset="0"/>
              </a:rPr>
              <a:t>The Underground Railroad, which operated at night, was a passage to freedom for many slaves during the 1830’s through the 1860’s. The slaves would spend the night travelling, and during the days would spend their time hiding in the “stations”, which were usually homes and churches that were run by abolitionists. The slaves would be hiding from slave catchers and sheriffs, who were usually on the prowl for runaway slaves for the rewards the </a:t>
            </a:r>
            <a:r>
              <a:rPr lang="en-US" sz="2200" dirty="0" err="1">
                <a:latin typeface="Berlin Sans FB" panose="020E0602020502020306" pitchFamily="34" charset="0"/>
              </a:rPr>
              <a:t>slaveowners</a:t>
            </a:r>
            <a:r>
              <a:rPr lang="en-US" sz="2200" dirty="0">
                <a:latin typeface="Berlin Sans FB" panose="020E0602020502020306" pitchFamily="34" charset="0"/>
              </a:rPr>
              <a:t> would give to the capturers, (U.S History, 2016).</a:t>
            </a:r>
          </a:p>
        </p:txBody>
      </p:sp>
      <p:sp>
        <p:nvSpPr>
          <p:cNvPr id="96261"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2" name="Rectangle 6"/>
          <p:cNvSpPr>
            <a:spLocks noGrp="1" noChangeArrowheads="1"/>
          </p:cNvSpPr>
          <p:nvPr>
            <p:ph type="title" idx="4294967295"/>
          </p:nvPr>
        </p:nvSpPr>
        <p:spPr>
          <a:xfrm>
            <a:off x="600075" y="712546"/>
            <a:ext cx="5257800" cy="762000"/>
          </a:xfrm>
          <a:noFill/>
        </p:spPr>
        <p:txBody>
          <a:bodyPr anchor="t"/>
          <a:lstStyle/>
          <a:p>
            <a:r>
              <a:rPr lang="en-US" sz="3200" dirty="0">
                <a:latin typeface="Berlin Sans FB" panose="020E0602020502020306" pitchFamily="34" charset="0"/>
              </a:rPr>
              <a:t>The </a:t>
            </a:r>
            <a:r>
              <a:rPr lang="en-US" sz="3200" dirty="0" smtClean="0">
                <a:latin typeface="Berlin Sans FB" panose="020E0602020502020306" pitchFamily="34" charset="0"/>
              </a:rPr>
              <a:t>Underground </a:t>
            </a:r>
            <a:r>
              <a:rPr lang="en-US" sz="3200" dirty="0">
                <a:latin typeface="Berlin Sans FB" panose="020E0602020502020306" pitchFamily="34" charset="0"/>
              </a:rPr>
              <a:t>R</a:t>
            </a:r>
            <a:r>
              <a:rPr lang="en-US" sz="3200" dirty="0" smtClean="0">
                <a:latin typeface="Berlin Sans FB" panose="020E0602020502020306" pitchFamily="34" charset="0"/>
              </a:rPr>
              <a:t>ailroad</a:t>
            </a:r>
            <a:r>
              <a:rPr lang="en-US" sz="3200" dirty="0">
                <a:latin typeface="Berlin Sans FB" panose="020E0602020502020306" pitchFamily="34" charset="0"/>
              </a:rPr>
              <a:t>, by Chas T. Webber</a:t>
            </a:r>
            <a:endParaRPr lang="en-US" sz="3200" dirty="0" smtClean="0">
              <a:latin typeface="Berlin Sans FB" panose="020E0602020502020306" pitchFamily="34" charset="0"/>
            </a:endParaRPr>
          </a:p>
        </p:txBody>
      </p:sp>
      <p:sp>
        <p:nvSpPr>
          <p:cNvPr id="96263"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96264"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3</a:t>
            </a:r>
            <a:endParaRPr lang="en-US" sz="1400" dirty="0"/>
          </a:p>
        </p:txBody>
      </p:sp>
      <p:sp>
        <p:nvSpPr>
          <p:cNvPr id="2" name="TextBox 1"/>
          <p:cNvSpPr txBox="1"/>
          <p:nvPr/>
        </p:nvSpPr>
        <p:spPr>
          <a:xfrm>
            <a:off x="914400" y="5545750"/>
            <a:ext cx="6934200" cy="461665"/>
          </a:xfrm>
          <a:prstGeom prst="rect">
            <a:avLst/>
          </a:prstGeom>
          <a:noFill/>
        </p:spPr>
        <p:txBody>
          <a:bodyPr wrap="square" rtlCol="0">
            <a:spAutoFit/>
          </a:bodyPr>
          <a:lstStyle/>
          <a:p>
            <a:pPr algn="ctr"/>
            <a:r>
              <a:rPr lang="en-US" sz="1200" dirty="0"/>
              <a:t>(ca. 1893) The underground railroad / Chas. T. Webber. [Image] Retrieved from &lt; https://www.loc.gov/item/98510370/.&gt;</a:t>
            </a:r>
          </a:p>
        </p:txBody>
      </p:sp>
      <p:pic>
        <p:nvPicPr>
          <p:cNvPr id="96266" name="Picture 10" descr="https://lh3.googleusercontent.com/1hCY2n0Uv9cu6rvEfB59fe2rPeyo8pX59IK77G4z9VYGZzSrMr_oBe1vsBU2L_De3nVVBOflB491sjDTGqz5Jxr9m95UPG9A69HMinZ8z3i778FKvldcH0PMJitbDlTMYAVTgPS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50" y="31063"/>
            <a:ext cx="2476500" cy="1990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3"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4"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latin typeface="Berlin Sans FB" panose="020E0602020502020306" pitchFamily="34" charset="0"/>
              </a:rPr>
              <a:t>President Abraham Lincoln issued the </a:t>
            </a:r>
            <a:r>
              <a:rPr lang="en-US" sz="1500" dirty="0" smtClean="0">
                <a:latin typeface="Berlin Sans FB" panose="020E0602020502020306" pitchFamily="34" charset="0"/>
              </a:rPr>
              <a:t>Emancipation Proclamation on </a:t>
            </a:r>
            <a:r>
              <a:rPr lang="en-US" sz="1500" dirty="0">
                <a:latin typeface="Berlin Sans FB" panose="020E0602020502020306" pitchFamily="34" charset="0"/>
              </a:rPr>
              <a:t>January 1, 1863, as the nation approached its third year of bloody civil </a:t>
            </a:r>
            <a:r>
              <a:rPr lang="en-US" sz="1500" dirty="0" smtClean="0">
                <a:latin typeface="Berlin Sans FB" panose="020E0602020502020306" pitchFamily="34" charset="0"/>
              </a:rPr>
              <a:t>war. </a:t>
            </a:r>
            <a:r>
              <a:rPr lang="en-US" sz="1500" dirty="0">
                <a:latin typeface="Berlin Sans FB" panose="020E0602020502020306" pitchFamily="34" charset="0"/>
              </a:rPr>
              <a:t>The proclamation declared "that all persons held as slaves" within the rebellious states "are, and henceforward shall be free." Despite this expansive wording, the Emancipation Proclamation was limited in many ways. It applied only to states that had seceded from the Union, leaving slavery untouched in the loyal border states. It also expressly exempted parts of the Confederacy that had already come under Northern control. Most important, the freedom it promised depended upon Union military victory. </a:t>
            </a:r>
            <a:r>
              <a:rPr lang="en-US" sz="1500" dirty="0" smtClean="0">
                <a:latin typeface="Berlin Sans FB" panose="020E0602020502020306" pitchFamily="34" charset="0"/>
              </a:rPr>
              <a:t>Although </a:t>
            </a:r>
            <a:r>
              <a:rPr lang="en-US" sz="1500" dirty="0">
                <a:latin typeface="Berlin Sans FB" panose="020E0602020502020306" pitchFamily="34" charset="0"/>
              </a:rPr>
              <a:t>the Emancipation Proclamation did not end slavery in the nation, it captured the hearts and imagination of millions of Americans and fundamentally transformed the character of the war. Moreover, the Proclamation announced the acceptance of black men into the Union Army and Navy, enabling the liberated to become liberators. </a:t>
            </a:r>
          </a:p>
        </p:txBody>
      </p:sp>
      <p:sp>
        <p:nvSpPr>
          <p:cNvPr id="97285"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6" name="Rectangle 6"/>
          <p:cNvSpPr>
            <a:spLocks noGrp="1" noChangeArrowheads="1"/>
          </p:cNvSpPr>
          <p:nvPr>
            <p:ph type="title" idx="4294967295"/>
          </p:nvPr>
        </p:nvSpPr>
        <p:spPr>
          <a:xfrm>
            <a:off x="609600" y="762000"/>
            <a:ext cx="5257800" cy="762000"/>
          </a:xfrm>
          <a:noFill/>
        </p:spPr>
        <p:txBody>
          <a:bodyPr anchor="t"/>
          <a:lstStyle/>
          <a:p>
            <a:r>
              <a:rPr lang="en-US" sz="3200" dirty="0" smtClean="0">
                <a:latin typeface="Berlin Sans FB" panose="020E0602020502020306" pitchFamily="34" charset="0"/>
              </a:rPr>
              <a:t>Emancipation Proclamation</a:t>
            </a:r>
          </a:p>
        </p:txBody>
      </p:sp>
      <p:sp>
        <p:nvSpPr>
          <p:cNvPr id="97288"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4</a:t>
            </a:r>
            <a:endParaRPr lang="en-US" sz="1400" dirty="0"/>
          </a:p>
        </p:txBody>
      </p:sp>
      <p:sp>
        <p:nvSpPr>
          <p:cNvPr id="2" name="TextBox 1"/>
          <p:cNvSpPr txBox="1"/>
          <p:nvPr/>
        </p:nvSpPr>
        <p:spPr>
          <a:xfrm>
            <a:off x="1028700" y="5486400"/>
            <a:ext cx="7010400" cy="461665"/>
          </a:xfrm>
          <a:prstGeom prst="rect">
            <a:avLst/>
          </a:prstGeom>
          <a:noFill/>
        </p:spPr>
        <p:txBody>
          <a:bodyPr wrap="square" rtlCol="0">
            <a:spAutoFit/>
          </a:bodyPr>
          <a:lstStyle/>
          <a:p>
            <a:pPr algn="ctr"/>
            <a:r>
              <a:rPr lang="en-US" sz="1200" dirty="0"/>
              <a:t>Emancipation Proclamation. (</a:t>
            </a:r>
            <a:r>
              <a:rPr lang="en-US" sz="1200" dirty="0" err="1"/>
              <a:t>n.d.</a:t>
            </a:r>
            <a:r>
              <a:rPr lang="en-US" sz="1200" dirty="0"/>
              <a:t>). Retrieved November 7, 2016, from https://www.archives.gov/historical-docs/emancipation-proclamation </a:t>
            </a:r>
          </a:p>
        </p:txBody>
      </p:sp>
      <p:pic>
        <p:nvPicPr>
          <p:cNvPr id="1026" name="Picture 2" descr="refer to cap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3856"/>
            <a:ext cx="1258454" cy="1966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821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8" name="Text Box 4"/>
          <p:cNvSpPr txBox="1">
            <a:spLocks noChangeArrowheads="1"/>
          </p:cNvSpPr>
          <p:nvPr/>
        </p:nvSpPr>
        <p:spPr bwMode="auto">
          <a:xfrm>
            <a:off x="914400" y="2126598"/>
            <a:ext cx="73914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700" dirty="0">
                <a:latin typeface="Berlin Sans FB" panose="020E0602020502020306" pitchFamily="34" charset="0"/>
              </a:rPr>
              <a:t>The 13th amendment, which formally abolished slavery in the United States, passed the Senate on April 8, 1864, and the House on January 31, 1865</a:t>
            </a:r>
            <a:r>
              <a:rPr lang="en-US" sz="1700" dirty="0" smtClean="0">
                <a:latin typeface="Berlin Sans FB" panose="020E0602020502020306" pitchFamily="34" charset="0"/>
              </a:rPr>
              <a:t>. </a:t>
            </a:r>
            <a:r>
              <a:rPr lang="en-US" sz="1700" dirty="0">
                <a:latin typeface="Berlin Sans FB" panose="020E0602020502020306" pitchFamily="34" charset="0"/>
              </a:rPr>
              <a:t>The 13th amendment to the United States Constitution provides that "Neither slavery nor involuntary servitude, except as a punishment for crime whereof the party shall have been duly convicted, shall exist within the United States, or any place subject to their jurisdiction." The 13th amendment was passed at the end of the Civil War before the Southern states had been restored to the Union and should have easily passed the Congress</a:t>
            </a:r>
            <a:r>
              <a:rPr lang="en-US" sz="1700" dirty="0" smtClean="0">
                <a:latin typeface="Berlin Sans FB" panose="020E0602020502020306" pitchFamily="34" charset="0"/>
              </a:rPr>
              <a:t>.</a:t>
            </a:r>
            <a:r>
              <a:rPr lang="en-US" sz="1700" dirty="0">
                <a:latin typeface="Berlin Sans FB" panose="020E0602020502020306" pitchFamily="34" charset="0"/>
              </a:rPr>
              <a:t> With the adoption of the 13th amendment, the United States found a final constitutional solution to the issue of slavery</a:t>
            </a:r>
            <a:r>
              <a:rPr lang="en-US" sz="1700" dirty="0" smtClean="0">
                <a:latin typeface="Berlin Sans FB" panose="020E0602020502020306" pitchFamily="34" charset="0"/>
              </a:rPr>
              <a:t>.</a:t>
            </a:r>
            <a:r>
              <a:rPr lang="en-US" sz="1700" dirty="0">
                <a:latin typeface="Berlin Sans FB" panose="020E0602020502020306" pitchFamily="34" charset="0"/>
              </a:rPr>
              <a:t> The 13th amendment, along with the 14th and 15th, is one of the trio of Civil War amendments that greatly expanded the civil rights of Americans.</a:t>
            </a:r>
          </a:p>
        </p:txBody>
      </p:sp>
      <p:sp>
        <p:nvSpPr>
          <p:cNvPr id="9830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10" name="Rectangle 6"/>
          <p:cNvSpPr>
            <a:spLocks noGrp="1" noChangeArrowheads="1"/>
          </p:cNvSpPr>
          <p:nvPr>
            <p:ph type="title" idx="4294967295"/>
          </p:nvPr>
        </p:nvSpPr>
        <p:spPr>
          <a:xfrm>
            <a:off x="609600" y="762000"/>
            <a:ext cx="5257800" cy="762000"/>
          </a:xfrm>
          <a:noFill/>
        </p:spPr>
        <p:txBody>
          <a:bodyPr anchor="t"/>
          <a:lstStyle/>
          <a:p>
            <a:r>
              <a:rPr lang="en-US" sz="4000" dirty="0" smtClean="0">
                <a:latin typeface="Berlin Sans FB" panose="020E0602020502020306" pitchFamily="34" charset="0"/>
              </a:rPr>
              <a:t>The 13</a:t>
            </a:r>
            <a:r>
              <a:rPr lang="en-US" sz="4000" baseline="30000" dirty="0" smtClean="0">
                <a:latin typeface="Berlin Sans FB" panose="020E0602020502020306" pitchFamily="34" charset="0"/>
              </a:rPr>
              <a:t>th</a:t>
            </a:r>
            <a:r>
              <a:rPr lang="en-US" sz="4000" dirty="0" smtClean="0">
                <a:latin typeface="Berlin Sans FB" panose="020E0602020502020306" pitchFamily="34" charset="0"/>
              </a:rPr>
              <a:t> Amendment</a:t>
            </a:r>
            <a:endParaRPr lang="en-US" dirty="0" smtClean="0">
              <a:latin typeface="Berlin Sans FB" panose="020E0602020502020306" pitchFamily="34" charset="0"/>
            </a:endParaRPr>
          </a:p>
        </p:txBody>
      </p:sp>
      <p:sp>
        <p:nvSpPr>
          <p:cNvPr id="98312"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4</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6336"/>
            <a:ext cx="1524000" cy="1947862"/>
          </a:xfrm>
          <a:prstGeom prst="rect">
            <a:avLst/>
          </a:prstGeom>
        </p:spPr>
      </p:pic>
      <p:sp>
        <p:nvSpPr>
          <p:cNvPr id="3" name="TextBox 2"/>
          <p:cNvSpPr txBox="1"/>
          <p:nvPr/>
        </p:nvSpPr>
        <p:spPr>
          <a:xfrm>
            <a:off x="914400" y="5486400"/>
            <a:ext cx="7467600" cy="461665"/>
          </a:xfrm>
          <a:prstGeom prst="rect">
            <a:avLst/>
          </a:prstGeom>
          <a:noFill/>
        </p:spPr>
        <p:txBody>
          <a:bodyPr wrap="square" rtlCol="0">
            <a:spAutoFit/>
          </a:bodyPr>
          <a:lstStyle/>
          <a:p>
            <a:pPr algn="ctr"/>
            <a:r>
              <a:rPr lang="en-US" sz="1200" dirty="0"/>
              <a:t>13th Amendment to the U.S. Constitution. (</a:t>
            </a:r>
            <a:r>
              <a:rPr lang="en-US" sz="1200" dirty="0" err="1"/>
              <a:t>n.d.</a:t>
            </a:r>
            <a:r>
              <a:rPr lang="en-US" sz="1200" dirty="0"/>
              <a:t>). Retrieved November 7, 2016, from https://www.archives.gov/historical-docs/13th-amendment </a:t>
            </a:r>
            <a:endParaRPr lang="en-US" sz="1200" dirty="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2" name="Text Box 4"/>
          <p:cNvSpPr txBox="1">
            <a:spLocks noChangeArrowheads="1"/>
          </p:cNvSpPr>
          <p:nvPr/>
        </p:nvSpPr>
        <p:spPr bwMode="auto">
          <a:xfrm>
            <a:off x="914400" y="2286000"/>
            <a:ext cx="73914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Berlin Sans FB" panose="020E0602020502020306" pitchFamily="34" charset="0"/>
              </a:rPr>
              <a:t>George Washington Carver is a very important person in history and he is known for revolutionizing agriculture in the south and transforming the economy. His great success was in the peanut industry where he found over 300 uses for peanuts. Another famous African American inventor was Alexander Miles. He invented automatic elevator doors, which improved the safety of elevators dramatically. The automatic feature that he came up with is still used in elevators we ride today. These are just a few of the African American inventors that helped change history with their contributions to the agricultural and mechanical industry.</a:t>
            </a:r>
            <a:endParaRPr lang="en-US" sz="2000" dirty="0">
              <a:effectLst/>
              <a:latin typeface="Berlin Sans FB" panose="020E0602020502020306" pitchFamily="34" charset="0"/>
            </a:endParaRPr>
          </a:p>
        </p:txBody>
      </p:sp>
      <p:sp>
        <p:nvSpPr>
          <p:cNvPr id="9933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Rectangle 6"/>
          <p:cNvSpPr>
            <a:spLocks noGrp="1" noChangeArrowheads="1"/>
          </p:cNvSpPr>
          <p:nvPr>
            <p:ph type="title" idx="4294967295"/>
          </p:nvPr>
        </p:nvSpPr>
        <p:spPr>
          <a:xfrm>
            <a:off x="609600" y="762000"/>
            <a:ext cx="5257800" cy="762000"/>
          </a:xfrm>
          <a:noFill/>
        </p:spPr>
        <p:txBody>
          <a:bodyPr anchor="t"/>
          <a:lstStyle/>
          <a:p>
            <a:r>
              <a:rPr lang="en-US" sz="3200" dirty="0" smtClean="0">
                <a:latin typeface="Berlin Sans FB" panose="020E0602020502020306" pitchFamily="34" charset="0"/>
              </a:rPr>
              <a:t>African American Inventors</a:t>
            </a:r>
          </a:p>
        </p:txBody>
      </p:sp>
      <p:sp>
        <p:nvSpPr>
          <p:cNvPr id="99335"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9933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2" action="ppaction://hlinksldjump"/>
              </a:rPr>
              <a:t>Back to Room 4</a:t>
            </a: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7620"/>
            <a:ext cx="2628900" cy="2103120"/>
          </a:xfrm>
          <a:prstGeom prst="rect">
            <a:avLst/>
          </a:prstGeom>
        </p:spPr>
      </p:pic>
      <p:sp>
        <p:nvSpPr>
          <p:cNvPr id="3" name="TextBox 2"/>
          <p:cNvSpPr txBox="1"/>
          <p:nvPr/>
        </p:nvSpPr>
        <p:spPr>
          <a:xfrm>
            <a:off x="1066800" y="5486400"/>
            <a:ext cx="7239000" cy="461665"/>
          </a:xfrm>
          <a:prstGeom prst="rect">
            <a:avLst/>
          </a:prstGeom>
          <a:noFill/>
        </p:spPr>
        <p:txBody>
          <a:bodyPr wrap="square" rtlCol="0">
            <a:spAutoFit/>
          </a:bodyPr>
          <a:lstStyle/>
          <a:p>
            <a:pPr algn="ctr"/>
            <a:r>
              <a:rPr lang="en-US" sz="1200" dirty="0"/>
              <a:t>(1937) </a:t>
            </a:r>
            <a:r>
              <a:rPr lang="en-US" sz="1200" i="1" dirty="0"/>
              <a:t>[George Washington Carver working in a laboratory]</a:t>
            </a:r>
            <a:r>
              <a:rPr lang="en-US" sz="1200" dirty="0"/>
              <a:t>. [Image] Retrieved from the Library of Congress, https://www.loc.gov/item/2006675174/.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19400" y="762000"/>
            <a:ext cx="3505200" cy="533400"/>
          </a:xfrm>
          <a:solidFill>
            <a:srgbClr val="FFFFFF"/>
          </a:solidFill>
          <a:ln>
            <a:solidFill>
              <a:srgbClr val="000000"/>
            </a:solidFill>
            <a:miter lim="800000"/>
            <a:headEnd/>
            <a:tailEnd/>
          </a:ln>
        </p:spPr>
        <p:txBody>
          <a:bodyPr/>
          <a:lstStyle/>
          <a:p>
            <a:pPr eaLnBrk="1" hangingPunct="1"/>
            <a:r>
              <a:rPr lang="en-US" sz="3200" b="1" dirty="0" smtClean="0">
                <a:latin typeface="Monotype Corsiva" panose="03010101010201010101" pitchFamily="66" charset="0"/>
              </a:rPr>
              <a:t>Meet the Curators! </a:t>
            </a:r>
          </a:p>
        </p:txBody>
      </p:sp>
      <p:sp>
        <p:nvSpPr>
          <p:cNvPr id="12" name="Rectangle 11"/>
          <p:cNvSpPr/>
          <p:nvPr/>
        </p:nvSpPr>
        <p:spPr>
          <a:xfrm>
            <a:off x="152400" y="381000"/>
            <a:ext cx="25146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solidFill>
                <a:srgbClr val="FFFFFF"/>
              </a:solidFill>
              <a:latin typeface="Calibri" panose="020F0502020204030204" pitchFamily="34" charset="0"/>
            </a:endParaRPr>
          </a:p>
        </p:txBody>
      </p:sp>
      <p:sp>
        <p:nvSpPr>
          <p:cNvPr id="6154" name="AutoShape 10"/>
          <p:cNvSpPr>
            <a:spLocks noChangeArrowheads="1"/>
          </p:cNvSpPr>
          <p:nvPr/>
        </p:nvSpPr>
        <p:spPr bwMode="auto">
          <a:xfrm rot="16200000">
            <a:off x="136477" y="781856"/>
            <a:ext cx="2438400" cy="1905000"/>
          </a:xfrm>
          <a:custGeom>
            <a:avLst/>
            <a:gdLst>
              <a:gd name="G0" fmla="+- 2362 0 0"/>
              <a:gd name="G1" fmla="+- 21600 0 2362"/>
              <a:gd name="G2" fmla="*/ 2362 1 2"/>
              <a:gd name="G3" fmla="+- 21600 0 G2"/>
              <a:gd name="G4" fmla="+/ 2362 21600 2"/>
              <a:gd name="G5" fmla="+/ G1 0 2"/>
              <a:gd name="G6" fmla="*/ 21600 21600 2362"/>
              <a:gd name="G7" fmla="*/ G6 1 2"/>
              <a:gd name="G8" fmla="+- 21600 0 G7"/>
              <a:gd name="G9" fmla="*/ 21600 1 2"/>
              <a:gd name="G10" fmla="+- 2362 0 G9"/>
              <a:gd name="G11" fmla="?: G10 G8 0"/>
              <a:gd name="G12" fmla="?: G10 G7 21600"/>
              <a:gd name="T0" fmla="*/ 20419 w 21600"/>
              <a:gd name="T1" fmla="*/ 10800 h 21600"/>
              <a:gd name="T2" fmla="*/ 10800 w 21600"/>
              <a:gd name="T3" fmla="*/ 21600 h 21600"/>
              <a:gd name="T4" fmla="*/ 1181 w 21600"/>
              <a:gd name="T5" fmla="*/ 10800 h 21600"/>
              <a:gd name="T6" fmla="*/ 10800 w 21600"/>
              <a:gd name="T7" fmla="*/ 0 h 21600"/>
              <a:gd name="T8" fmla="*/ 2981 w 21600"/>
              <a:gd name="T9" fmla="*/ 2981 h 21600"/>
              <a:gd name="T10" fmla="*/ 18619 w 21600"/>
              <a:gd name="T11" fmla="*/ 18619 h 21600"/>
            </a:gdLst>
            <a:ahLst/>
            <a:cxnLst>
              <a:cxn ang="0">
                <a:pos x="T0" y="T1"/>
              </a:cxn>
              <a:cxn ang="0">
                <a:pos x="T2" y="T3"/>
              </a:cxn>
              <a:cxn ang="0">
                <a:pos x="T4" y="T5"/>
              </a:cxn>
              <a:cxn ang="0">
                <a:pos x="T6" y="T7"/>
              </a:cxn>
            </a:cxnLst>
            <a:rect l="T8" t="T9" r="T10" b="T11"/>
            <a:pathLst>
              <a:path w="21600" h="21600">
                <a:moveTo>
                  <a:pt x="0" y="0"/>
                </a:moveTo>
                <a:lnTo>
                  <a:pt x="2362" y="21600"/>
                </a:lnTo>
                <a:lnTo>
                  <a:pt x="19238" y="21600"/>
                </a:lnTo>
                <a:lnTo>
                  <a:pt x="21600" y="0"/>
                </a:lnTo>
                <a:close/>
              </a:path>
            </a:pathLst>
          </a:custGeom>
          <a:solidFill>
            <a:srgbClr val="ECE8EC"/>
          </a:solidFill>
          <a:ln w="76200">
            <a:solidFill>
              <a:srgbClr val="7376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dirty="0"/>
          </a:p>
        </p:txBody>
      </p:sp>
      <p:sp>
        <p:nvSpPr>
          <p:cNvPr id="6157" name="Text Box 13"/>
          <p:cNvSpPr txBox="1">
            <a:spLocks noChangeArrowheads="1"/>
          </p:cNvSpPr>
          <p:nvPr/>
        </p:nvSpPr>
        <p:spPr bwMode="auto">
          <a:xfrm>
            <a:off x="3124200" y="1600200"/>
            <a:ext cx="2895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latin typeface="Berlin Sans FB" panose="020E0602020502020306" pitchFamily="34" charset="0"/>
              </a:rPr>
              <a:t>Mary Jo </a:t>
            </a:r>
            <a:r>
              <a:rPr lang="en-US" dirty="0" err="1" smtClean="0">
                <a:latin typeface="Berlin Sans FB" panose="020E0602020502020306" pitchFamily="34" charset="0"/>
              </a:rPr>
              <a:t>Groter</a:t>
            </a:r>
            <a:r>
              <a:rPr lang="en-US" dirty="0" smtClean="0">
                <a:latin typeface="Berlin Sans FB" panose="020E0602020502020306" pitchFamily="34" charset="0"/>
              </a:rPr>
              <a:t> is a senior Elementary Education major at Bradley University.</a:t>
            </a:r>
          </a:p>
          <a:p>
            <a:pPr>
              <a:spcBef>
                <a:spcPct val="50000"/>
              </a:spcBef>
            </a:pPr>
            <a:r>
              <a:rPr lang="en-US" dirty="0" smtClean="0">
                <a:latin typeface="Berlin Sans FB" panose="020E0602020502020306" pitchFamily="34" charset="0"/>
              </a:rPr>
              <a:t>Michelle Rodcay is a junior Special Education major at Bradley University.  </a:t>
            </a:r>
          </a:p>
          <a:p>
            <a:pPr>
              <a:spcBef>
                <a:spcPct val="50000"/>
              </a:spcBef>
            </a:pPr>
            <a:r>
              <a:rPr lang="en-US" dirty="0" smtClean="0">
                <a:latin typeface="Berlin Sans FB" panose="020E0602020502020306" pitchFamily="34" charset="0"/>
              </a:rPr>
              <a:t>Sara Smith is a junior Elementary Education major at Bradley University.</a:t>
            </a:r>
            <a:endParaRPr lang="en-US" dirty="0">
              <a:latin typeface="Berlin Sans FB" panose="020E0602020502020306" pitchFamily="34" charset="0"/>
            </a:endParaRPr>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p:txBody>
      </p:sp>
      <p:sp>
        <p:nvSpPr>
          <p:cNvPr id="6158" name="AutoShape 14">
            <a:hlinkClick r:id="rId3" action="ppaction://hlinksldjump"/>
          </p:cNvPr>
          <p:cNvSpPr>
            <a:spLocks noChangeArrowheads="1"/>
          </p:cNvSpPr>
          <p:nvPr/>
        </p:nvSpPr>
        <p:spPr bwMode="auto">
          <a:xfrm flipH="1">
            <a:off x="3581400" y="48768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a:t>Back to Lobby</a:t>
            </a:r>
          </a:p>
        </p:txBody>
      </p:sp>
      <p:sp>
        <p:nvSpPr>
          <p:cNvPr id="6160" name="Text Box 16"/>
          <p:cNvSpPr txBox="1">
            <a:spLocks noChangeArrowheads="1"/>
          </p:cNvSpPr>
          <p:nvPr/>
        </p:nvSpPr>
        <p:spPr bwMode="auto">
          <a:xfrm>
            <a:off x="1828800" y="5867400"/>
            <a:ext cx="5562600" cy="822325"/>
          </a:xfrm>
          <a:prstGeom prst="rect">
            <a:avLst/>
          </a:prstGeom>
          <a:solidFill>
            <a:srgbClr val="C4BD97"/>
          </a:solidFill>
          <a:ln>
            <a:noFill/>
          </a:ln>
          <a:effectLst/>
          <a:extLst>
            <a:ext uri="{91240B29-F687-4F45-9708-019B960494DF}">
              <a14:hiddenLine xmlns:a14="http://schemas.microsoft.com/office/drawing/2010/main" w="9525">
                <a:solidFill>
                  <a:srgbClr val="643E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dirty="0">
                <a:latin typeface="Arial Narrow" panose="020B0606020202030204" pitchFamily="34" charset="0"/>
              </a:rPr>
              <a:t>Note: Virtual museums were first introduced by educators at </a:t>
            </a:r>
            <a:r>
              <a:rPr lang="en-US" sz="1200" u="sng" dirty="0">
                <a:latin typeface="Arial Narrow" panose="020B0606020202030204" pitchFamily="34" charset="0"/>
                <a:hlinkClick r:id="rId4"/>
              </a:rPr>
              <a:t>Keith Valley Middle School</a:t>
            </a:r>
            <a:r>
              <a:rPr lang="en-US" sz="1200" dirty="0">
                <a:latin typeface="Arial Narrow" panose="020B0606020202030204" pitchFamily="34" charset="0"/>
              </a:rPr>
              <a:t> in Horsham, Pennsylvania. This template was designed by Lindsey </a:t>
            </a:r>
            <a:r>
              <a:rPr lang="en-US" sz="1200" dirty="0" err="1">
                <a:latin typeface="Arial Narrow" panose="020B0606020202030204" pitchFamily="34" charset="0"/>
              </a:rPr>
              <a:t>Warneka</a:t>
            </a:r>
            <a:r>
              <a:rPr lang="en-US" sz="1200" dirty="0">
                <a:latin typeface="Arial Narrow" panose="020B0606020202030204" pitchFamily="34" charset="0"/>
              </a:rPr>
              <a:t> under the direction of </a:t>
            </a:r>
            <a:r>
              <a:rPr lang="en-US" sz="1200" u="sng" dirty="0">
                <a:latin typeface="Arial Narrow" panose="020B0606020202030204" pitchFamily="34" charset="0"/>
                <a:hlinkClick r:id="rId5"/>
              </a:rPr>
              <a:t>Dr. Christy Keeler</a:t>
            </a:r>
            <a:r>
              <a:rPr lang="en-US" sz="1200" dirty="0">
                <a:latin typeface="Arial Narrow" panose="020B0606020202030204" pitchFamily="34" charset="0"/>
              </a:rPr>
              <a:t> during a Teaching American History grant module. View the </a:t>
            </a:r>
            <a:r>
              <a:rPr lang="en-US" sz="1200" dirty="0">
                <a:latin typeface="Arial Narrow" panose="020B0606020202030204" pitchFamily="34" charset="0"/>
                <a:hlinkClick r:id="rId6"/>
              </a:rPr>
              <a:t>Educational Virtual Museums</a:t>
            </a:r>
            <a:r>
              <a:rPr lang="en-US" sz="1200" dirty="0">
                <a:latin typeface="Arial Narrow" panose="020B0606020202030204" pitchFamily="34" charset="0"/>
              </a:rPr>
              <a:t> website for more information on this instructional technique.</a:t>
            </a:r>
            <a:endParaRPr lang="en-US" sz="1000" dirty="0">
              <a:latin typeface="Arial Narrow" panose="020B0606020202030204" pitchFamily="34" charset="0"/>
            </a:endParaRPr>
          </a:p>
        </p:txBody>
      </p:sp>
      <p:sp>
        <p:nvSpPr>
          <p:cNvPr id="10" name="AutoShape 10"/>
          <p:cNvSpPr>
            <a:spLocks noChangeArrowheads="1"/>
          </p:cNvSpPr>
          <p:nvPr/>
        </p:nvSpPr>
        <p:spPr bwMode="auto">
          <a:xfrm rot="5400000">
            <a:off x="6591300" y="2095500"/>
            <a:ext cx="2438400" cy="1905000"/>
          </a:xfrm>
          <a:custGeom>
            <a:avLst/>
            <a:gdLst>
              <a:gd name="G0" fmla="+- 2362 0 0"/>
              <a:gd name="G1" fmla="+- 21600 0 2362"/>
              <a:gd name="G2" fmla="*/ 2362 1 2"/>
              <a:gd name="G3" fmla="+- 21600 0 G2"/>
              <a:gd name="G4" fmla="+/ 2362 21600 2"/>
              <a:gd name="G5" fmla="+/ G1 0 2"/>
              <a:gd name="G6" fmla="*/ 21600 21600 2362"/>
              <a:gd name="G7" fmla="*/ G6 1 2"/>
              <a:gd name="G8" fmla="+- 21600 0 G7"/>
              <a:gd name="G9" fmla="*/ 21600 1 2"/>
              <a:gd name="G10" fmla="+- 2362 0 G9"/>
              <a:gd name="G11" fmla="?: G10 G8 0"/>
              <a:gd name="G12" fmla="?: G10 G7 21600"/>
              <a:gd name="T0" fmla="*/ 20419 w 21600"/>
              <a:gd name="T1" fmla="*/ 10800 h 21600"/>
              <a:gd name="T2" fmla="*/ 10800 w 21600"/>
              <a:gd name="T3" fmla="*/ 21600 h 21600"/>
              <a:gd name="T4" fmla="*/ 1181 w 21600"/>
              <a:gd name="T5" fmla="*/ 10800 h 21600"/>
              <a:gd name="T6" fmla="*/ 10800 w 21600"/>
              <a:gd name="T7" fmla="*/ 0 h 21600"/>
              <a:gd name="T8" fmla="*/ 2981 w 21600"/>
              <a:gd name="T9" fmla="*/ 2981 h 21600"/>
              <a:gd name="T10" fmla="*/ 18619 w 21600"/>
              <a:gd name="T11" fmla="*/ 18619 h 21600"/>
            </a:gdLst>
            <a:ahLst/>
            <a:cxnLst>
              <a:cxn ang="0">
                <a:pos x="T0" y="T1"/>
              </a:cxn>
              <a:cxn ang="0">
                <a:pos x="T2" y="T3"/>
              </a:cxn>
              <a:cxn ang="0">
                <a:pos x="T4" y="T5"/>
              </a:cxn>
              <a:cxn ang="0">
                <a:pos x="T6" y="T7"/>
              </a:cxn>
            </a:cxnLst>
            <a:rect l="T8" t="T9" r="T10" b="T11"/>
            <a:pathLst>
              <a:path w="21600" h="21600">
                <a:moveTo>
                  <a:pt x="0" y="0"/>
                </a:moveTo>
                <a:lnTo>
                  <a:pt x="2362" y="21600"/>
                </a:lnTo>
                <a:lnTo>
                  <a:pt x="19238" y="21600"/>
                </a:lnTo>
                <a:lnTo>
                  <a:pt x="21600" y="0"/>
                </a:lnTo>
                <a:close/>
              </a:path>
            </a:pathLst>
          </a:custGeom>
          <a:solidFill>
            <a:srgbClr val="ECE8EC"/>
          </a:solidFill>
          <a:ln w="76200">
            <a:solidFill>
              <a:srgbClr val="7376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dirty="0"/>
          </a:p>
        </p:txBody>
      </p:sp>
      <p:sp>
        <p:nvSpPr>
          <p:cNvPr id="11" name="AutoShape 10"/>
          <p:cNvSpPr>
            <a:spLocks noChangeArrowheads="1"/>
          </p:cNvSpPr>
          <p:nvPr/>
        </p:nvSpPr>
        <p:spPr bwMode="auto">
          <a:xfrm rot="16200000">
            <a:off x="136476" y="3489278"/>
            <a:ext cx="2438400" cy="1905000"/>
          </a:xfrm>
          <a:custGeom>
            <a:avLst/>
            <a:gdLst>
              <a:gd name="G0" fmla="+- 2362 0 0"/>
              <a:gd name="G1" fmla="+- 21600 0 2362"/>
              <a:gd name="G2" fmla="*/ 2362 1 2"/>
              <a:gd name="G3" fmla="+- 21600 0 G2"/>
              <a:gd name="G4" fmla="+/ 2362 21600 2"/>
              <a:gd name="G5" fmla="+/ G1 0 2"/>
              <a:gd name="G6" fmla="*/ 21600 21600 2362"/>
              <a:gd name="G7" fmla="*/ G6 1 2"/>
              <a:gd name="G8" fmla="+- 21600 0 G7"/>
              <a:gd name="G9" fmla="*/ 21600 1 2"/>
              <a:gd name="G10" fmla="+- 2362 0 G9"/>
              <a:gd name="G11" fmla="?: G10 G8 0"/>
              <a:gd name="G12" fmla="?: G10 G7 21600"/>
              <a:gd name="T0" fmla="*/ 20419 w 21600"/>
              <a:gd name="T1" fmla="*/ 10800 h 21600"/>
              <a:gd name="T2" fmla="*/ 10800 w 21600"/>
              <a:gd name="T3" fmla="*/ 21600 h 21600"/>
              <a:gd name="T4" fmla="*/ 1181 w 21600"/>
              <a:gd name="T5" fmla="*/ 10800 h 21600"/>
              <a:gd name="T6" fmla="*/ 10800 w 21600"/>
              <a:gd name="T7" fmla="*/ 0 h 21600"/>
              <a:gd name="T8" fmla="*/ 2981 w 21600"/>
              <a:gd name="T9" fmla="*/ 2981 h 21600"/>
              <a:gd name="T10" fmla="*/ 18619 w 21600"/>
              <a:gd name="T11" fmla="*/ 18619 h 21600"/>
            </a:gdLst>
            <a:ahLst/>
            <a:cxnLst>
              <a:cxn ang="0">
                <a:pos x="T0" y="T1"/>
              </a:cxn>
              <a:cxn ang="0">
                <a:pos x="T2" y="T3"/>
              </a:cxn>
              <a:cxn ang="0">
                <a:pos x="T4" y="T5"/>
              </a:cxn>
              <a:cxn ang="0">
                <a:pos x="T6" y="T7"/>
              </a:cxn>
            </a:cxnLst>
            <a:rect l="T8" t="T9" r="T10" b="T11"/>
            <a:pathLst>
              <a:path w="21600" h="21600">
                <a:moveTo>
                  <a:pt x="0" y="0"/>
                </a:moveTo>
                <a:lnTo>
                  <a:pt x="2362" y="21600"/>
                </a:lnTo>
                <a:lnTo>
                  <a:pt x="19238" y="21600"/>
                </a:lnTo>
                <a:lnTo>
                  <a:pt x="21600" y="0"/>
                </a:lnTo>
                <a:close/>
              </a:path>
            </a:pathLst>
          </a:custGeom>
          <a:solidFill>
            <a:srgbClr val="ECE8EC"/>
          </a:solidFill>
          <a:ln w="76200">
            <a:solidFill>
              <a:srgbClr val="73766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5150" y="2152650"/>
            <a:ext cx="1790700" cy="1790700"/>
          </a:xfrm>
          <a:prstGeom prst="rect">
            <a:avLst/>
          </a:prstGeom>
        </p:spPr>
      </p:pic>
      <p:pic>
        <p:nvPicPr>
          <p:cNvPr id="115716" name="Picture 4" descr="IMG_28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216" y="762000"/>
            <a:ext cx="1544923" cy="1929406"/>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File_000.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177" y="3398106"/>
            <a:ext cx="1143000" cy="2024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a:xfrm>
            <a:off x="609600" y="35896"/>
            <a:ext cx="8229600" cy="1143000"/>
          </a:xfrm>
        </p:spPr>
        <p:txBody>
          <a:bodyPr/>
          <a:lstStyle/>
          <a:p>
            <a:r>
              <a:rPr lang="en-US" sz="4000" dirty="0" smtClean="0">
                <a:latin typeface="Monotype Corsiva" panose="03010101010201010101" pitchFamily="66" charset="0"/>
              </a:rPr>
              <a:t>Standards</a:t>
            </a:r>
            <a:endParaRPr lang="en-US" sz="4000" dirty="0">
              <a:latin typeface="Monotype Corsiva" panose="03010101010201010101" pitchFamily="66" charset="0"/>
            </a:endParaRPr>
          </a:p>
        </p:txBody>
      </p:sp>
      <p:sp>
        <p:nvSpPr>
          <p:cNvPr id="5" name="Pentagon 4">
            <a:hlinkClick r:id="rId2" action="ppaction://hlinksldjump"/>
          </p:cNvPr>
          <p:cNvSpPr/>
          <p:nvPr/>
        </p:nvSpPr>
        <p:spPr>
          <a:xfrm rot="21283265" flipH="1">
            <a:off x="246458" y="5885060"/>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11" name="AutoShape 3"/>
          <p:cNvSpPr>
            <a:spLocks noChangeArrowheads="1"/>
          </p:cNvSpPr>
          <p:nvPr/>
        </p:nvSpPr>
        <p:spPr bwMode="auto">
          <a:xfrm>
            <a:off x="446964" y="1006951"/>
            <a:ext cx="8239836" cy="2164598"/>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Content Placeholder 2"/>
          <p:cNvSpPr>
            <a:spLocks noGrp="1"/>
          </p:cNvSpPr>
          <p:nvPr>
            <p:ph idx="1"/>
          </p:nvPr>
        </p:nvSpPr>
        <p:spPr>
          <a:xfrm>
            <a:off x="457200" y="1006952"/>
            <a:ext cx="8229600" cy="2362200"/>
          </a:xfrm>
        </p:spPr>
        <p:txBody>
          <a:bodyPr/>
          <a:lstStyle/>
          <a:p>
            <a:pPr marL="0" indent="0">
              <a:buNone/>
            </a:pPr>
            <a:r>
              <a:rPr lang="en-US" sz="2000" dirty="0" smtClean="0">
                <a:latin typeface="Berlin Sans FB" panose="020E0602020502020306" pitchFamily="34" charset="0"/>
              </a:rPr>
              <a:t>    Common Core Standards: </a:t>
            </a:r>
          </a:p>
          <a:p>
            <a:pPr lvl="1"/>
            <a:r>
              <a:rPr lang="en-US" sz="1500" dirty="0" smtClean="0">
                <a:latin typeface="Berlin Sans FB" panose="020E0602020502020306" pitchFamily="34" charset="0"/>
                <a:hlinkClick r:id="rId3"/>
              </a:rPr>
              <a:t>CCSS.ELA-Literacy.RH.6-8.1</a:t>
            </a:r>
            <a:r>
              <a:rPr lang="en-US" sz="1500" dirty="0" smtClean="0">
                <a:latin typeface="Berlin Sans FB" panose="020E0602020502020306" pitchFamily="34" charset="0"/>
              </a:rPr>
              <a:t>: Cite </a:t>
            </a:r>
            <a:r>
              <a:rPr lang="en-US" sz="1500" dirty="0">
                <a:latin typeface="Berlin Sans FB" panose="020E0602020502020306" pitchFamily="34" charset="0"/>
              </a:rPr>
              <a:t>specific textual evidence to support analysis of primary and secondary sources.</a:t>
            </a:r>
            <a:endParaRPr lang="en-US" sz="1500" dirty="0" smtClean="0">
              <a:latin typeface="Berlin Sans FB" panose="020E0602020502020306" pitchFamily="34" charset="0"/>
            </a:endParaRPr>
          </a:p>
          <a:p>
            <a:pPr lvl="1"/>
            <a:r>
              <a:rPr lang="en-US" sz="1500" dirty="0" smtClean="0">
                <a:latin typeface="Berlin Sans FB" panose="020E0602020502020306" pitchFamily="34" charset="0"/>
                <a:hlinkClick r:id="rId4"/>
              </a:rPr>
              <a:t>CCSS.ELA-Literacy.RH.6-8.2</a:t>
            </a:r>
            <a:r>
              <a:rPr lang="en-US" sz="1500" dirty="0" smtClean="0">
                <a:latin typeface="Berlin Sans FB" panose="020E0602020502020306" pitchFamily="34" charset="0"/>
              </a:rPr>
              <a:t>: Determine </a:t>
            </a:r>
            <a:r>
              <a:rPr lang="en-US" sz="1500" dirty="0">
                <a:latin typeface="Berlin Sans FB" panose="020E0602020502020306" pitchFamily="34" charset="0"/>
              </a:rPr>
              <a:t>the central ideas or information of a primary or secondary source; provide an accurate summary of the source distinct from prior knowledge or opinions</a:t>
            </a:r>
            <a:r>
              <a:rPr lang="en-US" sz="1500" dirty="0" smtClean="0">
                <a:latin typeface="Berlin Sans FB" panose="020E0602020502020306" pitchFamily="34" charset="0"/>
              </a:rPr>
              <a:t>.</a:t>
            </a:r>
          </a:p>
          <a:p>
            <a:pPr lvl="1"/>
            <a:r>
              <a:rPr lang="en-US" sz="1500" dirty="0" smtClean="0">
                <a:latin typeface="Berlin Sans FB" panose="020E0602020502020306" pitchFamily="34" charset="0"/>
                <a:hlinkClick r:id="rId5"/>
              </a:rPr>
              <a:t>CCSS.ELA-Literacy.RH.6-8.6</a:t>
            </a:r>
            <a:r>
              <a:rPr lang="en-US" sz="1500" dirty="0" smtClean="0">
                <a:latin typeface="Berlin Sans FB" panose="020E0602020502020306" pitchFamily="34" charset="0"/>
              </a:rPr>
              <a:t>: Identify </a:t>
            </a:r>
            <a:r>
              <a:rPr lang="en-US" sz="1500" dirty="0">
                <a:latin typeface="Berlin Sans FB" panose="020E0602020502020306" pitchFamily="34" charset="0"/>
              </a:rPr>
              <a:t>aspects of a text that reveal an author's point of view or purpose (e.g., loaded language, inclusion or avoidance of particular facts</a:t>
            </a:r>
            <a:r>
              <a:rPr lang="en-US" sz="1500" dirty="0" smtClean="0">
                <a:latin typeface="Berlin Sans FB" panose="020E0602020502020306" pitchFamily="34" charset="0"/>
              </a:rPr>
              <a:t>).</a:t>
            </a:r>
            <a:endParaRPr lang="en-US" sz="1500" dirty="0">
              <a:latin typeface="Berlin Sans FB" panose="020E0602020502020306" pitchFamily="34" charset="0"/>
            </a:endParaRPr>
          </a:p>
          <a:p>
            <a:pPr marL="457200" lvl="1" indent="0">
              <a:buNone/>
            </a:pPr>
            <a:endParaRPr lang="en-US" sz="1500" dirty="0" smtClean="0">
              <a:latin typeface="Berlin Sans FB" panose="020E0602020502020306" pitchFamily="34" charset="0"/>
            </a:endParaRPr>
          </a:p>
        </p:txBody>
      </p:sp>
      <p:sp>
        <p:nvSpPr>
          <p:cNvPr id="10" name="AutoShape 3"/>
          <p:cNvSpPr>
            <a:spLocks noChangeArrowheads="1"/>
          </p:cNvSpPr>
          <p:nvPr/>
        </p:nvSpPr>
        <p:spPr bwMode="auto">
          <a:xfrm>
            <a:off x="457200" y="3369152"/>
            <a:ext cx="8229600" cy="2193448"/>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Box 3"/>
          <p:cNvSpPr txBox="1"/>
          <p:nvPr/>
        </p:nvSpPr>
        <p:spPr>
          <a:xfrm>
            <a:off x="446964" y="3369152"/>
            <a:ext cx="8229600" cy="2015936"/>
          </a:xfrm>
          <a:prstGeom prst="rect">
            <a:avLst/>
          </a:prstGeom>
          <a:noFill/>
        </p:spPr>
        <p:txBody>
          <a:bodyPr wrap="square" rtlCol="0">
            <a:spAutoFit/>
          </a:bodyPr>
          <a:lstStyle/>
          <a:p>
            <a:r>
              <a:rPr lang="en-US" sz="2000" dirty="0" smtClean="0">
                <a:latin typeface="Berlin Sans FB" panose="020E0602020502020306" pitchFamily="34" charset="0"/>
              </a:rPr>
              <a:t>    C3 Framework Standards:</a:t>
            </a:r>
          </a:p>
          <a:p>
            <a:pPr marL="800100" lvl="1" indent="-342900">
              <a:buFont typeface="Berlin Sans FB" panose="020E0602020502020306" pitchFamily="34" charset="0"/>
              <a:buChar char="–"/>
            </a:pPr>
            <a:r>
              <a:rPr lang="en-US" sz="1500" u="sng" dirty="0" smtClean="0">
                <a:solidFill>
                  <a:srgbClr val="0070C0"/>
                </a:solidFill>
                <a:latin typeface="Berlin Sans FB" panose="020E0602020502020306" pitchFamily="34" charset="0"/>
              </a:rPr>
              <a:t>D2.His.2.6-8. </a:t>
            </a:r>
            <a:r>
              <a:rPr lang="en-US" sz="1500" dirty="0" smtClean="0">
                <a:latin typeface="Berlin Sans FB" panose="020E0602020502020306" pitchFamily="34" charset="0"/>
              </a:rPr>
              <a:t>Classify series of historical events and developments as examples of change and/or continuity. </a:t>
            </a:r>
          </a:p>
          <a:p>
            <a:pPr marL="800100" lvl="1" indent="-342900">
              <a:buFont typeface="Berlin Sans FB" panose="020E0602020502020306" pitchFamily="34" charset="0"/>
              <a:buChar char="–"/>
            </a:pPr>
            <a:r>
              <a:rPr lang="en-US" sz="1500" u="sng" dirty="0" smtClean="0">
                <a:solidFill>
                  <a:srgbClr val="0070C0"/>
                </a:solidFill>
                <a:latin typeface="Berlin Sans FB" panose="020E0602020502020306" pitchFamily="34" charset="0"/>
              </a:rPr>
              <a:t>D2.His.3.6-8. </a:t>
            </a:r>
            <a:r>
              <a:rPr lang="en-US" sz="1500" dirty="0" smtClean="0">
                <a:latin typeface="Berlin Sans FB" panose="020E0602020502020306" pitchFamily="34" charset="0"/>
              </a:rPr>
              <a:t>Use questions generated about individuals and groups to analyze why they, and the developments they shaped, are seen as historically significant. </a:t>
            </a:r>
          </a:p>
          <a:p>
            <a:pPr marL="800100" lvl="1" indent="-342900">
              <a:buFont typeface="Berlin Sans FB" panose="020E0602020502020306" pitchFamily="34" charset="0"/>
              <a:buChar char="–"/>
            </a:pPr>
            <a:r>
              <a:rPr lang="en-US" sz="1500" u="sng" dirty="0" smtClean="0">
                <a:solidFill>
                  <a:srgbClr val="0070C0"/>
                </a:solidFill>
                <a:latin typeface="Berlin Sans FB" panose="020E0602020502020306" pitchFamily="34" charset="0"/>
              </a:rPr>
              <a:t>D2.His.14.6-8. </a:t>
            </a:r>
            <a:r>
              <a:rPr lang="en-US" sz="1500" dirty="0" smtClean="0">
                <a:latin typeface="Berlin Sans FB" panose="020E0602020502020306" pitchFamily="34" charset="0"/>
              </a:rPr>
              <a:t>Explain multiple causes and effects of events and developments in the past. </a:t>
            </a:r>
            <a:endParaRPr lang="en-US" sz="1500" u="sng" dirty="0" smtClean="0">
              <a:solidFill>
                <a:srgbClr val="0070C0"/>
              </a:solidFill>
              <a:latin typeface="Berlin Sans FB" panose="020E0602020502020306" pitchFamily="34" charset="0"/>
            </a:endParaRPr>
          </a:p>
          <a:p>
            <a:pPr marL="800100" lvl="1" indent="-342900">
              <a:buFont typeface="Berlin Sans FB" panose="020E0602020502020306" pitchFamily="34" charset="0"/>
              <a:buChar char="–"/>
            </a:pPr>
            <a:r>
              <a:rPr lang="en-US" sz="1500" u="sng" dirty="0" smtClean="0">
                <a:solidFill>
                  <a:srgbClr val="0070C0"/>
                </a:solidFill>
                <a:latin typeface="Berlin Sans FB" panose="020E0602020502020306" pitchFamily="34" charset="0"/>
              </a:rPr>
              <a:t>D2.His.15.6-8. </a:t>
            </a:r>
            <a:r>
              <a:rPr lang="en-US" sz="1500" dirty="0" smtClean="0">
                <a:latin typeface="Berlin Sans FB" panose="020E0602020502020306" pitchFamily="34" charset="0"/>
              </a:rPr>
              <a:t>Evaluate the relative influence of various causes of events and developments in the past. </a:t>
            </a:r>
            <a:endParaRPr lang="en-US" sz="1500" u="sng" dirty="0">
              <a:solidFill>
                <a:srgbClr val="0070C0"/>
              </a:solidFill>
              <a:latin typeface="Berlin Sans FB" panose="020E0602020502020306" pitchFamily="34" charset="0"/>
            </a:endParaRPr>
          </a:p>
        </p:txBody>
      </p:sp>
    </p:spTree>
    <p:extLst>
      <p:ext uri="{BB962C8B-B14F-4D97-AF65-F5344CB8AC3E}">
        <p14:creationId xmlns:p14="http://schemas.microsoft.com/office/powerpoint/2010/main" val="315389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1545"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a:xfrm>
            <a:off x="457200" y="76474"/>
            <a:ext cx="8229600" cy="1143000"/>
          </a:xfrm>
        </p:spPr>
        <p:txBody>
          <a:bodyPr/>
          <a:lstStyle/>
          <a:p>
            <a:r>
              <a:rPr lang="en-US" sz="4800" dirty="0" smtClean="0">
                <a:latin typeface="Monotype Corsiva" panose="03010101010201010101" pitchFamily="66" charset="0"/>
              </a:rPr>
              <a:t>Resources</a:t>
            </a:r>
            <a:endParaRPr lang="en-US" sz="4800" dirty="0">
              <a:latin typeface="Monotype Corsiva" panose="03010101010201010101" pitchFamily="66" charset="0"/>
            </a:endParaRPr>
          </a:p>
        </p:txBody>
      </p:sp>
      <p:sp>
        <p:nvSpPr>
          <p:cNvPr id="4" name="Pentagon 3">
            <a:hlinkClick r:id="rId2" action="ppaction://hlinksldjump"/>
          </p:cNvPr>
          <p:cNvSpPr/>
          <p:nvPr/>
        </p:nvSpPr>
        <p:spPr>
          <a:xfrm rot="21283265" flipH="1">
            <a:off x="170257" y="6103396"/>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
        <p:nvSpPr>
          <p:cNvPr id="6" name="AutoShape 3"/>
          <p:cNvSpPr>
            <a:spLocks noChangeArrowheads="1"/>
          </p:cNvSpPr>
          <p:nvPr/>
        </p:nvSpPr>
        <p:spPr bwMode="auto">
          <a:xfrm>
            <a:off x="409433" y="990600"/>
            <a:ext cx="8239836" cy="47244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838200" y="1371600"/>
            <a:ext cx="7467600" cy="4154984"/>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Berlin Sans FB" panose="020E0602020502020306" pitchFamily="34" charset="0"/>
              </a:rPr>
              <a:t>13th Amendment to the U.S. Constitution: Abolition of Slavery (1865). (</a:t>
            </a:r>
            <a:r>
              <a:rPr lang="en-US" sz="1200" dirty="0" err="1">
                <a:latin typeface="Berlin Sans FB" panose="020E0602020502020306" pitchFamily="34" charset="0"/>
              </a:rPr>
              <a:t>n.d.</a:t>
            </a:r>
            <a:r>
              <a:rPr lang="en-US" sz="1200" dirty="0">
                <a:latin typeface="Berlin Sans FB" panose="020E0602020502020306" pitchFamily="34" charset="0"/>
              </a:rPr>
              <a:t>). Retrieved November 7, 2016, from </a:t>
            </a:r>
            <a:r>
              <a:rPr lang="en-US" sz="1200" u="sng" dirty="0">
                <a:latin typeface="Berlin Sans FB" panose="020E0602020502020306" pitchFamily="34" charset="0"/>
                <a:hlinkClick r:id="rId3"/>
              </a:rPr>
              <a:t>https://</a:t>
            </a:r>
            <a:r>
              <a:rPr lang="en-US" sz="1200" u="sng" dirty="0" smtClean="0">
                <a:latin typeface="Berlin Sans FB" panose="020E0602020502020306" pitchFamily="34" charset="0"/>
                <a:hlinkClick r:id="rId3"/>
              </a:rPr>
              <a:t>www.ourdocuments.gov/doc.php?doc=40</a:t>
            </a:r>
            <a:endParaRPr lang="en-US" sz="1200" u="sng" dirty="0" smtClean="0">
              <a:latin typeface="Berlin Sans FB" panose="020E0602020502020306" pitchFamily="34" charset="0"/>
            </a:endParaRPr>
          </a:p>
          <a:p>
            <a:pPr marL="171450" indent="-171450">
              <a:buFont typeface="Arial" panose="020B0604020202020204" pitchFamily="34" charset="0"/>
              <a:buChar char="•"/>
            </a:pPr>
            <a:r>
              <a:rPr lang="en-US" sz="1200" dirty="0" smtClean="0">
                <a:latin typeface="Berlin Sans FB" panose="020E0602020502020306" pitchFamily="34" charset="0"/>
              </a:rPr>
              <a:t>   African </a:t>
            </a:r>
            <a:r>
              <a:rPr lang="en-US" sz="1200" dirty="0">
                <a:latin typeface="Berlin Sans FB" panose="020E0602020502020306" pitchFamily="34" charset="0"/>
              </a:rPr>
              <a:t>American Inventors | Scholastic.com. (</a:t>
            </a:r>
            <a:r>
              <a:rPr lang="en-US" sz="1200" dirty="0" err="1">
                <a:latin typeface="Berlin Sans FB" panose="020E0602020502020306" pitchFamily="34" charset="0"/>
              </a:rPr>
              <a:t>n.d.</a:t>
            </a:r>
            <a:r>
              <a:rPr lang="en-US" sz="1200" dirty="0">
                <a:latin typeface="Berlin Sans FB" panose="020E0602020502020306" pitchFamily="34" charset="0"/>
              </a:rPr>
              <a:t>). Retrieved November 07, 2016, from </a:t>
            </a:r>
            <a:endParaRPr lang="en-US" sz="1200" dirty="0" smtClean="0">
              <a:latin typeface="Berlin Sans FB" panose="020E0602020502020306" pitchFamily="34" charset="0"/>
            </a:endParaRPr>
          </a:p>
          <a:p>
            <a:r>
              <a:rPr lang="en-US" sz="1200" dirty="0" smtClean="0">
                <a:latin typeface="Berlin Sans FB" panose="020E0602020502020306" pitchFamily="34" charset="0"/>
                <a:hlinkClick r:id="rId4"/>
              </a:rPr>
              <a:t>       </a:t>
            </a:r>
            <a:r>
              <a:rPr lang="en-US" sz="1200" u="sng" dirty="0" smtClean="0">
                <a:latin typeface="Berlin Sans FB" panose="020E0602020502020306" pitchFamily="34" charset="0"/>
                <a:hlinkClick r:id="rId4"/>
              </a:rPr>
              <a:t> http</a:t>
            </a:r>
            <a:r>
              <a:rPr lang="en-US" sz="1200" u="sng" dirty="0">
                <a:latin typeface="Berlin Sans FB" panose="020E0602020502020306" pitchFamily="34" charset="0"/>
                <a:hlinkClick r:id="rId4"/>
              </a:rPr>
              <a:t>://teacher.scholastic.com/activities/bhistory/inventors/index.html</a:t>
            </a:r>
            <a:r>
              <a:rPr lang="en-US" sz="1200" dirty="0">
                <a:latin typeface="Berlin Sans FB" panose="020E0602020502020306" pitchFamily="34" charset="0"/>
              </a:rPr>
              <a:t> </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smtClean="0">
                <a:latin typeface="Berlin Sans FB" panose="020E0602020502020306" pitchFamily="34" charset="0"/>
              </a:rPr>
              <a:t>Biography.com </a:t>
            </a:r>
            <a:r>
              <a:rPr lang="en-US" sz="1200" dirty="0">
                <a:latin typeface="Berlin Sans FB" panose="020E0602020502020306" pitchFamily="34" charset="0"/>
              </a:rPr>
              <a:t>Editors. (2016, April 21). Harriet Tubman Biography. Retrieved November 2, 2016, from </a:t>
            </a:r>
            <a:r>
              <a:rPr lang="en-US" sz="1200" u="sng" dirty="0">
                <a:latin typeface="Berlin Sans FB" panose="020E0602020502020306" pitchFamily="34" charset="0"/>
                <a:hlinkClick r:id="rId5"/>
              </a:rPr>
              <a:t>http://</a:t>
            </a:r>
            <a:r>
              <a:rPr lang="en-US" sz="1200" u="sng" dirty="0" smtClean="0">
                <a:latin typeface="Berlin Sans FB" panose="020E0602020502020306" pitchFamily="34" charset="0"/>
                <a:hlinkClick r:id="rId5"/>
              </a:rPr>
              <a:t>www.biography.com/people/harriet-tubman-9511430</a:t>
            </a:r>
            <a:endParaRPr lang="en-US" sz="1200" u="sng"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Enabling Freedom. 2016. National Underground Freedom Center. Retrieved from </a:t>
            </a:r>
            <a:r>
              <a:rPr lang="en-US" sz="1200" u="sng" dirty="0" smtClean="0">
                <a:latin typeface="Berlin Sans FB" panose="020E0602020502020306" pitchFamily="34" charset="0"/>
                <a:hlinkClick r:id="rId6"/>
              </a:rPr>
              <a:t>http</a:t>
            </a:r>
            <a:r>
              <a:rPr lang="en-US" sz="1200" u="sng" dirty="0">
                <a:latin typeface="Berlin Sans FB" panose="020E0602020502020306" pitchFamily="34" charset="0"/>
                <a:hlinkClick r:id="rId6"/>
              </a:rPr>
              <a:t>://</a:t>
            </a:r>
            <a:r>
              <a:rPr lang="en-US" sz="1200" u="sng" dirty="0" smtClean="0">
                <a:latin typeface="Berlin Sans FB" panose="020E0602020502020306" pitchFamily="34" charset="0"/>
                <a:hlinkClick r:id="rId6"/>
              </a:rPr>
              <a:t>freedomcenter.org/enabling-freedom/history</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Era, B. (</a:t>
            </a:r>
            <a:r>
              <a:rPr lang="en-US" sz="1200" dirty="0" err="1">
                <a:latin typeface="Berlin Sans FB" panose="020E0602020502020306" pitchFamily="34" charset="0"/>
              </a:rPr>
              <a:t>n.d.</a:t>
            </a:r>
            <a:r>
              <a:rPr lang="en-US" sz="1200" dirty="0">
                <a:latin typeface="Berlin Sans FB" panose="020E0602020502020306" pitchFamily="34" charset="0"/>
              </a:rPr>
              <a:t>). Harriet Tubman Biography. Retrieved November 02, 2016, from </a:t>
            </a:r>
            <a:r>
              <a:rPr lang="en-US" sz="1200" u="sng" dirty="0">
                <a:latin typeface="Berlin Sans FB" panose="020E0602020502020306" pitchFamily="34" charset="0"/>
                <a:hlinkClick r:id="rId7"/>
              </a:rPr>
              <a:t>http://</a:t>
            </a:r>
            <a:r>
              <a:rPr lang="en-US" sz="1200" u="sng" dirty="0" smtClean="0">
                <a:latin typeface="Berlin Sans FB" panose="020E0602020502020306" pitchFamily="34" charset="0"/>
                <a:hlinkClick r:id="rId7"/>
              </a:rPr>
              <a:t>www.thefamouspeople.com/profiles/harriet-tubman-5273.php</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err="1" smtClean="0">
                <a:latin typeface="Berlin Sans FB" panose="020E0602020502020306" pitchFamily="34" charset="0"/>
              </a:rPr>
              <a:t>Gestewicki</a:t>
            </a:r>
            <a:r>
              <a:rPr lang="en-US" sz="1200" dirty="0">
                <a:latin typeface="Berlin Sans FB" panose="020E0602020502020306" pitchFamily="34" charset="0"/>
              </a:rPr>
              <a:t>, C., Perry, C. &amp; et al. (2004). The middle passage and slave ships. </a:t>
            </a:r>
            <a:r>
              <a:rPr lang="en-US" sz="1200" i="1" dirty="0">
                <a:latin typeface="Berlin Sans FB" panose="020E0602020502020306" pitchFamily="34" charset="0"/>
              </a:rPr>
              <a:t>The African Slave Trade in the Atlantic World</a:t>
            </a:r>
            <a:r>
              <a:rPr lang="en-US" sz="1200" dirty="0">
                <a:latin typeface="Berlin Sans FB" panose="020E0602020502020306" pitchFamily="34" charset="0"/>
              </a:rPr>
              <a:t>. Retrieved </a:t>
            </a:r>
            <a:r>
              <a:rPr lang="en-US" sz="1200" dirty="0" smtClean="0">
                <a:latin typeface="Berlin Sans FB" panose="020E0602020502020306" pitchFamily="34" charset="0"/>
              </a:rPr>
              <a:t>from</a:t>
            </a:r>
            <a:r>
              <a:rPr lang="en-US" sz="1200" u="sng" dirty="0" smtClean="0">
                <a:latin typeface="Berlin Sans FB" panose="020E0602020502020306" pitchFamily="34" charset="0"/>
                <a:hlinkClick r:id="rId8"/>
              </a:rPr>
              <a:t>http</a:t>
            </a:r>
            <a:r>
              <a:rPr lang="en-US" sz="1200" u="sng" dirty="0">
                <a:latin typeface="Berlin Sans FB" panose="020E0602020502020306" pitchFamily="34" charset="0"/>
                <a:hlinkClick r:id="rId8"/>
              </a:rPr>
              <a:t>://public.gettysburg.edu/~</a:t>
            </a:r>
            <a:r>
              <a:rPr lang="en-US" sz="1200" u="sng" dirty="0" smtClean="0">
                <a:latin typeface="Berlin Sans FB" panose="020E0602020502020306" pitchFamily="34" charset="0"/>
                <a:hlinkClick r:id="rId8"/>
              </a:rPr>
              <a:t>tshannon/hist106web/site2/middlepassage.htm</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Mullen, L. (2014). These maps reveal how slavery expanded across the United States. </a:t>
            </a:r>
            <a:r>
              <a:rPr lang="en-US" sz="1200" i="1" dirty="0">
                <a:latin typeface="Berlin Sans FB" panose="020E0602020502020306" pitchFamily="34" charset="0"/>
              </a:rPr>
              <a:t>Smithsonian</a:t>
            </a:r>
            <a:r>
              <a:rPr lang="en-US" sz="1200" dirty="0">
                <a:latin typeface="Berlin Sans FB" panose="020E0602020502020306" pitchFamily="34" charset="0"/>
              </a:rPr>
              <a:t>. Retrieved from </a:t>
            </a:r>
            <a:r>
              <a:rPr lang="en-US" sz="1200" u="sng" dirty="0" smtClean="0">
                <a:latin typeface="Berlin Sans FB" panose="020E0602020502020306" pitchFamily="34" charset="0"/>
                <a:hlinkClick r:id="rId9"/>
              </a:rPr>
              <a:t>http</a:t>
            </a:r>
            <a:r>
              <a:rPr lang="en-US" sz="1200" u="sng" dirty="0">
                <a:latin typeface="Berlin Sans FB" panose="020E0602020502020306" pitchFamily="34" charset="0"/>
                <a:hlinkClick r:id="rId9"/>
              </a:rPr>
              <a:t>://www.smithsonianmag.com/history/maps-reveal-slavery-expanded-across-united-states-180951452/?</a:t>
            </a:r>
            <a:r>
              <a:rPr lang="en-US" sz="1200" u="sng" dirty="0" smtClean="0">
                <a:latin typeface="Berlin Sans FB" panose="020E0602020502020306" pitchFamily="34" charset="0"/>
                <a:hlinkClick r:id="rId9"/>
              </a:rPr>
              <a:t>no-ist</a:t>
            </a:r>
            <a:endParaRPr lang="en-US" sz="1200" u="sng"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Slavery in America. (2009). </a:t>
            </a:r>
            <a:r>
              <a:rPr lang="en-US" sz="1200" i="1" dirty="0">
                <a:latin typeface="Berlin Sans FB" panose="020E0602020502020306" pitchFamily="34" charset="0"/>
              </a:rPr>
              <a:t>History Channel</a:t>
            </a:r>
            <a:r>
              <a:rPr lang="en-US" sz="1200" dirty="0">
                <a:latin typeface="Berlin Sans FB" panose="020E0602020502020306" pitchFamily="34" charset="0"/>
              </a:rPr>
              <a:t>. Retrieved from </a:t>
            </a:r>
            <a:r>
              <a:rPr lang="en-US" sz="1200" u="sng" dirty="0" smtClean="0">
                <a:latin typeface="Berlin Sans FB" panose="020E0602020502020306" pitchFamily="34" charset="0"/>
                <a:hlinkClick r:id="rId10"/>
              </a:rPr>
              <a:t>http</a:t>
            </a:r>
            <a:r>
              <a:rPr lang="en-US" sz="1200" u="sng" dirty="0">
                <a:latin typeface="Berlin Sans FB" panose="020E0602020502020306" pitchFamily="34" charset="0"/>
                <a:hlinkClick r:id="rId10"/>
              </a:rPr>
              <a:t>://</a:t>
            </a:r>
            <a:r>
              <a:rPr lang="en-US" sz="1200" u="sng" dirty="0" smtClean="0">
                <a:latin typeface="Berlin Sans FB" panose="020E0602020502020306" pitchFamily="34" charset="0"/>
                <a:hlinkClick r:id="rId10"/>
              </a:rPr>
              <a:t>www.history.com/topics/black-history/slavery</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The Emancipation Proclamation. (2015, October 6). Retrieved </a:t>
            </a:r>
            <a:r>
              <a:rPr lang="en-US" sz="1200" dirty="0" smtClean="0">
                <a:latin typeface="Berlin Sans FB" panose="020E0602020502020306" pitchFamily="34" charset="0"/>
              </a:rPr>
              <a:t>November 7, 2016, from </a:t>
            </a:r>
            <a:r>
              <a:rPr lang="en-US" sz="1200" u="sng" dirty="0">
                <a:latin typeface="Berlin Sans FB" panose="020E0602020502020306" pitchFamily="34" charset="0"/>
                <a:hlinkClick r:id="rId11"/>
              </a:rPr>
              <a:t>https://www.archives.gov/exhibits/featured-documents/emancipation-proclamation</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smtClean="0">
                <a:latin typeface="Berlin Sans FB" panose="020E0602020502020306" pitchFamily="34" charset="0"/>
              </a:rPr>
              <a:t>U.S </a:t>
            </a:r>
            <a:r>
              <a:rPr lang="en-US" sz="1200" dirty="0">
                <a:latin typeface="Berlin Sans FB" panose="020E0602020502020306" pitchFamily="34" charset="0"/>
              </a:rPr>
              <a:t>Census Bureau. (2016). Distribution of Slaves in 1860. U.S Department of Commerce. Retrieved from </a:t>
            </a:r>
            <a:r>
              <a:rPr lang="en-US" sz="1200" u="sng" dirty="0" smtClean="0">
                <a:latin typeface="Berlin Sans FB" panose="020E0602020502020306" pitchFamily="34" charset="0"/>
                <a:hlinkClick r:id="rId12"/>
              </a:rPr>
              <a:t>http</a:t>
            </a:r>
            <a:r>
              <a:rPr lang="en-US" sz="1200" u="sng" dirty="0">
                <a:latin typeface="Berlin Sans FB" panose="020E0602020502020306" pitchFamily="34" charset="0"/>
                <a:hlinkClick r:id="rId12"/>
              </a:rPr>
              <a:t>://</a:t>
            </a:r>
            <a:r>
              <a:rPr lang="en-US" sz="1200" u="sng" dirty="0" smtClean="0">
                <a:latin typeface="Berlin Sans FB" panose="020E0602020502020306" pitchFamily="34" charset="0"/>
                <a:hlinkClick r:id="rId12"/>
              </a:rPr>
              <a:t>www.census.gov/history/www/reference/maps/distribution_of_slaves_in_1860.html</a:t>
            </a:r>
            <a:endParaRPr lang="en-US" sz="1200" dirty="0" smtClean="0">
              <a:latin typeface="Berlin Sans FB" panose="020E0602020502020306" pitchFamily="34" charset="0"/>
            </a:endParaRPr>
          </a:p>
          <a:p>
            <a:pPr marL="285750" indent="-285750">
              <a:buFont typeface="Arial" panose="020B0604020202020204" pitchFamily="34" charset="0"/>
              <a:buChar char="•"/>
            </a:pPr>
            <a:r>
              <a:rPr lang="en-US" sz="1200" dirty="0">
                <a:latin typeface="Berlin Sans FB" panose="020E0602020502020306" pitchFamily="34" charset="0"/>
              </a:rPr>
              <a:t>U.S History Railroad. (2016). </a:t>
            </a:r>
            <a:r>
              <a:rPr lang="en-US" sz="1200" i="1" dirty="0">
                <a:latin typeface="Berlin Sans FB" panose="020E0602020502020306" pitchFamily="34" charset="0"/>
              </a:rPr>
              <a:t>U.S Online History Textbook. </a:t>
            </a:r>
            <a:r>
              <a:rPr lang="en-US" sz="1200" dirty="0">
                <a:latin typeface="Berlin Sans FB" panose="020E0602020502020306" pitchFamily="34" charset="0"/>
              </a:rPr>
              <a:t>Retrieved from &lt;</a:t>
            </a:r>
            <a:r>
              <a:rPr lang="en-US" sz="1200" u="sng" dirty="0">
                <a:latin typeface="Berlin Sans FB" panose="020E0602020502020306" pitchFamily="34" charset="0"/>
                <a:hlinkClick r:id="rId13"/>
              </a:rPr>
              <a:t>http://www.ushistory.org/us/28c.asp</a:t>
            </a:r>
            <a:r>
              <a:rPr lang="en-US" sz="1200" dirty="0">
                <a:latin typeface="Berlin Sans FB" panose="020E0602020502020306" pitchFamily="34" charset="0"/>
              </a:rPr>
              <a:t>&gt;</a:t>
            </a:r>
          </a:p>
        </p:txBody>
      </p:sp>
    </p:spTree>
    <p:extLst>
      <p:ext uri="{BB962C8B-B14F-4D97-AF65-F5344CB8AC3E}">
        <p14:creationId xmlns:p14="http://schemas.microsoft.com/office/powerpoint/2010/main" val="379244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
          <p:cNvSpPr/>
          <p:nvPr/>
        </p:nvSpPr>
        <p:spPr>
          <a:xfrm>
            <a:off x="444062" y="1485900"/>
            <a:ext cx="8077200" cy="228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7584" y="1981200"/>
            <a:ext cx="8229600" cy="1295400"/>
          </a:xfrm>
        </p:spPr>
        <p:txBody>
          <a:bodyPr/>
          <a:lstStyle/>
          <a:p>
            <a:pPr marL="0" indent="0" algn="ctr">
              <a:buNone/>
            </a:pPr>
            <a:r>
              <a:rPr lang="en-US" dirty="0" smtClean="0">
                <a:solidFill>
                  <a:schemeClr val="bg1"/>
                </a:solidFill>
                <a:latin typeface="Felix Titling" panose="04060505060202020A04" pitchFamily="82" charset="0"/>
              </a:rPr>
              <a:t>THANK YOU SO MUCH FOR VISITING OUR MUSEUM! </a:t>
            </a:r>
            <a:endParaRPr lang="en-US" dirty="0">
              <a:solidFill>
                <a:schemeClr val="bg1"/>
              </a:solidFill>
              <a:latin typeface="Felix Titling" panose="04060505060202020A04" pitchFamily="82" charset="0"/>
            </a:endParaRPr>
          </a:p>
        </p:txBody>
      </p:sp>
      <p:sp>
        <p:nvSpPr>
          <p:cNvPr id="5" name="Pentagon 4">
            <a:hlinkClick r:id="rId2" action="ppaction://hlinksldjump"/>
          </p:cNvPr>
          <p:cNvSpPr/>
          <p:nvPr/>
        </p:nvSpPr>
        <p:spPr>
          <a:xfrm rot="21283265" flipH="1">
            <a:off x="461920" y="5874796"/>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spTree>
    <p:extLst>
      <p:ext uri="{BB962C8B-B14F-4D97-AF65-F5344CB8AC3E}">
        <p14:creationId xmlns:p14="http://schemas.microsoft.com/office/powerpoint/2010/main" val="408189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828285"/>
            <a:ext cx="3505200" cy="533400"/>
          </a:xfrm>
          <a:noFill/>
        </p:spPr>
        <p:txBody>
          <a:bodyPr>
            <a:noAutofit/>
          </a:bodyPr>
          <a:lstStyle/>
          <a:p>
            <a:pPr eaLnBrk="1" hangingPunct="1"/>
            <a:r>
              <a:rPr lang="en-US" sz="4000" b="1" dirty="0" smtClean="0">
                <a:latin typeface="Monotype Corsiva" panose="03010101010201010101" pitchFamily="66" charset="0"/>
              </a:rPr>
              <a:t>Slavery</a:t>
            </a:r>
          </a:p>
        </p:txBody>
      </p:sp>
      <p:pic>
        <p:nvPicPr>
          <p:cNvPr id="7173"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pic>
        <p:nvPicPr>
          <p:cNvPr id="7198" name="Picture 30" descr="https://lh3.googleusercontent.com/XCplSAFvhjal7oW2qO7-eOq2hX74KKfvD-24BYz1U8Jk_MhFE4pvL9X8kP57eiYWcRgB_oaN-na4FUiriFjOjqQruwC0bLhnSB6hfU_GlHB4EMbTczDdYcm2TKXUHG078QWkO0TE">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382" y="1468438"/>
            <a:ext cx="1887272" cy="2487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5.googleusercontent.com/QlGKXRx21kLl3HmfuM_X2xQOnFMJjd_247SdWrmXT9gvmC_05l8s27qunfcG_iwrWDD1NVf3UqPh4tZN8nm9myHnbvlywSs2rdPbgksAf2JYh5-6_SAp3E41k75tf9rzJTzq4GrJ">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1610341"/>
            <a:ext cx="2895600" cy="2296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rVbCSO8D7MUXemwIM1tU6_DOV9LaZWk0wNp6YR3ROeqLxCCxGYE72W4OSaxT1JkHGQ8kIgCXxhCZAZO6R7F9IBIGe092eR6vz7aFdM_iA05zMx90FvCCg98BSmGefh1EibmZnV1Q">
            <a:hlinkClick r:id="rId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88645" y="1468437"/>
            <a:ext cx="2499248" cy="254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869950"/>
            <a:ext cx="3505200" cy="533400"/>
          </a:xfrm>
          <a:noFill/>
        </p:spPr>
        <p:txBody>
          <a:bodyPr>
            <a:noAutofit/>
          </a:bodyPr>
          <a:lstStyle/>
          <a:p>
            <a:pPr eaLnBrk="1" hangingPunct="1"/>
            <a:r>
              <a:rPr lang="en-US" b="1" dirty="0" smtClean="0">
                <a:latin typeface="Monotype Corsiva" panose="03010101010201010101" pitchFamily="66" charset="0"/>
              </a:rPr>
              <a:t>Harriet Tubman</a:t>
            </a:r>
          </a:p>
        </p:txBody>
      </p:sp>
      <p:pic>
        <p:nvPicPr>
          <p:cNvPr id="80900"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pic>
        <p:nvPicPr>
          <p:cNvPr id="11" name="Picture 20" descr="Harriet_Tubman.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0746" y="1465025"/>
            <a:ext cx="1732830" cy="2546587"/>
          </a:xfrm>
          <a:prstGeom prst="rect">
            <a:avLst/>
          </a:prstGeom>
          <a:noFill/>
          <a:extLst>
            <a:ext uri="{909E8E84-426E-40DD-AFC4-6F175D3DCCD1}">
              <a14:hiddenFill xmlns:a14="http://schemas.microsoft.com/office/drawing/2010/main">
                <a:solidFill>
                  <a:srgbClr val="FFFFFF"/>
                </a:solidFill>
              </a14:hiddenFill>
            </a:ext>
          </a:extLst>
        </p:spPr>
      </p:pic>
      <p:pic>
        <p:nvPicPr>
          <p:cNvPr id="99338" name="Picture 1034" descr="Harriet_Tubman_influential_people_slavery.jpg">
            <a:hlinkClick r:id="rId7"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0491" y="1709618"/>
            <a:ext cx="251541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9340" name="Picture 1036" descr="Image result for harriet tubman graves">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9092" y="1465025"/>
            <a:ext cx="2018353" cy="2562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832419"/>
            <a:ext cx="3505200" cy="533400"/>
          </a:xfrm>
          <a:noFill/>
        </p:spPr>
        <p:txBody>
          <a:bodyPr>
            <a:noAutofit/>
          </a:bodyPr>
          <a:lstStyle/>
          <a:p>
            <a:pPr eaLnBrk="1" hangingPunct="1"/>
            <a:r>
              <a:rPr lang="en-US" sz="3200" b="1" dirty="0" smtClean="0">
                <a:latin typeface="Monotype Corsiva" panose="03010101010201010101" pitchFamily="66" charset="0"/>
              </a:rPr>
              <a:t>Stops Along the Way</a:t>
            </a:r>
          </a:p>
        </p:txBody>
      </p:sp>
      <p:pic>
        <p:nvPicPr>
          <p:cNvPr id="82948"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pic>
        <p:nvPicPr>
          <p:cNvPr id="11" name="Picture 10" descr="https://lh3.googleusercontent.com/1hCY2n0Uv9cu6rvEfB59fe2rPeyo8pX59IK77G4z9VYGZzSrMr_oBe1vsBU2L_De3nVVBOflB491sjDTGqz5Jxr9m95UPG9A69HMinZ8z3i778FKvldcH0PMJitbDlTMYAVTgPSU">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82854" y="1468437"/>
            <a:ext cx="2037498"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h3.googleusercontent.com/y9qnxIYvHT27S7p9tAEzvkGqriCAiTb93VgGUqgl7W7dokg6KnfcEfnWNC3HKGGWSzZI3ahmD1PZxt5LnX0wNV_mkR0m4R50hiDFW-SUop-h5Z6ejrEQbgX7QU5MsYoXyCGZPfxz">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4231" y="1734988"/>
            <a:ext cx="2547937" cy="2010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14" action="ppaction://hlinksldjump"/>
          </p:cNvPr>
          <p:cNvPicPr>
            <a:picLocks noChangeAspect="1"/>
          </p:cNvPicPr>
          <p:nvPr/>
        </p:nvPicPr>
        <p:blipFill>
          <a:blip r:embed="rId15"/>
          <a:stretch>
            <a:fillRect/>
          </a:stretch>
        </p:blipFill>
        <p:spPr>
          <a:xfrm>
            <a:off x="362474" y="1442280"/>
            <a:ext cx="2099192" cy="2569333"/>
          </a:xfrm>
          <a:prstGeom prst="rect">
            <a:avLst/>
          </a:prstGeom>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847725"/>
            <a:ext cx="3505200" cy="533400"/>
          </a:xfrm>
          <a:noFill/>
        </p:spPr>
        <p:txBody>
          <a:bodyPr>
            <a:noAutofit/>
          </a:bodyPr>
          <a:lstStyle/>
          <a:p>
            <a:pPr eaLnBrk="1" hangingPunct="1"/>
            <a:r>
              <a:rPr lang="en-US" sz="3600" b="1" dirty="0" smtClean="0">
                <a:latin typeface="Monotype Corsiva" panose="03010101010201010101" pitchFamily="66" charset="0"/>
              </a:rPr>
              <a:t>Abolishing Slavery</a:t>
            </a:r>
          </a:p>
        </p:txBody>
      </p:sp>
      <p:pic>
        <p:nvPicPr>
          <p:cNvPr id="84996" name="Picture 4" descr="C:\Users\Cazworks\Desktop\frame-blank.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68438"/>
            <a:ext cx="28956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descr="C:\Users\Cazworks\Desktop\blank-frame-left.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76300"/>
            <a:ext cx="23622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C:\Users\Cazworks\Desktop\blank-frame-right.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869950"/>
            <a:ext cx="2370138"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hlinkClick r:id="rId9" action="ppaction://hlinksldjump"/>
          </p:cNvPr>
          <p:cNvSpPr/>
          <p:nvPr/>
        </p:nvSpPr>
        <p:spPr>
          <a:xfrm rot="21283265" flipH="1">
            <a:off x="380332" y="5167108"/>
            <a:ext cx="1839022" cy="472966"/>
          </a:xfrm>
          <a:prstGeom prst="homePlate">
            <a:avLst/>
          </a:prstGeom>
          <a:gradFill>
            <a:gsLst>
              <a:gs pos="0">
                <a:schemeClr val="accent2"/>
              </a:gs>
              <a:gs pos="50000">
                <a:schemeClr val="accent2">
                  <a:lumMod val="40000"/>
                  <a:lumOff val="60000"/>
                </a:schemeClr>
              </a:gs>
              <a:gs pos="100000">
                <a:schemeClr val="accent2"/>
              </a:gs>
            </a:gsLst>
            <a:lin ang="5400000" scaled="0"/>
          </a:gradFill>
          <a:ln>
            <a:solidFill>
              <a:schemeClr val="accent2">
                <a:lumMod val="50000"/>
              </a:schemeClr>
            </a:solid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latin typeface="Arial Narrow" pitchFamily="34" charset="0"/>
              </a:rPr>
              <a:t>Back to Lobby</a:t>
            </a:r>
          </a:p>
        </p:txBody>
      </p:sp>
      <p:pic>
        <p:nvPicPr>
          <p:cNvPr id="3" name="Picture 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3300" y="1527863"/>
            <a:ext cx="2209800" cy="2486025"/>
          </a:xfrm>
          <a:prstGeom prst="rect">
            <a:avLst/>
          </a:prstGeom>
        </p:spPr>
      </p:pic>
      <p:pic>
        <p:nvPicPr>
          <p:cNvPr id="2050" name="Picture 2" descr="refer to caption">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1" y="1468439"/>
            <a:ext cx="1676400" cy="2493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06819" y="1373163"/>
            <a:ext cx="2284045" cy="2638449"/>
          </a:xfrm>
          <a:prstGeom prst="rect">
            <a:avLst/>
          </a:prstGeom>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p:cNvSpPr>
            <a:spLocks noChangeArrowheads="1"/>
          </p:cNvSpPr>
          <p:nvPr/>
        </p:nvSpPr>
        <p:spPr bwMode="auto">
          <a:xfrm>
            <a:off x="0" y="-1706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6" name="AutoShape 6"/>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7" name="Text Box 7"/>
          <p:cNvSpPr txBox="1">
            <a:spLocks noChangeArrowheads="1"/>
          </p:cNvSpPr>
          <p:nvPr/>
        </p:nvSpPr>
        <p:spPr bwMode="auto">
          <a:xfrm>
            <a:off x="903027" y="2177595"/>
            <a:ext cx="7391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Berlin Sans FB" panose="020E0602020502020306" pitchFamily="34" charset="0"/>
              </a:rPr>
              <a:t>The Underground Railroad refers to the </a:t>
            </a:r>
            <a:r>
              <a:rPr lang="en-US" dirty="0" smtClean="0">
                <a:latin typeface="Berlin Sans FB" panose="020E0602020502020306" pitchFamily="34" charset="0"/>
              </a:rPr>
              <a:t>effort, spontaneous or organized, </a:t>
            </a:r>
            <a:r>
              <a:rPr lang="en-US" dirty="0">
                <a:latin typeface="Berlin Sans FB" panose="020E0602020502020306" pitchFamily="34" charset="0"/>
              </a:rPr>
              <a:t>to assist persons held in bondage in North America to escape from slavery. The underground railroad, where it existed, offered local service to runaway slaves, assisting them from one point to another. Farther along, others would take the passenger into their transportation system until the final destination had been reached</a:t>
            </a:r>
            <a:r>
              <a:rPr lang="en-US" dirty="0" smtClean="0">
                <a:latin typeface="Berlin Sans FB" panose="020E0602020502020306" pitchFamily="34" charset="0"/>
              </a:rPr>
              <a:t>. </a:t>
            </a:r>
            <a:r>
              <a:rPr lang="en-US" dirty="0">
                <a:latin typeface="Berlin Sans FB" panose="020E0602020502020306" pitchFamily="34" charset="0"/>
              </a:rPr>
              <a:t>The primary importance of the underground railroad was that it gave ample evidence of African American capabilities and gave expression to African American philosophy. The secondary importance of the underground railroad was that it provided an opportunity for sympathetic white Americans to play a role in resisting slavery. </a:t>
            </a:r>
          </a:p>
        </p:txBody>
      </p:sp>
      <p:sp>
        <p:nvSpPr>
          <p:cNvPr id="87049" name="AutoShape 9"/>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1" name="Rectangle 11"/>
          <p:cNvSpPr>
            <a:spLocks noGrp="1" noChangeArrowheads="1"/>
          </p:cNvSpPr>
          <p:nvPr>
            <p:ph type="title" idx="4294967295"/>
          </p:nvPr>
        </p:nvSpPr>
        <p:spPr>
          <a:xfrm>
            <a:off x="609600" y="762000"/>
            <a:ext cx="5257800" cy="762000"/>
          </a:xfrm>
          <a:noFill/>
        </p:spPr>
        <p:txBody>
          <a:bodyPr anchor="t"/>
          <a:lstStyle/>
          <a:p>
            <a:r>
              <a:rPr lang="en-US" dirty="0" smtClean="0">
                <a:latin typeface="Berlin Sans FB" panose="020E0602020502020306" pitchFamily="34" charset="0"/>
              </a:rPr>
              <a:t>Introduction</a:t>
            </a:r>
          </a:p>
        </p:txBody>
      </p:sp>
      <p:sp>
        <p:nvSpPr>
          <p:cNvPr id="87052" name="Rectangle 12"/>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87053" name="AutoShape 13">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a:t>Back to Room 1</a:t>
            </a:r>
          </a:p>
        </p:txBody>
      </p:sp>
      <p:pic>
        <p:nvPicPr>
          <p:cNvPr id="87057" name="Picture 17" descr="What-was-the-Underground-Rail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240" y="73025"/>
            <a:ext cx="2863061" cy="1911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3027" y="5326015"/>
            <a:ext cx="7391400" cy="461665"/>
          </a:xfrm>
          <a:prstGeom prst="rect">
            <a:avLst/>
          </a:prstGeom>
          <a:noFill/>
        </p:spPr>
        <p:txBody>
          <a:bodyPr wrap="square" rtlCol="0">
            <a:spAutoFit/>
          </a:bodyPr>
          <a:lstStyle/>
          <a:p>
            <a:pPr algn="ctr"/>
            <a:r>
              <a:rPr lang="en-US" sz="1200" dirty="0"/>
              <a:t>What was the Underground Railroad? (2016). Retrieved November 7, 2016, from http://www.harriet-tubman.org/underground-railroad/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7"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68" name="Text Box 4"/>
          <p:cNvSpPr txBox="1">
            <a:spLocks noChangeArrowheads="1"/>
          </p:cNvSpPr>
          <p:nvPr/>
        </p:nvSpPr>
        <p:spPr bwMode="auto">
          <a:xfrm>
            <a:off x="914400" y="2286000"/>
            <a:ext cx="7391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Berlin Sans FB" panose="020E0602020502020306" pitchFamily="34" charset="0"/>
              </a:rPr>
              <a:t>Over the Atlantic Ocean, there were many trade routes between Africa, the Americas, Europe, and the Caribbean. From West Africa to the Americas, slaves were brought over on slave ships, living in terrible conditions. The slaves were given a poor diet with little water allowance, and were forced to exercise to stay strong. Early on in the slave trade, the ships were small and did not allow slaves enough room and fresh air to survive, so ship size changed and slavers learned what conditions were mandatory for a high survival </a:t>
            </a:r>
            <a:r>
              <a:rPr lang="en-US" sz="2000" dirty="0" smtClean="0">
                <a:latin typeface="Berlin Sans FB" panose="020E0602020502020306" pitchFamily="34" charset="0"/>
              </a:rPr>
              <a:t>rate (</a:t>
            </a:r>
            <a:r>
              <a:rPr lang="en-US" sz="2000" dirty="0" err="1" smtClean="0">
                <a:latin typeface="Berlin Sans FB" panose="020E0602020502020306" pitchFamily="34" charset="0"/>
              </a:rPr>
              <a:t>Gestewicki</a:t>
            </a:r>
            <a:r>
              <a:rPr lang="en-US" sz="2000" dirty="0">
                <a:latin typeface="Berlin Sans FB" panose="020E0602020502020306" pitchFamily="34" charset="0"/>
              </a:rPr>
              <a:t>, 2004).</a:t>
            </a:r>
          </a:p>
        </p:txBody>
      </p:sp>
      <p:sp>
        <p:nvSpPr>
          <p:cNvPr id="88069"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0" name="Rectangle 6"/>
          <p:cNvSpPr>
            <a:spLocks noGrp="1" noChangeArrowheads="1"/>
          </p:cNvSpPr>
          <p:nvPr>
            <p:ph type="title" idx="4294967295"/>
          </p:nvPr>
        </p:nvSpPr>
        <p:spPr>
          <a:xfrm>
            <a:off x="609600" y="762000"/>
            <a:ext cx="5257800" cy="762000"/>
          </a:xfrm>
          <a:noFill/>
        </p:spPr>
        <p:txBody>
          <a:bodyPr anchor="t"/>
          <a:lstStyle/>
          <a:p>
            <a:r>
              <a:rPr lang="en-US" sz="4000" dirty="0">
                <a:latin typeface="Berlin Sans FB" panose="020E0602020502020306" pitchFamily="34" charset="0"/>
              </a:rPr>
              <a:t>Sketch of a </a:t>
            </a:r>
            <a:r>
              <a:rPr lang="en-US" sz="4000" dirty="0" smtClean="0">
                <a:latin typeface="Berlin Sans FB" panose="020E0602020502020306" pitchFamily="34" charset="0"/>
              </a:rPr>
              <a:t>Slave </a:t>
            </a:r>
            <a:r>
              <a:rPr lang="en-US" sz="4000" dirty="0">
                <a:latin typeface="Berlin Sans FB" panose="020E0602020502020306" pitchFamily="34" charset="0"/>
              </a:rPr>
              <a:t>S</a:t>
            </a:r>
            <a:r>
              <a:rPr lang="en-US" sz="4000" dirty="0" smtClean="0">
                <a:latin typeface="Berlin Sans FB" panose="020E0602020502020306" pitchFamily="34" charset="0"/>
              </a:rPr>
              <a:t>hip</a:t>
            </a:r>
            <a:endParaRPr lang="en-US" dirty="0" smtClean="0">
              <a:latin typeface="Berlin Sans FB" panose="020E0602020502020306" pitchFamily="34" charset="0"/>
            </a:endParaRPr>
          </a:p>
        </p:txBody>
      </p:sp>
      <p:sp>
        <p:nvSpPr>
          <p:cNvPr id="88071"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88072" name="AutoShape 8">
            <a:hlinkClick r:id="rId3"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4" action="ppaction://hlinksldjump"/>
              </a:rPr>
              <a:t>Back to Room 1</a:t>
            </a:r>
            <a:endParaRPr lang="en-US" sz="1400" dirty="0"/>
          </a:p>
        </p:txBody>
      </p:sp>
      <p:pic>
        <p:nvPicPr>
          <p:cNvPr id="114690" name="Picture 2" descr="https://lh3.googleusercontent.com/XCplSAFvhjal7oW2qO7-eOq2hX74KKfvD-24BYz1U8Jk_MhFE4pvL9X8kP57eiYWcRgB_oaN-na4FUiriFjOjqQruwC0bLhnSB6hfU_GlHB4EMbTczDdYcm2TKXUHG078QWkO0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1135"/>
            <a:ext cx="2552700" cy="2026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5681721"/>
            <a:ext cx="7239000" cy="276999"/>
          </a:xfrm>
          <a:prstGeom prst="rect">
            <a:avLst/>
          </a:prstGeom>
          <a:noFill/>
        </p:spPr>
        <p:txBody>
          <a:bodyPr wrap="square" rtlCol="0">
            <a:spAutoFit/>
          </a:bodyPr>
          <a:lstStyle/>
          <a:p>
            <a:pPr algn="ctr"/>
            <a:r>
              <a:rPr lang="en-US" sz="1200" dirty="0"/>
              <a:t>Bryson, B. [Slave ship]. [193] [Image] Retrieved from &lt;https://www.loc.gov/item/2004666058/.&gt;</a:t>
            </a:r>
            <a:endParaRPr lang="en-US" sz="1200" dirty="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1" name="AutoShape 3"/>
          <p:cNvSpPr>
            <a:spLocks noChangeArrowheads="1"/>
          </p:cNvSpPr>
          <p:nvPr/>
        </p:nvSpPr>
        <p:spPr bwMode="auto">
          <a:xfrm>
            <a:off x="381000" y="2057400"/>
            <a:ext cx="8382000" cy="40386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2" name="Text Box 4"/>
          <p:cNvSpPr txBox="1">
            <a:spLocks noChangeArrowheads="1"/>
          </p:cNvSpPr>
          <p:nvPr/>
        </p:nvSpPr>
        <p:spPr bwMode="auto">
          <a:xfrm>
            <a:off x="914400" y="2286000"/>
            <a:ext cx="7391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Berlin Sans FB" panose="020E0602020502020306" pitchFamily="34" charset="0"/>
              </a:rPr>
              <a:t>This map shows the slave population in the United States of America during the 1860’s, and is the Census Office’s first attempt of population density maps.  (U.S Census Bureau, 2016). In this picture, the audience can see the majority of the slave population stretched from the Chesapeake Bay to the Mississippi Valley, and down to Georgia and Alabama. During the civil war, this new technology was used by President Lincoln and the generals of the Union Army to plan encampments and battles (Mullen, 2014).</a:t>
            </a:r>
          </a:p>
        </p:txBody>
      </p:sp>
      <p:sp>
        <p:nvSpPr>
          <p:cNvPr id="89093" name="AutoShape 5"/>
          <p:cNvSpPr>
            <a:spLocks noChangeArrowheads="1"/>
          </p:cNvSpPr>
          <p:nvPr/>
        </p:nvSpPr>
        <p:spPr bwMode="auto">
          <a:xfrm>
            <a:off x="381000" y="609600"/>
            <a:ext cx="5486400" cy="1066800"/>
          </a:xfrm>
          <a:prstGeom prst="roundRect">
            <a:avLst>
              <a:gd name="adj" fmla="val 16667"/>
            </a:avLst>
          </a:prstGeom>
          <a:solidFill>
            <a:schemeClr val="tx2"/>
          </a:solidFill>
          <a:ln w="76200">
            <a:solidFill>
              <a:srgbClr val="C4BD9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Rectangle 6"/>
          <p:cNvSpPr>
            <a:spLocks noGrp="1" noChangeArrowheads="1"/>
          </p:cNvSpPr>
          <p:nvPr>
            <p:ph type="title" idx="4294967295"/>
          </p:nvPr>
        </p:nvSpPr>
        <p:spPr>
          <a:xfrm>
            <a:off x="495300" y="762000"/>
            <a:ext cx="5257800" cy="762000"/>
          </a:xfrm>
          <a:noFill/>
        </p:spPr>
        <p:txBody>
          <a:bodyPr anchor="t"/>
          <a:lstStyle/>
          <a:p>
            <a:r>
              <a:rPr lang="en-US" sz="2400" dirty="0">
                <a:latin typeface="Berlin Sans FB" panose="020E0602020502020306" pitchFamily="34" charset="0"/>
              </a:rPr>
              <a:t>Map showing distribution of the slave population of the southern U.S., 1860</a:t>
            </a:r>
            <a:endParaRPr lang="en-US" sz="2400" dirty="0" smtClean="0">
              <a:latin typeface="Berlin Sans FB" panose="020E0602020502020306" pitchFamily="34" charset="0"/>
            </a:endParaRPr>
          </a:p>
        </p:txBody>
      </p:sp>
      <p:sp>
        <p:nvSpPr>
          <p:cNvPr id="89095" name="Rectangle 7"/>
          <p:cNvSpPr>
            <a:spLocks noChangeArrowheads="1"/>
          </p:cNvSpPr>
          <p:nvPr/>
        </p:nvSpPr>
        <p:spPr bwMode="auto">
          <a:xfrm>
            <a:off x="6629400" y="381000"/>
            <a:ext cx="2133600" cy="1524000"/>
          </a:xfrm>
          <a:prstGeom prst="rect">
            <a:avLst/>
          </a:prstGeom>
          <a:solidFill>
            <a:schemeClr val="accent1"/>
          </a:solidFill>
          <a:ln w="76200">
            <a:solidFill>
              <a:srgbClr val="C4BD9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Insert Artifact </a:t>
            </a:r>
          </a:p>
          <a:p>
            <a:pPr algn="ctr"/>
            <a:r>
              <a:rPr lang="en-US"/>
              <a:t>Picture Here</a:t>
            </a:r>
          </a:p>
        </p:txBody>
      </p:sp>
      <p:sp>
        <p:nvSpPr>
          <p:cNvPr id="89096" name="AutoShape 8">
            <a:hlinkClick r:id="rId2" action="ppaction://hlinksldjump"/>
          </p:cNvPr>
          <p:cNvSpPr>
            <a:spLocks noChangeArrowheads="1"/>
          </p:cNvSpPr>
          <p:nvPr/>
        </p:nvSpPr>
        <p:spPr bwMode="auto">
          <a:xfrm flipH="1">
            <a:off x="3657600" y="6324600"/>
            <a:ext cx="1752600" cy="304800"/>
          </a:xfrm>
          <a:prstGeom prst="homePlate">
            <a:avLst>
              <a:gd name="adj" fmla="val 0"/>
            </a:avLst>
          </a:prstGeom>
          <a:solidFill>
            <a:srgbClr val="E36A68"/>
          </a:solidFill>
          <a:ln w="57150">
            <a:solidFill>
              <a:srgbClr val="4D1715"/>
            </a:solidFill>
            <a:miter lim="800000"/>
            <a:headEnd/>
            <a:tailEnd/>
          </a:ln>
          <a:effectLst/>
          <a:extLst>
            <a:ext uri="{AF507438-7753-43E0-B8FC-AC1667EBCBE1}">
              <a14:hiddenEffects xmlns:a14="http://schemas.microsoft.com/office/drawing/2010/main">
                <a:effectLst>
                  <a:outerShdw dist="80322" dir="1106097" sx="125000" sy="125000" algn="br" rotWithShape="0">
                    <a:srgbClr val="4D1715"/>
                  </a:outerShdw>
                </a:effectLst>
              </a14:hiddenEffects>
            </a:ext>
          </a:extLst>
        </p:spPr>
        <p:txBody>
          <a:bodyPr wrap="none" anchor="ctr"/>
          <a:lstStyle/>
          <a:p>
            <a:pPr algn="ctr"/>
            <a:r>
              <a:rPr lang="en-US" sz="1400" dirty="0">
                <a:hlinkClick r:id="rId3" action="ppaction://hlinksldjump"/>
              </a:rPr>
              <a:t>Back to Room 1</a:t>
            </a:r>
            <a:endParaRPr lang="en-US" sz="1400" dirty="0"/>
          </a:p>
        </p:txBody>
      </p:sp>
      <p:pic>
        <p:nvPicPr>
          <p:cNvPr id="2050" name="Picture 2" descr="https://lh5.googleusercontent.com/QlGKXRx21kLl3HmfuM_X2xQOnFMJjd_247SdWrmXT9gvmC_05l8s27qunfcG_iwrWDD1NVf3UqPh4tZN8nm9myHnbvlywSs2rdPbgksAf2JYh5-6_SAp3E41k75tf9rzJTzq4G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436" y="228600"/>
            <a:ext cx="2209527"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2597" y="5069145"/>
            <a:ext cx="7543800" cy="646331"/>
          </a:xfrm>
          <a:prstGeom prst="rect">
            <a:avLst/>
          </a:prstGeom>
          <a:noFill/>
        </p:spPr>
        <p:txBody>
          <a:bodyPr wrap="square" rtlCol="0">
            <a:spAutoFit/>
          </a:bodyPr>
          <a:lstStyle/>
          <a:p>
            <a:pPr algn="ctr"/>
            <a:r>
              <a:rPr lang="en-US" sz="1200" dirty="0"/>
              <a:t>Hergesheimer, E. (Edwin). </a:t>
            </a:r>
            <a:r>
              <a:rPr lang="en-US" sz="1200" i="1" dirty="0"/>
              <a:t>Map showing the distribution of the slave population of the southern states of the United States</a:t>
            </a:r>
            <a:r>
              <a:rPr lang="en-US" sz="1200" dirty="0"/>
              <a:t>. Compiled from the census of 1860 Drawn by E. Hergesheimer. Engr. by Th. </a:t>
            </a:r>
            <a:r>
              <a:rPr lang="en-US" sz="1200" dirty="0" err="1"/>
              <a:t>Leonhardt</a:t>
            </a:r>
            <a:r>
              <a:rPr lang="en-US" sz="1200" dirty="0"/>
              <a:t>. Washington Henry S. Graham 1861. Retrieved from &lt;</a:t>
            </a:r>
            <a:r>
              <a:rPr lang="en-US" sz="1200" u="sng" dirty="0">
                <a:hlinkClick r:id="rId5"/>
              </a:rPr>
              <a:t>http://lccn.loc.gov/99447026</a:t>
            </a:r>
            <a:r>
              <a:rPr lang="en-US" sz="1200" dirty="0"/>
              <a:t>&gt;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2486</Words>
  <Application>Microsoft Office PowerPoint</Application>
  <PresentationFormat>On-screen Show (4:3)</PresentationFormat>
  <Paragraphs>132</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Berlin Sans FB</vt:lpstr>
      <vt:lpstr>Broadway</vt:lpstr>
      <vt:lpstr>Calibri</vt:lpstr>
      <vt:lpstr>Felix Titling</vt:lpstr>
      <vt:lpstr>Monotype Corsiva</vt:lpstr>
      <vt:lpstr>Custom Design</vt:lpstr>
      <vt:lpstr>Museum Entrance</vt:lpstr>
      <vt:lpstr>Meet the Curators! </vt:lpstr>
      <vt:lpstr>Slavery</vt:lpstr>
      <vt:lpstr>Harriet Tubman</vt:lpstr>
      <vt:lpstr>Stops Along the Way</vt:lpstr>
      <vt:lpstr>Abolishing Slavery</vt:lpstr>
      <vt:lpstr>Introduction</vt:lpstr>
      <vt:lpstr>Sketch of a Slave Ship</vt:lpstr>
      <vt:lpstr>Map showing distribution of the slave population of the southern U.S., 1860</vt:lpstr>
      <vt:lpstr>Forcing slavery down the throat of a “freesoiler”</vt:lpstr>
      <vt:lpstr>Biography</vt:lpstr>
      <vt:lpstr>Her Effect on Slavery</vt:lpstr>
      <vt:lpstr>Awards and Achievements</vt:lpstr>
      <vt:lpstr>Underground Railroad Map of the United States ca. 1838-1860 </vt:lpstr>
      <vt:lpstr>The Magee House, built in 1797, used as an underground slave station during Civil War, Canisteo, N. Y.</vt:lpstr>
      <vt:lpstr>The Underground Railroad, by Chas T. Webber</vt:lpstr>
      <vt:lpstr>Emancipation Proclamation</vt:lpstr>
      <vt:lpstr>The 13th Amendment</vt:lpstr>
      <vt:lpstr>African American Inventors</vt:lpstr>
      <vt:lpstr>Standards</vt:lpstr>
      <vt:lpstr>Resources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Cazworks Terminal</dc:creator>
  <cp:lastModifiedBy>Pardieck, Sherrie</cp:lastModifiedBy>
  <cp:revision>196</cp:revision>
  <dcterms:created xsi:type="dcterms:W3CDTF">2006-08-16T00:00:00Z</dcterms:created>
  <dcterms:modified xsi:type="dcterms:W3CDTF">2016-11-10T14:45:47Z</dcterms:modified>
</cp:coreProperties>
</file>