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a:ea typeface="Times"/>
          <a:cs typeface="Time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a:ea typeface="Times"/>
          <a:cs typeface="Time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a:ea typeface="Times"/>
          <a:cs typeface="Time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a:ea typeface="Times"/>
          <a:cs typeface="Time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44092062"/>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85800" y="609600"/>
            <a:ext cx="77724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685800" y="1981200"/>
            <a:ext cx="7772400" cy="4114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176259" y="6248400"/>
            <a:ext cx="281941" cy="320040"/>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6.xml"/><Relationship Id="rId3" Type="http://schemas.openxmlformats.org/officeDocument/2006/relationships/image" Target="../media/image3.jpeg"/><Relationship Id="rId7" Type="http://schemas.openxmlformats.org/officeDocument/2006/relationships/slide" Target="slide4.xml"/><Relationship Id="rId12" Type="http://schemas.openxmlformats.org/officeDocument/2006/relationships/slide" Target="slide3.xml"/><Relationship Id="rId17" Type="http://schemas.openxmlformats.org/officeDocument/2006/relationships/slide" Target="slide29.xml"/><Relationship Id="rId2" Type="http://schemas.openxmlformats.org/officeDocument/2006/relationships/image" Target="../media/image2.jpeg"/><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7.png"/><Relationship Id="rId5" Type="http://schemas.openxmlformats.org/officeDocument/2006/relationships/image" Target="../media/image1.jpeg"/><Relationship Id="rId15" Type="http://schemas.openxmlformats.org/officeDocument/2006/relationships/slide" Target="slide2.xml"/><Relationship Id="rId10"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slide" Target="slide19.xml"/><Relationship Id="rId1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story.com/topics/womens-history/19th-amendment"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920newtechnologyhanyoung.weebly.com/appliances.html"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xroads.virginia.edu/~ug00/3on1/radioshow/1920radio.htm"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story.com/topics/roaring-twenties"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earningenglish.voanews.com/a/movies-become-big-business-in-the-1920s-111456524/131238.html"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1920newtechnologyhanyoung.weebly.com/appliances.html"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loc.gov/item/2002698498/" TargetMode="Externa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www.hatboro-horsham.org/4067362111456/FileLib/browse.asp?A=374&amp;BMDRN=2000&amp;BCOB=0&amp;C=51541"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christykeeler.com/EducationalVirtualMuseums.html" TargetMode="External"/><Relationship Id="rId4" Type="http://schemas.openxmlformats.org/officeDocument/2006/relationships/hyperlink" Target="http://www.keelers.com/chris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story.com/topics/prohibition" TargetMode="Externa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theroaringtwentieshistory.blogspot.com/2010/06/prohibition-and-speakeasies.html" TargetMode="Externa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ritannica.com/topic/bootlegging" TargetMode="Externa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story.com/topics/al-capone" TargetMode="Externa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pr.org/templates/story/story.php?storyId=129827444" TargetMode="Externa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merican-historama.org/1913-1928-ww1-prohibition-era/1920s-kkk.htm" TargetMode="Externa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eachertube.com/video/the-great-migration-375882" TargetMode="Externa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mericainclass.org/sources/becomingmodern/divisions/text2/politicalcartoonsblackwhite.pdf" TargetMode="Externa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history.com/topics/womens-history/19th-amendment" TargetMode="External"/><Relationship Id="rId13" Type="http://schemas.openxmlformats.org/officeDocument/2006/relationships/hyperlink" Target="https://www.nwhm.org/online-exhibits/progressiveera/birthcontrol.html" TargetMode="External"/><Relationship Id="rId18" Type="http://schemas.openxmlformats.org/officeDocument/2006/relationships/hyperlink" Target="https://www.loc.gov/item/2002698498/" TargetMode="External"/><Relationship Id="rId3" Type="http://schemas.openxmlformats.org/officeDocument/2006/relationships/hyperlink" Target="http://americainclass.org/sources/becomingmodern/divisions/text2/politicalcartoonsblackwhite.pdf" TargetMode="External"/><Relationship Id="rId7" Type="http://schemas.openxmlformats.org/officeDocument/2006/relationships/hyperlink" Target="http://www.npr.org/templates/story/story.php?storyId=129827444" TargetMode="External"/><Relationship Id="rId12" Type="http://schemas.openxmlformats.org/officeDocument/2006/relationships/hyperlink" Target="http://learningenglish.voanews.com/a/movies-become-big-business-in-the-1920s-111456524/131238.html" TargetMode="External"/><Relationship Id="rId17" Type="http://schemas.openxmlformats.org/officeDocument/2006/relationships/hyperlink" Target="https://www.loc.gov/item/jukebox.4892" TargetMode="External"/><Relationship Id="rId2" Type="http://schemas.openxmlformats.org/officeDocument/2006/relationships/hyperlink" Target="http://1920newtechnologyhanyoung.weebly.com/appliances.html" TargetMode="External"/><Relationship Id="rId16" Type="http://schemas.openxmlformats.org/officeDocument/2006/relationships/hyperlink" Target="http://www.teachertube.com/video/the-great-migration-375882" TargetMode="External"/><Relationship Id="rId1" Type="http://schemas.openxmlformats.org/officeDocument/2006/relationships/slideLayout" Target="../slideLayouts/slideLayout2.xml"/><Relationship Id="rId6" Type="http://schemas.openxmlformats.org/officeDocument/2006/relationships/hyperlink" Target="https://youtu.be/3svvCj4yhYc" TargetMode="External"/><Relationship Id="rId11" Type="http://schemas.openxmlformats.org/officeDocument/2006/relationships/hyperlink" Target="https://www.loc.gov/item/89714359/" TargetMode="External"/><Relationship Id="rId5" Type="http://schemas.openxmlformats.org/officeDocument/2006/relationships/hyperlink" Target="https://www.britannica.com/topic/bootlegging" TargetMode="External"/><Relationship Id="rId15" Type="http://schemas.openxmlformats.org/officeDocument/2006/relationships/hyperlink" Target="http://www.history.com/topics/roaring-twenties" TargetMode="External"/><Relationship Id="rId10" Type="http://schemas.openxmlformats.org/officeDocument/2006/relationships/hyperlink" Target="http://theroaringtwentieshistory.blogspot.com/2010/06/prohibition-and-speakeasies.html" TargetMode="External"/><Relationship Id="rId19" Type="http://schemas.openxmlformats.org/officeDocument/2006/relationships/hyperlink" Target="http://www.american-historama.org/1913-1928-ww1-prohibition-era/1920s-kkk.htm" TargetMode="External"/><Relationship Id="rId4" Type="http://schemas.openxmlformats.org/officeDocument/2006/relationships/hyperlink" Target="https://www.loc.gov/item/2007682270/" TargetMode="External"/><Relationship Id="rId9" Type="http://schemas.openxmlformats.org/officeDocument/2006/relationships/hyperlink" Target="http://www.history.com/topics/al-capone" TargetMode="External"/><Relationship Id="rId14" Type="http://schemas.openxmlformats.org/officeDocument/2006/relationships/hyperlink" Target="http://xroads.virginia.edu/~ug00/3on1/radioshow/1920radio.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slide" Target="slide1.xml"/><Relationship Id="rId12" Type="http://schemas.openxmlformats.org/officeDocument/2006/relationships/slide" Target="slide8.xm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0.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slide" Target="slide10.xml"/><Relationship Id="rId4" Type="http://schemas.openxmlformats.org/officeDocument/2006/relationships/slide" Target="slide19.xml"/><Relationship Id="rId9" Type="http://schemas.openxmlformats.org/officeDocument/2006/relationships/image" Target="../media/image9.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9.xm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16.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9.xm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20.png"/><Relationship Id="rId5" Type="http://schemas.openxmlformats.org/officeDocument/2006/relationships/image" Target="../media/image1.jpe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xml"/><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29.png"/><Relationship Id="rId5" Type="http://schemas.openxmlformats.org/officeDocument/2006/relationships/image" Target="../media/image1.jpe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whm.org/online-exhibits/progressiveera/birthcontrol.html"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3svvCj4yhYc"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useum Entrance"/>
          <p:cNvSpPr>
            <a:spLocks noGrp="1"/>
          </p:cNvSpPr>
          <p:nvPr>
            <p:ph type="ctrTitle"/>
          </p:nvPr>
        </p:nvSpPr>
        <p:spPr>
          <a:xfrm>
            <a:off x="676275" y="2286000"/>
            <a:ext cx="7772400" cy="1143001"/>
          </a:xfrm>
          <a:prstGeom prst="rect">
            <a:avLst/>
          </a:prstGeom>
          <a:ln w="9525">
            <a:solidFill>
              <a:srgbClr val="643E33"/>
            </a:solidFill>
            <a:round/>
          </a:ln>
        </p:spPr>
        <p:txBody>
          <a:bodyPr/>
          <a:lstStyle/>
          <a:p>
            <a:r>
              <a:t>Museum Entrance</a:t>
            </a:r>
          </a:p>
        </p:txBody>
      </p:sp>
      <p:grpSp>
        <p:nvGrpSpPr>
          <p:cNvPr id="80" name="Group"/>
          <p:cNvGrpSpPr/>
          <p:nvPr/>
        </p:nvGrpSpPr>
        <p:grpSpPr>
          <a:xfrm>
            <a:off x="-1" y="0"/>
            <a:ext cx="9144002" cy="6858000"/>
            <a:chOff x="0" y="0"/>
            <a:chExt cx="9144000" cy="6857999"/>
          </a:xfrm>
        </p:grpSpPr>
        <p:sp>
          <p:nvSpPr>
            <p:cNvPr id="32" name="Rectangle"/>
            <p:cNvSpPr/>
            <p:nvPr/>
          </p:nvSpPr>
          <p:spPr>
            <a:xfrm>
              <a:off x="-1" y="0"/>
              <a:ext cx="9144002" cy="2133600"/>
            </a:xfrm>
            <a:prstGeom prst="rect">
              <a:avLst/>
            </a:prstGeom>
            <a:blipFill rotWithShape="1">
              <a:blip r:embed="rId2"/>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33" name="Rectangle"/>
            <p:cNvSpPr/>
            <p:nvPr/>
          </p:nvSpPr>
          <p:spPr>
            <a:xfrm>
              <a:off x="-1" y="2133600"/>
              <a:ext cx="9144002" cy="3586163"/>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endParaRPr/>
            </a:p>
          </p:txBody>
        </p:sp>
        <p:sp>
          <p:nvSpPr>
            <p:cNvPr id="34" name="Shape"/>
            <p:cNvSpPr/>
            <p:nvPr/>
          </p:nvSpPr>
          <p:spPr>
            <a:xfrm rot="10800000">
              <a:off x="944562" y="5732462"/>
              <a:ext cx="7294563" cy="493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48" y="21600"/>
                  </a:lnTo>
                  <a:lnTo>
                    <a:pt x="20552" y="21600"/>
                  </a:lnTo>
                  <a:lnTo>
                    <a:pt x="21600" y="0"/>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35" name="Rectangle"/>
            <p:cNvSpPr/>
            <p:nvPr/>
          </p:nvSpPr>
          <p:spPr>
            <a:xfrm>
              <a:off x="3946525" y="1966912"/>
              <a:ext cx="1225550" cy="776288"/>
            </a:xfrm>
            <a:prstGeom prst="rect">
              <a:avLst/>
            </a:prstGeom>
            <a:solidFill>
              <a:srgbClr val="FFF1D7"/>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36" name="Shape"/>
            <p:cNvSpPr/>
            <p:nvPr/>
          </p:nvSpPr>
          <p:spPr>
            <a:xfrm>
              <a:off x="989012" y="295275"/>
              <a:ext cx="2970213" cy="586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77" y="6171"/>
                  </a:lnTo>
                  <a:lnTo>
                    <a:pt x="21600" y="9812"/>
                  </a:lnTo>
                  <a:lnTo>
                    <a:pt x="0" y="21600"/>
                  </a:lnTo>
                  <a:lnTo>
                    <a:pt x="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7" name="Shape"/>
            <p:cNvSpPr/>
            <p:nvPr/>
          </p:nvSpPr>
          <p:spPr>
            <a:xfrm>
              <a:off x="5180012" y="282575"/>
              <a:ext cx="3040063" cy="58896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171"/>
                  </a:lnTo>
                  <a:lnTo>
                    <a:pt x="0" y="9801"/>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8" name="Shape"/>
            <p:cNvSpPr/>
            <p:nvPr/>
          </p:nvSpPr>
          <p:spPr>
            <a:xfrm>
              <a:off x="1909762" y="1398587"/>
              <a:ext cx="777876" cy="35655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 y="0"/>
                  </a:lnTo>
                  <a:lnTo>
                    <a:pt x="21600" y="1149"/>
                  </a:lnTo>
                  <a:lnTo>
                    <a:pt x="21424" y="17585"/>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9" name="Rectangle"/>
            <p:cNvSpPr/>
            <p:nvPr/>
          </p:nvSpPr>
          <p:spPr>
            <a:xfrm>
              <a:off x="8208962" y="304800"/>
              <a:ext cx="935038" cy="5867400"/>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0" name="Rectangle">
              <a:hlinkClick r:id="rId7" action="ppaction://hlinksldjump"/>
            </p:cNvPr>
            <p:cNvSpPr/>
            <p:nvPr/>
          </p:nvSpPr>
          <p:spPr>
            <a:xfrm>
              <a:off x="1908175" y="1636712"/>
              <a:ext cx="779463" cy="2701926"/>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1" name="Triangle"/>
            <p:cNvSpPr/>
            <p:nvPr/>
          </p:nvSpPr>
          <p:spPr>
            <a:xfrm>
              <a:off x="1911350" y="4335462"/>
              <a:ext cx="776288" cy="8588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2" name="Shape"/>
            <p:cNvSpPr/>
            <p:nvPr/>
          </p:nvSpPr>
          <p:spPr>
            <a:xfrm>
              <a:off x="2895600" y="1752600"/>
              <a:ext cx="527050" cy="2362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568"/>
                  </a:lnTo>
                  <a:lnTo>
                    <a:pt x="21600" y="16418"/>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3" name="Shape">
              <a:hlinkClick r:id="rId8" action="ppaction://hlinksldjump"/>
            </p:cNvPr>
            <p:cNvSpPr/>
            <p:nvPr/>
          </p:nvSpPr>
          <p:spPr>
            <a:xfrm>
              <a:off x="2903537" y="1931987"/>
              <a:ext cx="515938"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4" name="Triangle"/>
            <p:cNvSpPr/>
            <p:nvPr/>
          </p:nvSpPr>
          <p:spPr>
            <a:xfrm>
              <a:off x="2900362" y="3546475"/>
              <a:ext cx="542926" cy="5730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5" name="Shape"/>
            <p:cNvSpPr/>
            <p:nvPr/>
          </p:nvSpPr>
          <p:spPr>
            <a:xfrm flipH="1">
              <a:off x="6605587" y="1547812"/>
              <a:ext cx="777876" cy="350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 y="0"/>
                  </a:lnTo>
                  <a:lnTo>
                    <a:pt x="21600" y="1149"/>
                  </a:lnTo>
                  <a:lnTo>
                    <a:pt x="21424" y="17585"/>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6" name="Rectangle">
              <a:hlinkClick r:id="rId9" action="ppaction://hlinksldjump"/>
            </p:cNvPr>
            <p:cNvSpPr/>
            <p:nvPr/>
          </p:nvSpPr>
          <p:spPr>
            <a:xfrm>
              <a:off x="6604000" y="1741487"/>
              <a:ext cx="777875" cy="2728913"/>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7" name="Triangle"/>
            <p:cNvSpPr/>
            <p:nvPr/>
          </p:nvSpPr>
          <p:spPr>
            <a:xfrm>
              <a:off x="6580187" y="4456112"/>
              <a:ext cx="804863" cy="874713"/>
            </a:xfrm>
            <a:custGeom>
              <a:avLst/>
              <a:gdLst/>
              <a:ahLst/>
              <a:cxnLst>
                <a:cxn ang="0">
                  <a:pos x="wd2" y="hd2"/>
                </a:cxn>
                <a:cxn ang="5400000">
                  <a:pos x="wd2" y="hd2"/>
                </a:cxn>
                <a:cxn ang="10800000">
                  <a:pos x="wd2" y="hd2"/>
                </a:cxn>
                <a:cxn ang="16200000">
                  <a:pos x="wd2" y="hd2"/>
                </a:cxn>
              </a:cxnLst>
              <a:rect l="0" t="0" r="r" b="b"/>
              <a:pathLst>
                <a:path w="21600" h="21600" extrusionOk="0">
                  <a:moveTo>
                    <a:pt x="21557" y="21600"/>
                  </a:moveTo>
                  <a:lnTo>
                    <a:pt x="21600" y="0"/>
                  </a:lnTo>
                  <a:lnTo>
                    <a:pt x="0" y="0"/>
                  </a:lnTo>
                  <a:lnTo>
                    <a:pt x="21557"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8" name="Shape"/>
            <p:cNvSpPr/>
            <p:nvPr/>
          </p:nvSpPr>
          <p:spPr>
            <a:xfrm flipH="1">
              <a:off x="5691187" y="1776412"/>
              <a:ext cx="539751" cy="18399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568"/>
                  </a:lnTo>
                  <a:lnTo>
                    <a:pt x="21600" y="16418"/>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9" name="Shape">
              <a:hlinkClick r:id="rId8" action="ppaction://hlinksldjump"/>
            </p:cNvPr>
            <p:cNvSpPr/>
            <p:nvPr/>
          </p:nvSpPr>
          <p:spPr>
            <a:xfrm flipH="1">
              <a:off x="5681662" y="1955800"/>
              <a:ext cx="542926"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50" name="Triangle"/>
            <p:cNvSpPr/>
            <p:nvPr/>
          </p:nvSpPr>
          <p:spPr>
            <a:xfrm flipH="1">
              <a:off x="5707062" y="3560762"/>
              <a:ext cx="530226" cy="5000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51" name="Rectangle"/>
            <p:cNvSpPr/>
            <p:nvPr/>
          </p:nvSpPr>
          <p:spPr>
            <a:xfrm flipH="1">
              <a:off x="3201987" y="0"/>
              <a:ext cx="42863" cy="246063"/>
            </a:xfrm>
            <a:prstGeom prst="rect">
              <a:avLst/>
            </a:prstGeom>
            <a:solidFill>
              <a:srgbClr val="643E33"/>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52" name="Rectangle"/>
            <p:cNvSpPr/>
            <p:nvPr/>
          </p:nvSpPr>
          <p:spPr>
            <a:xfrm flipH="1">
              <a:off x="6024562" y="0"/>
              <a:ext cx="42863" cy="246063"/>
            </a:xfrm>
            <a:prstGeom prst="rect">
              <a:avLst/>
            </a:prstGeom>
            <a:solidFill>
              <a:srgbClr val="643E33"/>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53" name="Rectangle"/>
            <p:cNvSpPr/>
            <p:nvPr/>
          </p:nvSpPr>
          <p:spPr>
            <a:xfrm>
              <a:off x="0" y="304800"/>
              <a:ext cx="990600" cy="5845175"/>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4" name="Rectangle"/>
            <p:cNvSpPr/>
            <p:nvPr/>
          </p:nvSpPr>
          <p:spPr>
            <a:xfrm rot="929242">
              <a:off x="1033462" y="4565650"/>
              <a:ext cx="719138" cy="100013"/>
            </a:xfrm>
            <a:prstGeom prst="rect">
              <a:avLst/>
            </a:prstGeom>
            <a:blipFill rotWithShape="1">
              <a:blip r:embed="rId10"/>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5" name="Rectangle"/>
            <p:cNvSpPr/>
            <p:nvPr/>
          </p:nvSpPr>
          <p:spPr>
            <a:xfrm rot="20990526">
              <a:off x="7423150" y="4567237"/>
              <a:ext cx="719138" cy="100013"/>
            </a:xfrm>
            <a:prstGeom prst="rect">
              <a:avLst/>
            </a:prstGeom>
            <a:blipFill rotWithShape="1">
              <a:blip r:embed="rId10"/>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6" name="Shape"/>
            <p:cNvSpPr/>
            <p:nvPr/>
          </p:nvSpPr>
          <p:spPr>
            <a:xfrm>
              <a:off x="3956050" y="1968500"/>
              <a:ext cx="1225550" cy="144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9" y="21600"/>
                  </a:lnTo>
                  <a:lnTo>
                    <a:pt x="20341"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7" name="Shape"/>
            <p:cNvSpPr/>
            <p:nvPr/>
          </p:nvSpPr>
          <p:spPr>
            <a:xfrm rot="16200000" flipH="1">
              <a:off x="3614737" y="2322512"/>
              <a:ext cx="979488" cy="29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153" y="21600"/>
                  </a:lnTo>
                  <a:lnTo>
                    <a:pt x="18447"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8" name="Shape"/>
            <p:cNvSpPr/>
            <p:nvPr/>
          </p:nvSpPr>
          <p:spPr>
            <a:xfrm rot="5400000">
              <a:off x="4572000" y="2349500"/>
              <a:ext cx="977900" cy="231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0" y="21600"/>
                  </a:lnTo>
                  <a:lnTo>
                    <a:pt x="1855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9" name="Rectangle"/>
            <p:cNvSpPr/>
            <p:nvPr/>
          </p:nvSpPr>
          <p:spPr>
            <a:xfrm>
              <a:off x="4246562" y="2511425"/>
              <a:ext cx="693738" cy="98425"/>
            </a:xfrm>
            <a:prstGeom prst="rect">
              <a:avLst/>
            </a:prstGeom>
            <a:blipFill rotWithShape="1">
              <a:blip r:embed="rId3"/>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60" name="Rectangle"/>
            <p:cNvSpPr/>
            <p:nvPr/>
          </p:nvSpPr>
          <p:spPr>
            <a:xfrm>
              <a:off x="4246562" y="2581275"/>
              <a:ext cx="703263" cy="119063"/>
            </a:xfrm>
            <a:prstGeom prst="rect">
              <a:avLst/>
            </a:pr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pic>
          <p:nvPicPr>
            <p:cNvPr id="61" name="rug.png" descr="rug.png"/>
            <p:cNvPicPr>
              <a:picLocks noChangeAspect="1"/>
            </p:cNvPicPr>
            <p:nvPr/>
          </p:nvPicPr>
          <p:blipFill>
            <a:blip r:embed="rId11">
              <a:extLst/>
            </a:blip>
            <a:stretch>
              <a:fillRect/>
            </a:stretch>
          </p:blipFill>
          <p:spPr>
            <a:xfrm>
              <a:off x="3800475" y="3670300"/>
              <a:ext cx="1543050" cy="1277938"/>
            </a:xfrm>
            <a:prstGeom prst="rect">
              <a:avLst/>
            </a:prstGeom>
            <a:ln w="12700" cap="flat">
              <a:noFill/>
              <a:miter lim="400000"/>
            </a:ln>
            <a:effectLst/>
          </p:spPr>
        </p:pic>
        <p:sp>
          <p:nvSpPr>
            <p:cNvPr id="62" name="Rectangle"/>
            <p:cNvSpPr/>
            <p:nvPr/>
          </p:nvSpPr>
          <p:spPr>
            <a:xfrm>
              <a:off x="8208962" y="298450"/>
              <a:ext cx="935038" cy="5867400"/>
            </a:xfrm>
            <a:prstGeom prst="rect">
              <a:avLst/>
            </a:prstGeom>
            <a:solidFill>
              <a:srgbClr val="CB986E">
                <a:alpha val="17999"/>
              </a:srgbClr>
            </a:solidFill>
            <a:ln w="12700" cap="flat">
              <a:noFill/>
              <a:miter lim="400000"/>
            </a:ln>
            <a:effectLst/>
          </p:spPr>
          <p:txBody>
            <a:bodyPr wrap="square" lIns="45719" tIns="45719" rIns="45719" bIns="45719" numCol="1" anchor="ctr">
              <a:noAutofit/>
            </a:bodyPr>
            <a:lstStyle/>
            <a:p>
              <a:endParaRPr/>
            </a:p>
          </p:txBody>
        </p:sp>
        <p:sp>
          <p:nvSpPr>
            <p:cNvPr id="63" name="Rectangle"/>
            <p:cNvSpPr/>
            <p:nvPr/>
          </p:nvSpPr>
          <p:spPr>
            <a:xfrm>
              <a:off x="0" y="298450"/>
              <a:ext cx="990600" cy="5845175"/>
            </a:xfrm>
            <a:prstGeom prst="rect">
              <a:avLst/>
            </a:prstGeom>
            <a:solidFill>
              <a:srgbClr val="CB986E">
                <a:alpha val="17999"/>
              </a:srgbClr>
            </a:solidFill>
            <a:ln w="12700" cap="flat">
              <a:noFill/>
              <a:miter lim="400000"/>
            </a:ln>
            <a:effectLst/>
          </p:spPr>
          <p:txBody>
            <a:bodyPr wrap="square" lIns="45719" tIns="45719" rIns="45719" bIns="45719" numCol="1" anchor="ctr">
              <a:noAutofit/>
            </a:bodyPr>
            <a:lstStyle/>
            <a:p>
              <a:endParaRPr/>
            </a:p>
          </p:txBody>
        </p:sp>
        <p:sp>
          <p:nvSpPr>
            <p:cNvPr id="64" name="Shape"/>
            <p:cNvSpPr/>
            <p:nvPr/>
          </p:nvSpPr>
          <p:spPr>
            <a:xfrm>
              <a:off x="3960812" y="1962150"/>
              <a:ext cx="1225551" cy="144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9" y="21600"/>
                  </a:lnTo>
                  <a:lnTo>
                    <a:pt x="20341"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5" name="Shape"/>
            <p:cNvSpPr/>
            <p:nvPr/>
          </p:nvSpPr>
          <p:spPr>
            <a:xfrm rot="16200000" flipH="1">
              <a:off x="3613943" y="2345531"/>
              <a:ext cx="968376" cy="29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153" y="21600"/>
                  </a:lnTo>
                  <a:lnTo>
                    <a:pt x="18447"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6" name="Shape"/>
            <p:cNvSpPr/>
            <p:nvPr/>
          </p:nvSpPr>
          <p:spPr>
            <a:xfrm rot="5400000">
              <a:off x="4576762" y="2343150"/>
              <a:ext cx="977901" cy="231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0" y="21600"/>
                  </a:lnTo>
                  <a:lnTo>
                    <a:pt x="18550"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7" name="Rectangle">
              <a:hlinkClick r:id="rId7" action="ppaction://hlinksldjump"/>
            </p:cNvPr>
            <p:cNvSpPr/>
            <p:nvPr/>
          </p:nvSpPr>
          <p:spPr>
            <a:xfrm>
              <a:off x="1909762" y="1641475"/>
              <a:ext cx="781051" cy="2701925"/>
            </a:xfrm>
            <a:prstGeom prst="rect">
              <a:avLst/>
            </a:prstGeom>
            <a:solidFill>
              <a:srgbClr val="CB986E">
                <a:alpha val="33999"/>
              </a:srgbClr>
            </a:solidFill>
            <a:ln w="12700" cap="flat">
              <a:noFill/>
              <a:miter lim="400000"/>
            </a:ln>
            <a:effectLst/>
          </p:spPr>
          <p:txBody>
            <a:bodyPr wrap="square" lIns="45719" tIns="45719" rIns="45719" bIns="45719" numCol="1" anchor="ctr">
              <a:noAutofit/>
            </a:bodyPr>
            <a:lstStyle/>
            <a:p>
              <a:endParaRPr/>
            </a:p>
          </p:txBody>
        </p:sp>
        <p:sp>
          <p:nvSpPr>
            <p:cNvPr id="68" name="Shape">
              <a:hlinkClick r:id="rId8" action="ppaction://hlinksldjump"/>
            </p:cNvPr>
            <p:cNvSpPr/>
            <p:nvPr/>
          </p:nvSpPr>
          <p:spPr>
            <a:xfrm>
              <a:off x="2905125" y="1936750"/>
              <a:ext cx="515938"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solidFill>
              <a:srgbClr val="CB986E">
                <a:alpha val="33999"/>
              </a:srgbClr>
            </a:solidFill>
            <a:ln w="12700" cap="flat">
              <a:noFill/>
              <a:miter lim="400000"/>
            </a:ln>
            <a:effectLst/>
          </p:spPr>
          <p:txBody>
            <a:bodyPr wrap="square" lIns="45719" tIns="45719" rIns="45719" bIns="45719" numCol="1" anchor="t">
              <a:noAutofit/>
            </a:bodyPr>
            <a:lstStyle/>
            <a:p>
              <a:endParaRPr/>
            </a:p>
          </p:txBody>
        </p:sp>
        <p:sp>
          <p:nvSpPr>
            <p:cNvPr id="69" name="Rectangle">
              <a:hlinkClick r:id="rId9" action="ppaction://hlinksldjump"/>
            </p:cNvPr>
            <p:cNvSpPr/>
            <p:nvPr/>
          </p:nvSpPr>
          <p:spPr>
            <a:xfrm>
              <a:off x="6607175" y="1746250"/>
              <a:ext cx="776288" cy="2728913"/>
            </a:xfrm>
            <a:prstGeom prst="rect">
              <a:avLst/>
            </a:prstGeom>
            <a:solidFill>
              <a:srgbClr val="CB986E">
                <a:alpha val="33999"/>
              </a:srgbClr>
            </a:solidFill>
            <a:ln w="12700" cap="flat">
              <a:noFill/>
              <a:miter lim="400000"/>
            </a:ln>
            <a:effectLst/>
          </p:spPr>
          <p:txBody>
            <a:bodyPr wrap="square" lIns="45719" tIns="45719" rIns="45719" bIns="45719" numCol="1" anchor="ctr">
              <a:noAutofit/>
            </a:bodyPr>
            <a:lstStyle/>
            <a:p>
              <a:endParaRPr/>
            </a:p>
          </p:txBody>
        </p:sp>
        <p:sp>
          <p:nvSpPr>
            <p:cNvPr id="70" name="Shape">
              <a:hlinkClick r:id="rId8" action="ppaction://hlinksldjump"/>
            </p:cNvPr>
            <p:cNvSpPr/>
            <p:nvPr/>
          </p:nvSpPr>
          <p:spPr>
            <a:xfrm flipH="1">
              <a:off x="5683250" y="1960562"/>
              <a:ext cx="542925"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solidFill>
              <a:srgbClr val="CB986E">
                <a:alpha val="33999"/>
              </a:srgbClr>
            </a:solidFill>
            <a:ln w="12700" cap="flat">
              <a:noFill/>
              <a:miter lim="400000"/>
            </a:ln>
            <a:effectLst/>
          </p:spPr>
          <p:txBody>
            <a:bodyPr wrap="square" lIns="45719" tIns="45719" rIns="45719" bIns="45719" numCol="1" anchor="t">
              <a:noAutofit/>
            </a:bodyPr>
            <a:lstStyle/>
            <a:p>
              <a:endParaRPr/>
            </a:p>
          </p:txBody>
        </p:sp>
        <p:sp>
          <p:nvSpPr>
            <p:cNvPr id="71" name="Rectangle"/>
            <p:cNvSpPr/>
            <p:nvPr/>
          </p:nvSpPr>
          <p:spPr>
            <a:xfrm>
              <a:off x="4165600" y="2700337"/>
              <a:ext cx="841375" cy="134938"/>
            </a:xfrm>
            <a:prstGeom prst="rect">
              <a:avLst/>
            </a:pr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pPr algn="ctr"/>
              <a:endParaRPr/>
            </a:p>
          </p:txBody>
        </p:sp>
        <p:sp>
          <p:nvSpPr>
            <p:cNvPr id="72" name="Shape"/>
            <p:cNvSpPr/>
            <p:nvPr/>
          </p:nvSpPr>
          <p:spPr>
            <a:xfrm>
              <a:off x="4144962" y="2651125"/>
              <a:ext cx="874713" cy="88900"/>
            </a:xfrm>
            <a:custGeom>
              <a:avLst/>
              <a:gdLst/>
              <a:ahLst/>
              <a:cxnLst>
                <a:cxn ang="0">
                  <a:pos x="wd2" y="hd2"/>
                </a:cxn>
                <a:cxn ang="5400000">
                  <a:pos x="wd2" y="hd2"/>
                </a:cxn>
                <a:cxn ang="10800000">
                  <a:pos x="wd2" y="hd2"/>
                </a:cxn>
                <a:cxn ang="16200000">
                  <a:pos x="wd2" y="hd2"/>
                </a:cxn>
              </a:cxnLst>
              <a:rect l="0" t="0" r="r" b="b"/>
              <a:pathLst>
                <a:path w="21600" h="21600" extrusionOk="0">
                  <a:moveTo>
                    <a:pt x="0" y="19636"/>
                  </a:moveTo>
                  <a:lnTo>
                    <a:pt x="1789" y="0"/>
                  </a:lnTo>
                  <a:lnTo>
                    <a:pt x="20775" y="0"/>
                  </a:lnTo>
                  <a:lnTo>
                    <a:pt x="21600" y="21600"/>
                  </a:lnTo>
                  <a:lnTo>
                    <a:pt x="0" y="19636"/>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73" name="Shape"/>
            <p:cNvSpPr/>
            <p:nvPr/>
          </p:nvSpPr>
          <p:spPr>
            <a:xfrm>
              <a:off x="4214812" y="2540000"/>
              <a:ext cx="757238" cy="88900"/>
            </a:xfrm>
            <a:custGeom>
              <a:avLst/>
              <a:gdLst/>
              <a:ahLst/>
              <a:cxnLst>
                <a:cxn ang="0">
                  <a:pos x="wd2" y="hd2"/>
                </a:cxn>
                <a:cxn ang="5400000">
                  <a:pos x="wd2" y="hd2"/>
                </a:cxn>
                <a:cxn ang="10800000">
                  <a:pos x="wd2" y="hd2"/>
                </a:cxn>
                <a:cxn ang="16200000">
                  <a:pos x="wd2" y="hd2"/>
                </a:cxn>
              </a:cxnLst>
              <a:rect l="0" t="0" r="r" b="b"/>
              <a:pathLst>
                <a:path w="21600" h="21600" extrusionOk="0">
                  <a:moveTo>
                    <a:pt x="0" y="19636"/>
                  </a:moveTo>
                  <a:lnTo>
                    <a:pt x="1789" y="0"/>
                  </a:lnTo>
                  <a:lnTo>
                    <a:pt x="20775" y="0"/>
                  </a:lnTo>
                  <a:lnTo>
                    <a:pt x="21600" y="21600"/>
                  </a:lnTo>
                  <a:lnTo>
                    <a:pt x="0" y="19636"/>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grpSp>
          <p:nvGrpSpPr>
            <p:cNvPr id="79" name="Group"/>
            <p:cNvGrpSpPr/>
            <p:nvPr/>
          </p:nvGrpSpPr>
          <p:grpSpPr>
            <a:xfrm>
              <a:off x="-1" y="4610100"/>
              <a:ext cx="9144002" cy="2247900"/>
              <a:chOff x="0" y="0"/>
              <a:chExt cx="9144000" cy="2247899"/>
            </a:xfrm>
          </p:grpSpPr>
          <p:sp>
            <p:nvSpPr>
              <p:cNvPr id="74" name="Rectangle"/>
              <p:cNvSpPr/>
              <p:nvPr/>
            </p:nvSpPr>
            <p:spPr>
              <a:xfrm>
                <a:off x="-1" y="1547812"/>
                <a:ext cx="9144002" cy="700088"/>
              </a:xfrm>
              <a:prstGeom prst="rect">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endParaRPr/>
              </a:p>
            </p:txBody>
          </p:sp>
          <p:sp>
            <p:nvSpPr>
              <p:cNvPr id="75" name="Line"/>
              <p:cNvSpPr/>
              <p:nvPr/>
            </p:nvSpPr>
            <p:spPr>
              <a:xfrm>
                <a:off x="1179512" y="0"/>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endParaRPr/>
              </a:p>
            </p:txBody>
          </p:sp>
          <p:sp>
            <p:nvSpPr>
              <p:cNvPr id="76" name="Line"/>
              <p:cNvSpPr/>
              <p:nvPr/>
            </p:nvSpPr>
            <p:spPr>
              <a:xfrm>
                <a:off x="1571625" y="82550"/>
                <a:ext cx="0"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endParaRPr/>
              </a:p>
            </p:txBody>
          </p:sp>
          <p:sp>
            <p:nvSpPr>
              <p:cNvPr id="77" name="Line"/>
              <p:cNvSpPr/>
              <p:nvPr/>
            </p:nvSpPr>
            <p:spPr>
              <a:xfrm>
                <a:off x="7932737" y="33337"/>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endParaRPr/>
              </a:p>
            </p:txBody>
          </p:sp>
          <p:sp>
            <p:nvSpPr>
              <p:cNvPr id="78" name="Line"/>
              <p:cNvSpPr/>
              <p:nvPr/>
            </p:nvSpPr>
            <p:spPr>
              <a:xfrm>
                <a:off x="7593012" y="80962"/>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endParaRPr/>
              </a:p>
            </p:txBody>
          </p:sp>
        </p:grpSp>
      </p:grpSp>
      <p:sp>
        <p:nvSpPr>
          <p:cNvPr id="81" name="Room One">
            <a:hlinkClick r:id="rId12" action="ppaction://hlinksldjump"/>
          </p:cNvPr>
          <p:cNvSpPr/>
          <p:nvPr/>
        </p:nvSpPr>
        <p:spPr>
          <a:xfrm rot="16200000">
            <a:off x="1008697" y="2610802"/>
            <a:ext cx="2673351" cy="7315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400"/>
              </a:spcBef>
              <a:defRPr b="1">
                <a:solidFill>
                  <a:srgbClr val="643E33"/>
                </a:solidFill>
                <a:latin typeface="Arial Narrow"/>
                <a:ea typeface="Arial Narrow"/>
                <a:cs typeface="Arial Narrow"/>
                <a:sym typeface="Arial Narrow"/>
              </a:defRPr>
            </a:lvl1pPr>
          </a:lstStyle>
          <a:p>
            <a:r>
              <a:t>Room One</a:t>
            </a:r>
            <a:endParaRPr sz="800"/>
          </a:p>
        </p:txBody>
      </p:sp>
      <p:sp>
        <p:nvSpPr>
          <p:cNvPr id="82" name="Room Two">
            <a:hlinkClick r:id="rId7" action="ppaction://hlinksldjump"/>
          </p:cNvPr>
          <p:cNvSpPr/>
          <p:nvPr/>
        </p:nvSpPr>
        <p:spPr>
          <a:xfrm rot="16200000">
            <a:off x="2298382" y="2516505"/>
            <a:ext cx="1670051" cy="358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sz="1800" b="1">
                <a:solidFill>
                  <a:srgbClr val="643E33"/>
                </a:solidFill>
                <a:latin typeface="Arial Narrow"/>
                <a:ea typeface="Arial Narrow"/>
                <a:cs typeface="Arial Narrow"/>
                <a:sym typeface="Arial Narrow"/>
              </a:defRPr>
            </a:lvl1pPr>
          </a:lstStyle>
          <a:p>
            <a:r>
              <a:t>Room Two</a:t>
            </a:r>
          </a:p>
        </p:txBody>
      </p:sp>
      <p:sp>
        <p:nvSpPr>
          <p:cNvPr id="83" name="Room Four">
            <a:hlinkClick r:id="rId13" action="ppaction://hlinksldjump"/>
          </p:cNvPr>
          <p:cNvSpPr/>
          <p:nvPr/>
        </p:nvSpPr>
        <p:spPr>
          <a:xfrm rot="5400000">
            <a:off x="5655627" y="2690177"/>
            <a:ext cx="2695576" cy="744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400"/>
              </a:spcBef>
              <a:defRPr sz="900" b="1">
                <a:solidFill>
                  <a:srgbClr val="643E33"/>
                </a:solidFill>
                <a:latin typeface="Arial Narrow"/>
                <a:ea typeface="Arial Narrow"/>
                <a:cs typeface="Arial Narrow"/>
                <a:sym typeface="Arial Narrow"/>
              </a:defRPr>
            </a:pPr>
            <a:endParaRPr/>
          </a:p>
          <a:p>
            <a:pPr algn="ctr">
              <a:spcBef>
                <a:spcPts val="1400"/>
              </a:spcBef>
              <a:defRPr b="1">
                <a:solidFill>
                  <a:srgbClr val="643E33"/>
                </a:solidFill>
                <a:latin typeface="Arial Narrow"/>
                <a:ea typeface="Arial Narrow"/>
                <a:cs typeface="Arial Narrow"/>
                <a:sym typeface="Arial Narrow"/>
              </a:defRPr>
            </a:pPr>
            <a:r>
              <a:t>Room Four</a:t>
            </a:r>
          </a:p>
        </p:txBody>
      </p:sp>
      <p:sp>
        <p:nvSpPr>
          <p:cNvPr id="84" name="Room Three">
            <a:hlinkClick r:id="rId14" action="ppaction://hlinksldjump"/>
          </p:cNvPr>
          <p:cNvSpPr/>
          <p:nvPr/>
        </p:nvSpPr>
        <p:spPr>
          <a:xfrm rot="5400000">
            <a:off x="5150731" y="2623431"/>
            <a:ext cx="1568451" cy="350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sz="1800" b="1">
                <a:solidFill>
                  <a:srgbClr val="643E33"/>
                </a:solidFill>
                <a:latin typeface="Arial"/>
                <a:ea typeface="Arial"/>
                <a:cs typeface="Arial"/>
                <a:sym typeface="Arial"/>
              </a:defRPr>
            </a:lvl1pPr>
          </a:lstStyle>
          <a:p>
            <a:r>
              <a:t>Room Three</a:t>
            </a:r>
          </a:p>
        </p:txBody>
      </p:sp>
      <p:grpSp>
        <p:nvGrpSpPr>
          <p:cNvPr id="87" name="Group"/>
          <p:cNvGrpSpPr/>
          <p:nvPr/>
        </p:nvGrpSpPr>
        <p:grpSpPr>
          <a:xfrm>
            <a:off x="2667000" y="228599"/>
            <a:ext cx="3810000" cy="712789"/>
            <a:chOff x="0" y="32226"/>
            <a:chExt cx="3810000" cy="712787"/>
          </a:xfrm>
        </p:grpSpPr>
        <p:sp>
          <p:nvSpPr>
            <p:cNvPr id="85" name="Rectangle"/>
            <p:cNvSpPr/>
            <p:nvPr/>
          </p:nvSpPr>
          <p:spPr>
            <a:xfrm>
              <a:off x="0" y="32226"/>
              <a:ext cx="3810000" cy="712788"/>
            </a:xfrm>
            <a:prstGeom prst="rect">
              <a:avLst/>
            </a:prstGeom>
            <a:solidFill>
              <a:srgbClr val="DDCDA9"/>
            </a:solid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643E33"/>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86" name="The Roaring Twenties"/>
            <p:cNvSpPr/>
            <p:nvPr/>
          </p:nvSpPr>
          <p:spPr>
            <a:xfrm>
              <a:off x="639459" y="171450"/>
              <a:ext cx="2531082"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643E33"/>
                  </a:solidFill>
                  <a:effectLst>
                    <a:outerShdw blurRad="12700" dist="25400" dir="2700000" rotWithShape="0">
                      <a:srgbClr val="000000"/>
                    </a:outerShdw>
                  </a:effectLst>
                  <a:latin typeface="Arial Narrow"/>
                  <a:ea typeface="Arial Narrow"/>
                  <a:cs typeface="Arial Narrow"/>
                  <a:sym typeface="Arial Narrow"/>
                </a:defRPr>
              </a:lvl1pPr>
            </a:lstStyle>
            <a:p>
              <a:r>
                <a:t>The Roaring Twenties</a:t>
              </a:r>
            </a:p>
          </p:txBody>
        </p:sp>
      </p:grpSp>
      <p:grpSp>
        <p:nvGrpSpPr>
          <p:cNvPr id="90" name="Group">
            <a:hlinkClick r:id="rId15" action="ppaction://hlinksldjump"/>
          </p:cNvPr>
          <p:cNvGrpSpPr/>
          <p:nvPr/>
        </p:nvGrpSpPr>
        <p:grpSpPr>
          <a:xfrm>
            <a:off x="8269811" y="2903537"/>
            <a:ext cx="729727" cy="598488"/>
            <a:chOff x="0" y="0"/>
            <a:chExt cx="729726" cy="598487"/>
          </a:xfrm>
        </p:grpSpPr>
        <p:sp>
          <p:nvSpPr>
            <p:cNvPr id="88" name="Arrow"/>
            <p:cNvSpPr/>
            <p:nvPr/>
          </p:nvSpPr>
          <p:spPr>
            <a:xfrm>
              <a:off x="13763" y="0"/>
              <a:ext cx="715964" cy="598488"/>
            </a:xfrm>
            <a:prstGeom prst="rightArrow">
              <a:avLst>
                <a:gd name="adj1" fmla="val 71750"/>
                <a:gd name="adj2" fmla="val 34360"/>
              </a:avLst>
            </a:prstGeom>
            <a:solidFill>
              <a:srgbClr val="DDCDA9"/>
            </a:solidFill>
            <a:ln w="38100" cap="flat">
              <a:solidFill>
                <a:srgbClr val="602407"/>
              </a:solidFill>
              <a:prstDash val="solid"/>
              <a:round/>
            </a:ln>
            <a:effectLst/>
          </p:spPr>
          <p:txBody>
            <a:bodyPr wrap="square" lIns="45719" tIns="45719" rIns="45719" bIns="45719" numCol="1" anchor="ctr">
              <a:noAutofit/>
            </a:bodyPr>
            <a:lstStyle/>
            <a:p>
              <a:pPr algn="ctr">
                <a:defRPr sz="1000" b="1">
                  <a:solidFill>
                    <a:srgbClr val="643E33"/>
                  </a:solidFill>
                  <a:latin typeface="Arial Narrow"/>
                  <a:ea typeface="Arial Narrow"/>
                  <a:cs typeface="Arial Narrow"/>
                  <a:sym typeface="Arial Narrow"/>
                </a:defRPr>
              </a:pPr>
              <a:endParaRPr/>
            </a:p>
          </p:txBody>
        </p:sp>
        <p:sp>
          <p:nvSpPr>
            <p:cNvPr id="89" name="Curator’s…"/>
            <p:cNvSpPr/>
            <p:nvPr/>
          </p:nvSpPr>
          <p:spPr>
            <a:xfrm>
              <a:off x="-1" y="113823"/>
              <a:ext cx="59595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1000" b="1">
                  <a:solidFill>
                    <a:srgbClr val="643E33"/>
                  </a:solidFill>
                  <a:latin typeface="Arial Narrow"/>
                  <a:ea typeface="Arial Narrow"/>
                  <a:cs typeface="Arial Narrow"/>
                  <a:sym typeface="Arial Narrow"/>
                </a:defRPr>
              </a:pPr>
              <a:r>
                <a:t>Curator’s</a:t>
              </a:r>
            </a:p>
            <a:p>
              <a:pPr algn="ctr">
                <a:defRPr sz="1000" b="1">
                  <a:solidFill>
                    <a:srgbClr val="643E33"/>
                  </a:solidFill>
                  <a:latin typeface="Arial Narrow"/>
                  <a:ea typeface="Arial Narrow"/>
                  <a:cs typeface="Arial Narrow"/>
                  <a:sym typeface="Arial Narrow"/>
                </a:defRPr>
              </a:pPr>
              <a:r>
                <a:t> Offices</a:t>
              </a:r>
            </a:p>
          </p:txBody>
        </p:sp>
      </p:grpSp>
      <p:grpSp>
        <p:nvGrpSpPr>
          <p:cNvPr id="93" name="Group">
            <a:hlinkClick r:id="rId16" action="ppaction://hlinksldjump"/>
          </p:cNvPr>
          <p:cNvGrpSpPr/>
          <p:nvPr/>
        </p:nvGrpSpPr>
        <p:grpSpPr>
          <a:xfrm>
            <a:off x="4381500" y="2684462"/>
            <a:ext cx="428625" cy="585788"/>
            <a:chOff x="0" y="0"/>
            <a:chExt cx="428625" cy="585787"/>
          </a:xfrm>
        </p:grpSpPr>
        <p:sp>
          <p:nvSpPr>
            <p:cNvPr id="91" name="Arrow"/>
            <p:cNvSpPr/>
            <p:nvPr/>
          </p:nvSpPr>
          <p:spPr>
            <a:xfrm rot="16200000">
              <a:off x="-78582" y="78581"/>
              <a:ext cx="585789" cy="428626"/>
            </a:xfrm>
            <a:prstGeom prst="rightArrow">
              <a:avLst>
                <a:gd name="adj1" fmla="val 71602"/>
                <a:gd name="adj2" fmla="val 43797"/>
              </a:avLst>
            </a:prstGeom>
            <a:blipFill rotWithShape="1">
              <a:blip r:embed="rId5"/>
              <a:srcRect/>
              <a:tile tx="0" ty="0" sx="100000" sy="100000" flip="none" algn="tl"/>
            </a:blipFill>
            <a:ln w="28575" cap="flat">
              <a:solidFill>
                <a:srgbClr val="643E33"/>
              </a:solidFill>
              <a:prstDash val="solid"/>
              <a:round/>
            </a:ln>
            <a:effectLst/>
          </p:spPr>
          <p:txBody>
            <a:bodyPr wrap="square" lIns="45719" tIns="45719" rIns="45719" bIns="45719" numCol="1" anchor="ctr">
              <a:noAutofit/>
            </a:bodyPr>
            <a:lstStyle/>
            <a:p>
              <a:pPr algn="ctr">
                <a:lnSpc>
                  <a:spcPct val="80000"/>
                </a:lnSpc>
                <a:defRPr sz="1800">
                  <a:solidFill>
                    <a:srgbClr val="5D4034"/>
                  </a:solidFill>
                </a:defRPr>
              </a:pPr>
              <a:endParaRPr/>
            </a:p>
          </p:txBody>
        </p:sp>
        <p:sp>
          <p:nvSpPr>
            <p:cNvPr id="92" name="Room…"/>
            <p:cNvSpPr/>
            <p:nvPr/>
          </p:nvSpPr>
          <p:spPr>
            <a:xfrm rot="16200000">
              <a:off x="3433" y="200076"/>
              <a:ext cx="421759" cy="320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900" b="1">
                  <a:solidFill>
                    <a:srgbClr val="5D4034"/>
                  </a:solidFill>
                  <a:latin typeface="Arial Narrow"/>
                  <a:ea typeface="Arial Narrow"/>
                  <a:cs typeface="Arial Narrow"/>
                  <a:sym typeface="Arial Narrow"/>
                </a:defRPr>
              </a:pPr>
              <a:r>
                <a:t>Room </a:t>
              </a:r>
            </a:p>
            <a:p>
              <a:pPr algn="ctr">
                <a:lnSpc>
                  <a:spcPct val="80000"/>
                </a:lnSpc>
                <a:defRPr sz="900" b="1">
                  <a:solidFill>
                    <a:srgbClr val="5D4034"/>
                  </a:solidFill>
                  <a:latin typeface="Arial Narrow"/>
                  <a:ea typeface="Arial Narrow"/>
                  <a:cs typeface="Arial Narrow"/>
                  <a:sym typeface="Arial Narrow"/>
                </a:defRPr>
              </a:pPr>
              <a:r>
                <a:t>Five</a:t>
              </a:r>
            </a:p>
          </p:txBody>
        </p:sp>
      </p:grpSp>
      <p:grpSp>
        <p:nvGrpSpPr>
          <p:cNvPr id="96" name="Group">
            <a:hlinkClick r:id="rId17" action="ppaction://hlinksldjump"/>
          </p:cNvPr>
          <p:cNvGrpSpPr/>
          <p:nvPr/>
        </p:nvGrpSpPr>
        <p:grpSpPr>
          <a:xfrm>
            <a:off x="-242888" y="1711325"/>
            <a:ext cx="874713" cy="1881188"/>
            <a:chOff x="0" y="0"/>
            <a:chExt cx="874712" cy="1881187"/>
          </a:xfrm>
        </p:grpSpPr>
        <p:sp>
          <p:nvSpPr>
            <p:cNvPr id="94" name="Rectangle"/>
            <p:cNvSpPr/>
            <p:nvPr/>
          </p:nvSpPr>
          <p:spPr>
            <a:xfrm>
              <a:off x="0" y="0"/>
              <a:ext cx="874713" cy="1881188"/>
            </a:xfrm>
            <a:prstGeom prst="rect">
              <a:avLst/>
            </a:prstGeom>
            <a:blipFill rotWithShape="1">
              <a:blip r:embed="rId6"/>
              <a:srcRect/>
              <a:tile tx="0" ty="0" sx="100000" sy="100000" flip="none" algn="tl"/>
            </a:blipFill>
            <a:ln w="28575" cap="flat">
              <a:solidFill>
                <a:srgbClr val="643E33"/>
              </a:solidFill>
              <a:prstDash val="solid"/>
              <a:round/>
            </a:ln>
            <a:effectLst/>
          </p:spPr>
          <p:txBody>
            <a:bodyPr wrap="square" lIns="45719" tIns="45719" rIns="45719" bIns="45719" numCol="1" anchor="ctr">
              <a:noAutofit/>
            </a:bodyPr>
            <a:lstStyle/>
            <a:p>
              <a:pPr algn="ctr">
                <a:defRPr sz="1600">
                  <a:solidFill>
                    <a:srgbClr val="5D4034"/>
                  </a:solidFill>
                  <a:latin typeface="Arial Narrow"/>
                  <a:ea typeface="Arial Narrow"/>
                  <a:cs typeface="Arial Narrow"/>
                  <a:sym typeface="Arial Narrow"/>
                </a:defRPr>
              </a:pPr>
              <a:endParaRPr/>
            </a:p>
          </p:txBody>
        </p:sp>
        <p:sp>
          <p:nvSpPr>
            <p:cNvPr id="95" name="Artifact…"/>
            <p:cNvSpPr/>
            <p:nvPr/>
          </p:nvSpPr>
          <p:spPr>
            <a:xfrm>
              <a:off x="79642" y="666273"/>
              <a:ext cx="715428" cy="548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1600">
                  <a:solidFill>
                    <a:srgbClr val="5D4034"/>
                  </a:solidFill>
                  <a:latin typeface="Arial Narrow"/>
                  <a:ea typeface="Arial Narrow"/>
                  <a:cs typeface="Arial Narrow"/>
                  <a:sym typeface="Arial Narrow"/>
                </a:defRPr>
              </a:pPr>
              <a:r>
                <a:t>Artifact </a:t>
              </a:r>
            </a:p>
            <a:p>
              <a:pPr algn="ctr">
                <a:defRPr sz="1600">
                  <a:solidFill>
                    <a:srgbClr val="5D4034"/>
                  </a:solidFill>
                  <a:latin typeface="Arial Narrow"/>
                  <a:ea typeface="Arial Narrow"/>
                  <a:cs typeface="Arial Narrow"/>
                  <a:sym typeface="Arial Narrow"/>
                </a:defRPr>
              </a:pPr>
              <a:r>
                <a:t>22</a:t>
              </a:r>
            </a:p>
          </p:txBody>
        </p:sp>
      </p:grpSp>
      <p:grpSp>
        <p:nvGrpSpPr>
          <p:cNvPr id="99" name="Group">
            <a:hlinkClick r:id="rId17" action="ppaction://hlinksldjump"/>
          </p:cNvPr>
          <p:cNvGrpSpPr/>
          <p:nvPr/>
        </p:nvGrpSpPr>
        <p:grpSpPr>
          <a:xfrm>
            <a:off x="5167239" y="2068512"/>
            <a:ext cx="486195" cy="600076"/>
            <a:chOff x="0" y="0"/>
            <a:chExt cx="486194" cy="600075"/>
          </a:xfrm>
        </p:grpSpPr>
        <p:sp>
          <p:nvSpPr>
            <p:cNvPr id="97" name="Shape"/>
            <p:cNvSpPr/>
            <p:nvPr/>
          </p:nvSpPr>
          <p:spPr>
            <a:xfrm rot="5400000">
              <a:off x="-26915" y="90487"/>
              <a:ext cx="600076" cy="419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42" y="21600"/>
                  </a:lnTo>
                  <a:lnTo>
                    <a:pt x="17258" y="21600"/>
                  </a:lnTo>
                  <a:lnTo>
                    <a:pt x="21600" y="0"/>
                  </a:lnTo>
                  <a:close/>
                </a:path>
              </a:pathLst>
            </a:custGeom>
            <a:blipFill rotWithShape="1">
              <a:blip r:embed="rId6"/>
              <a:srcRect/>
              <a:tile tx="0" ty="0" sx="100000" sy="100000" flip="none" algn="tl"/>
            </a:blipFill>
            <a:ln w="19050" cap="flat">
              <a:solidFill>
                <a:srgbClr val="643E33"/>
              </a:solidFill>
              <a:prstDash val="solid"/>
              <a:round/>
            </a:ln>
            <a:effectLst/>
          </p:spPr>
          <p:txBody>
            <a:bodyPr wrap="square" lIns="45719" tIns="45719" rIns="45719" bIns="45719" numCol="1" anchor="ctr">
              <a:noAutofit/>
            </a:bodyPr>
            <a:lstStyle/>
            <a:p>
              <a:pPr algn="ctr">
                <a:defRPr sz="1200">
                  <a:solidFill>
                    <a:srgbClr val="5D4034"/>
                  </a:solidFill>
                  <a:latin typeface="Arial Narrow"/>
                  <a:ea typeface="Arial Narrow"/>
                  <a:cs typeface="Arial Narrow"/>
                  <a:sym typeface="Arial Narrow"/>
                </a:defRPr>
              </a:pPr>
              <a:endParaRPr/>
            </a:p>
          </p:txBody>
        </p:sp>
        <p:sp>
          <p:nvSpPr>
            <p:cNvPr id="98" name="Artifact…"/>
            <p:cNvSpPr/>
            <p:nvPr/>
          </p:nvSpPr>
          <p:spPr>
            <a:xfrm>
              <a:off x="-1" y="114617"/>
              <a:ext cx="48619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1000">
                  <a:solidFill>
                    <a:srgbClr val="5D4034"/>
                  </a:solidFill>
                  <a:latin typeface="Arial Narrow"/>
                  <a:ea typeface="Arial Narrow"/>
                  <a:cs typeface="Arial Narrow"/>
                  <a:sym typeface="Arial Narrow"/>
                </a:defRPr>
              </a:pPr>
              <a:r>
                <a:t>Artifact </a:t>
              </a:r>
            </a:p>
            <a:p>
              <a:pPr algn="ctr">
                <a:defRPr sz="1000">
                  <a:solidFill>
                    <a:srgbClr val="5D4034"/>
                  </a:solidFill>
                  <a:latin typeface="Arial Narrow"/>
                  <a:ea typeface="Arial Narrow"/>
                  <a:cs typeface="Arial Narrow"/>
                  <a:sym typeface="Arial Narrow"/>
                </a:defRPr>
              </a:pPr>
              <a:r>
                <a:t>23</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27"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28" name="http://www.history.com/topics/womens-history/19th-amendment"/>
          <p:cNvSpPr/>
          <p:nvPr/>
        </p:nvSpPr>
        <p:spPr>
          <a:xfrm>
            <a:off x="5332412" y="4565650"/>
            <a:ext cx="3349626"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u="sng">
                <a:solidFill>
                  <a:srgbClr val="009999"/>
                </a:solidFill>
                <a:uFill>
                  <a:solidFill>
                    <a:srgbClr val="009999"/>
                  </a:solidFill>
                </a:uFill>
                <a:latin typeface="Arial Narrow"/>
                <a:ea typeface="Arial Narrow"/>
                <a:cs typeface="Arial Narrow"/>
                <a:sym typeface="Arial Narrow"/>
                <a:hlinkClick r:id="rId2"/>
              </a:defRPr>
            </a:lvl1pPr>
          </a:lstStyle>
          <a:p>
            <a:pPr>
              <a:defRPr u="none">
                <a:solidFill>
                  <a:srgbClr val="5D4034"/>
                </a:solidFill>
                <a:uFillTx/>
              </a:defRPr>
            </a:pPr>
            <a:r>
              <a:rPr u="sng">
                <a:solidFill>
                  <a:srgbClr val="009999"/>
                </a:solidFill>
                <a:uFill>
                  <a:solidFill>
                    <a:srgbClr val="009999"/>
                  </a:solidFill>
                </a:uFill>
                <a:hlinkClick r:id="rId2"/>
              </a:rPr>
              <a:t>http://www.history.com/topics/womens-history/19th-amendment</a:t>
            </a:r>
          </a:p>
        </p:txBody>
      </p:sp>
      <p:sp>
        <p:nvSpPr>
          <p:cNvPr id="229" name="-70 year battle to have women get equal voting rights.…"/>
          <p:cNvSpPr/>
          <p:nvPr/>
        </p:nvSpPr>
        <p:spPr>
          <a:xfrm>
            <a:off x="733425" y="1390650"/>
            <a:ext cx="4138613" cy="30124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a:defRPr sz="1200">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r>
              <a:t>-70 year battle to have women get equal voting rights.</a:t>
            </a: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r>
              <a:t>-The right of citizens of the United States to vote shall not be denied or abridged by the United States or by any State on account of sex.</a:t>
            </a: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p:txBody>
      </p:sp>
      <p:sp>
        <p:nvSpPr>
          <p:cNvPr id="230"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31"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32"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33" name="19th Amendment"/>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19th Amendment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36"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37" name="http://1920newtechnologyhanyoung.weebly.com/appliances.html"/>
          <p:cNvSpPr/>
          <p:nvPr/>
        </p:nvSpPr>
        <p:spPr>
          <a:xfrm>
            <a:off x="5332412" y="4575175"/>
            <a:ext cx="3349626"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u="sng">
                <a:solidFill>
                  <a:srgbClr val="009999"/>
                </a:solidFill>
                <a:uFill>
                  <a:solidFill>
                    <a:srgbClr val="009999"/>
                  </a:solidFill>
                </a:uFill>
                <a:latin typeface="Arial Narrow"/>
                <a:ea typeface="Arial Narrow"/>
                <a:cs typeface="Arial Narrow"/>
                <a:sym typeface="Arial Narrow"/>
                <a:hlinkClick r:id="rId2"/>
              </a:defRPr>
            </a:lvl1pPr>
          </a:lstStyle>
          <a:p>
            <a:pPr>
              <a:defRPr u="none">
                <a:solidFill>
                  <a:srgbClr val="5D4034"/>
                </a:solidFill>
                <a:uFillTx/>
              </a:defRPr>
            </a:pPr>
            <a:r>
              <a:rPr u="sng">
                <a:solidFill>
                  <a:srgbClr val="009999"/>
                </a:solidFill>
                <a:uFill>
                  <a:solidFill>
                    <a:srgbClr val="009999"/>
                  </a:solidFill>
                </a:uFill>
                <a:hlinkClick r:id="rId2"/>
              </a:rPr>
              <a:t>http://1920newtechnologyhanyoung.weebly.com/appliances.html</a:t>
            </a:r>
          </a:p>
        </p:txBody>
      </p:sp>
      <p:sp>
        <p:nvSpPr>
          <p:cNvPr id="238" name="Developing into the 1920s washing machines became more advanced and common in an average house. This made life easier for the women and children as it washed the clothes for them instead of them having to wash every piece of clothing by hand or on a washboard."/>
          <p:cNvSpPr/>
          <p:nvPr/>
        </p:nvSpPr>
        <p:spPr>
          <a:xfrm>
            <a:off x="733425" y="1390650"/>
            <a:ext cx="4138613" cy="31013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defRPr sz="1800">
                <a:solidFill>
                  <a:srgbClr val="FF0000"/>
                </a:solidFill>
                <a:latin typeface="Tahoma"/>
                <a:ea typeface="Tahoma"/>
                <a:cs typeface="Tahoma"/>
                <a:sym typeface="Tahoma"/>
              </a:defRPr>
            </a:pPr>
            <a:r>
              <a:rPr>
                <a:solidFill>
                  <a:srgbClr val="5D4034"/>
                </a:solidFill>
                <a:latin typeface="Arial Narrow"/>
                <a:ea typeface="Arial Narrow"/>
                <a:cs typeface="Arial Narrow"/>
                <a:sym typeface="Arial Narrow"/>
              </a:rPr>
              <a:t>Developing into the 1920s washing machines became more advanced and common in an average house. This made life easier for the women and children as it washed the clothes for them instead of them having to wash every piece of clothing by hand or on a washboard.</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39"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40"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41"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42" name="New Technology- Washing Machine"/>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New Technology- Washing Machine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Line"/>
          <p:cNvSpPr/>
          <p:nvPr/>
        </p:nvSpPr>
        <p:spPr>
          <a:xfrm>
            <a:off x="7007225" y="5710237"/>
            <a:ext cx="1" cy="584201"/>
          </a:xfrm>
          <a:prstGeom prst="line">
            <a:avLst/>
          </a:prstGeom>
          <a:ln w="76200">
            <a:solidFill>
              <a:srgbClr val="643E33"/>
            </a:solidFill>
          </a:ln>
        </p:spPr>
        <p:txBody>
          <a:bodyPr lIns="45719" rIns="45719"/>
          <a:lstStyle/>
          <a:p>
            <a:endParaRPr/>
          </a:p>
        </p:txBody>
      </p:sp>
      <p:sp>
        <p:nvSpPr>
          <p:cNvPr id="245" name="Line"/>
          <p:cNvSpPr/>
          <p:nvPr/>
        </p:nvSpPr>
        <p:spPr>
          <a:xfrm>
            <a:off x="6873875" y="6303962"/>
            <a:ext cx="268288" cy="1"/>
          </a:xfrm>
          <a:prstGeom prst="line">
            <a:avLst/>
          </a:prstGeom>
          <a:ln w="76200">
            <a:solidFill>
              <a:srgbClr val="643E33"/>
            </a:solidFill>
          </a:ln>
        </p:spPr>
        <p:txBody>
          <a:bodyPr lIns="45719" rIns="45719"/>
          <a:lstStyle/>
          <a:p>
            <a:endParaRPr/>
          </a:p>
        </p:txBody>
      </p:sp>
      <p:sp>
        <p:nvSpPr>
          <p:cNvPr id="246" name="http://xroads.virginia.edu/~ug00/3on1/radioshow/1920radio.htm"/>
          <p:cNvSpPr/>
          <p:nvPr/>
        </p:nvSpPr>
        <p:spPr>
          <a:xfrm>
            <a:off x="5332412" y="4575175"/>
            <a:ext cx="3349626" cy="5400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http://xroads.virginia.edu/~ug00/3on1/radioshow/1920radio.htm</a:t>
            </a:r>
          </a:p>
        </p:txBody>
      </p:sp>
      <p:sp>
        <p:nvSpPr>
          <p:cNvPr id="247" name="The first commercial radio station in the U.S, Pittsburgh KDKA, started in the 1920’s.  It did not have great signal due to the dearth of radio receivers at this time. This started a radio craze throughout the nation.  In the next 3 years there was over 500 stations throughout the nation.  By the end of the 1920’s there were radios in more than 12 million households.  Families would gather around together to listen to broadcasts for late night entertainment."/>
          <p:cNvSpPr/>
          <p:nvPr/>
        </p:nvSpPr>
        <p:spPr>
          <a:xfrm>
            <a:off x="733425" y="1390650"/>
            <a:ext cx="4138613" cy="36347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The first commercial radio station in the U.S, Pittsburgh KDKA, started in the 1920’s.  It did not have great signal due to the dearth of radio receivers at this time. This started a radio craze throughout the nation.  In the next 3 years there was over 500 stations throughout the nation.  By the end of the 1920’s there were radios in more than 12 million households.  Families would gather around together to listen to broadcasts for late night entertainment.</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48"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49" name="Rectangle"/>
          <p:cNvSpPr/>
          <p:nvPr/>
        </p:nvSpPr>
        <p:spPr>
          <a:xfrm>
            <a:off x="5356225" y="1373187"/>
            <a:ext cx="3302001"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50" name="Return to Exhibit">
            <a:hlinkClick r:id="rId5" action="ppaction://hlinksldjump"/>
          </p:cNvPr>
          <p:cNvSpPr/>
          <p:nvPr/>
        </p:nvSpPr>
        <p:spPr>
          <a:xfrm>
            <a:off x="6467475" y="514350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51" name="The Radio"/>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The Radio</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Line"/>
          <p:cNvSpPr/>
          <p:nvPr/>
        </p:nvSpPr>
        <p:spPr>
          <a:xfrm>
            <a:off x="7016750" y="5700712"/>
            <a:ext cx="1" cy="584201"/>
          </a:xfrm>
          <a:prstGeom prst="line">
            <a:avLst/>
          </a:prstGeom>
          <a:ln w="76200">
            <a:solidFill>
              <a:srgbClr val="643E33"/>
            </a:solidFill>
          </a:ln>
        </p:spPr>
        <p:txBody>
          <a:bodyPr lIns="45719" rIns="45719"/>
          <a:lstStyle/>
          <a:p>
            <a:endParaRPr/>
          </a:p>
        </p:txBody>
      </p:sp>
      <p:sp>
        <p:nvSpPr>
          <p:cNvPr id="254" name="Line"/>
          <p:cNvSpPr/>
          <p:nvPr/>
        </p:nvSpPr>
        <p:spPr>
          <a:xfrm>
            <a:off x="6883400" y="6294437"/>
            <a:ext cx="268288" cy="1"/>
          </a:xfrm>
          <a:prstGeom prst="line">
            <a:avLst/>
          </a:prstGeom>
          <a:ln w="76200">
            <a:solidFill>
              <a:srgbClr val="643E33"/>
            </a:solidFill>
          </a:ln>
        </p:spPr>
        <p:txBody>
          <a:bodyPr lIns="45719" rIns="45719"/>
          <a:lstStyle/>
          <a:p>
            <a:endParaRPr/>
          </a:p>
        </p:txBody>
      </p:sp>
      <p:sp>
        <p:nvSpPr>
          <p:cNvPr id="255" name="http://www.history.com/topics/roaring-twenties"/>
          <p:cNvSpPr/>
          <p:nvPr/>
        </p:nvSpPr>
        <p:spPr>
          <a:xfrm>
            <a:off x="5341937" y="4575175"/>
            <a:ext cx="3349626" cy="5400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http://www.history.com/topics/roaring-twenties</a:t>
            </a:r>
          </a:p>
        </p:txBody>
      </p:sp>
      <p:sp>
        <p:nvSpPr>
          <p:cNvPr id="256" name="The Ford Model T made automobiles affordable…"/>
          <p:cNvSpPr/>
          <p:nvPr/>
        </p:nvSpPr>
        <p:spPr>
          <a:xfrm>
            <a:off x="742950" y="1390650"/>
            <a:ext cx="4138613" cy="28092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The Ford Model T made automobiles affordable</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in this decade just costing around $260</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because they were being mass produced.  By</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the end of the decade there was one car on the</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road for ever 5 people and considered a</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necessity. This then formed other businesses</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like service stations, and motels for people to</a:t>
            </a:r>
          </a:p>
          <a:p>
            <a:pPr marL="457200" indent="-457200" defTabSz="457200">
              <a:lnSpc>
                <a:spcPts val="4300"/>
              </a:lnSpc>
              <a:tabLst>
                <a:tab pos="139700" algn="l"/>
                <a:tab pos="457200" algn="l"/>
              </a:tabLst>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spend the night if they were traveling. </a:t>
            </a:r>
            <a:r>
              <a:rPr sz="900">
                <a:solidFill>
                  <a:srgbClr val="5D4034"/>
                </a:solidFill>
                <a:latin typeface="Arial Narrow"/>
                <a:ea typeface="Arial Narrow"/>
                <a:cs typeface="Arial Narrow"/>
                <a:sym typeface="Arial Narrow"/>
              </a:rPr>
              <a:t/>
            </a:r>
            <a:br>
              <a:rPr sz="900">
                <a:solidFill>
                  <a:srgbClr val="5D4034"/>
                </a:solidFill>
                <a:latin typeface="Arial Narrow"/>
                <a:ea typeface="Arial Narrow"/>
                <a:cs typeface="Arial Narrow"/>
                <a:sym typeface="Arial Narrow"/>
              </a:rPr>
            </a:br>
            <a:endParaRPr sz="900">
              <a:solidFill>
                <a:srgbClr val="5D4034"/>
              </a:solidFill>
              <a:latin typeface="Arial Narrow"/>
              <a:ea typeface="Arial Narrow"/>
              <a:cs typeface="Arial Narrow"/>
              <a:sym typeface="Arial Narrow"/>
            </a:endParaRPr>
          </a:p>
        </p:txBody>
      </p:sp>
      <p:sp>
        <p:nvSpPr>
          <p:cNvPr id="257" name="Rectangle"/>
          <p:cNvSpPr/>
          <p:nvPr/>
        </p:nvSpPr>
        <p:spPr>
          <a:xfrm>
            <a:off x="5448300" y="1933575"/>
            <a:ext cx="2732088" cy="2392363"/>
          </a:xfrm>
          <a:prstGeom prst="rect">
            <a:avLst/>
          </a:prstGeom>
          <a:ln>
            <a:solidFill>
              <a:srgbClr val="643E33"/>
            </a:solidFill>
          </a:ln>
        </p:spPr>
        <p:txBody>
          <a:bodyPr lIns="45719" rIns="45719" anchor="ctr"/>
          <a:lstStyle/>
          <a:p>
            <a:endParaRPr/>
          </a:p>
        </p:txBody>
      </p:sp>
      <p:sp>
        <p:nvSpPr>
          <p:cNvPr id="258" name="Rectangle"/>
          <p:cNvSpPr/>
          <p:nvPr/>
        </p:nvSpPr>
        <p:spPr>
          <a:xfrm>
            <a:off x="5365750"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59" name="Return to Exhibit">
            <a:hlinkClick r:id="rId5" action="ppaction://hlinksldjump"/>
          </p:cNvPr>
          <p:cNvSpPr/>
          <p:nvPr/>
        </p:nvSpPr>
        <p:spPr>
          <a:xfrm>
            <a:off x="6477000"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60" name="The Automobile"/>
          <p:cNvSpPr>
            <a:spLocks noGrp="1"/>
          </p:cNvSpPr>
          <p:nvPr>
            <p:ph type="title"/>
          </p:nvPr>
        </p:nvSpPr>
        <p:spPr>
          <a:xfrm>
            <a:off x="742950"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The Automobile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ine"/>
          <p:cNvSpPr/>
          <p:nvPr/>
        </p:nvSpPr>
        <p:spPr>
          <a:xfrm>
            <a:off x="7016750" y="5700712"/>
            <a:ext cx="1" cy="584201"/>
          </a:xfrm>
          <a:prstGeom prst="line">
            <a:avLst/>
          </a:prstGeom>
          <a:ln w="76200">
            <a:solidFill>
              <a:srgbClr val="643E33"/>
            </a:solidFill>
          </a:ln>
        </p:spPr>
        <p:txBody>
          <a:bodyPr lIns="45719" rIns="45719"/>
          <a:lstStyle/>
          <a:p>
            <a:endParaRPr/>
          </a:p>
        </p:txBody>
      </p:sp>
      <p:sp>
        <p:nvSpPr>
          <p:cNvPr id="263" name="Line"/>
          <p:cNvSpPr/>
          <p:nvPr/>
        </p:nvSpPr>
        <p:spPr>
          <a:xfrm>
            <a:off x="6883400" y="6294437"/>
            <a:ext cx="268288" cy="1"/>
          </a:xfrm>
          <a:prstGeom prst="line">
            <a:avLst/>
          </a:prstGeom>
          <a:ln w="76200">
            <a:solidFill>
              <a:srgbClr val="643E33"/>
            </a:solidFill>
          </a:ln>
        </p:spPr>
        <p:txBody>
          <a:bodyPr lIns="45719" rIns="45719"/>
          <a:lstStyle/>
          <a:p>
            <a:endParaRPr/>
          </a:p>
        </p:txBody>
      </p:sp>
      <p:sp>
        <p:nvSpPr>
          <p:cNvPr id="264" name="http://learningenglish.voanews.com/a/movies-become-big-business-in-the-1920s-111456524/131238.html"/>
          <p:cNvSpPr/>
          <p:nvPr/>
        </p:nvSpPr>
        <p:spPr>
          <a:xfrm>
            <a:off x="5332412" y="4575175"/>
            <a:ext cx="3349626" cy="7686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http://learningenglish.voanews.com/a/movies-become-big-business-in-the-1920s-111456524/131238.html</a:t>
            </a:r>
          </a:p>
        </p:txBody>
      </p:sp>
      <p:sp>
        <p:nvSpPr>
          <p:cNvPr id="265" name="Three quarters of the American populations visited a movie theater every week. Most American towns had a movie theater because it became such a big business in the 1920’s.  Movies where fun and entertaining becoming an important social force. People from different places and different backgrounds.  It allowed everyone to dream big and of different lives.  For example a farmer boy could dream of being a hero in a big city.  Children that come from different incomes can still have something in common with the movies."/>
          <p:cNvSpPr/>
          <p:nvPr/>
        </p:nvSpPr>
        <p:spPr>
          <a:xfrm>
            <a:off x="733425" y="1390650"/>
            <a:ext cx="4138613" cy="39014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Three quarters of the American populations visited a movie theater every week. Most American towns had a movie theater because it became such a big business in the 1920’s.  Movies where fun and entertaining becoming an important social force. People from different places and different backgrounds.  It allowed everyone to dream big and of different lives.  For example a farmer boy could dream of being a hero in a big city.  Children that come from different incomes can still have something in common with the movies. </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66"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67"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68" name="Return to Exhibit">
            <a:hlinkClick r:id="rId5" action="ppaction://hlinksldjump"/>
          </p:cNvPr>
          <p:cNvSpPr/>
          <p:nvPr/>
        </p:nvSpPr>
        <p:spPr>
          <a:xfrm>
            <a:off x="6477000"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69" name="Movie Theater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Movie Theaters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72"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73" name="http://1920newtechnologyhanyoung.weebly.com/appliances.html"/>
          <p:cNvSpPr/>
          <p:nvPr/>
        </p:nvSpPr>
        <p:spPr>
          <a:xfrm>
            <a:off x="5332412" y="4575175"/>
            <a:ext cx="3349626" cy="8481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sz="1280" u="sng">
                <a:solidFill>
                  <a:srgbClr val="009999"/>
                </a:solidFill>
                <a:uFill>
                  <a:solidFill>
                    <a:srgbClr val="009999"/>
                  </a:solidFill>
                </a:uFill>
                <a:latin typeface="Arial"/>
                <a:ea typeface="Arial"/>
                <a:cs typeface="Arial"/>
                <a:sym typeface="Arial"/>
                <a:hlinkClick r:id="rId2"/>
              </a:defRPr>
            </a:lvl1pPr>
          </a:lstStyle>
          <a:p>
            <a:pPr>
              <a:defRPr>
                <a:solidFill>
                  <a:srgbClr val="1155CC"/>
                </a:solidFill>
                <a:uFill>
                  <a:solidFill>
                    <a:srgbClr val="1155CC"/>
                  </a:solidFill>
                </a:uFill>
              </a:defRPr>
            </a:pPr>
            <a:r>
              <a:rPr>
                <a:solidFill>
                  <a:srgbClr val="009999"/>
                </a:solidFill>
                <a:uFill>
                  <a:solidFill>
                    <a:srgbClr val="009999"/>
                  </a:solidFill>
                </a:uFill>
                <a:hlinkClick r:id="rId2"/>
              </a:rPr>
              <a:t>http://1920newtechnologyhanyoung.weebly.com/appliances.html</a:t>
            </a:r>
            <a:endParaRPr u="none">
              <a:solidFill>
                <a:srgbClr val="222222"/>
              </a:solidFill>
            </a:endParaRPr>
          </a:p>
        </p:txBody>
      </p:sp>
      <p:sp>
        <p:nvSpPr>
          <p:cNvPr id="274" name="The first electric refrigerator was invented in 1920. They had freezers and ice cube compartments and  basic fridges are now available at low prices. Before they were available at affordable prices people would use ice boxes that were not as effective.  The invention of the modern fridge"/>
          <p:cNvSpPr/>
          <p:nvPr/>
        </p:nvSpPr>
        <p:spPr>
          <a:xfrm>
            <a:off x="733425" y="1390650"/>
            <a:ext cx="4138613" cy="33680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The first electric refrigerator was invented in 1920. They had freezers and ice cube compartments and  basic fridges are now available at low prices. Before they were available at affordable prices people would use ice boxes that were not as effective.  The invention of the modern fridge </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75" name="Rectangle"/>
          <p:cNvSpPr/>
          <p:nvPr/>
        </p:nvSpPr>
        <p:spPr>
          <a:xfrm>
            <a:off x="5241925" y="1501139"/>
            <a:ext cx="3302001" cy="2989264"/>
          </a:xfrm>
          <a:prstGeom prst="rect">
            <a:avLst/>
          </a:prstGeom>
          <a:blipFill>
            <a:blip r:embed="rId4"/>
            <a:stretch>
              <a:fillRect/>
            </a:stretch>
          </a:blipFill>
          <a:ln w="76200">
            <a:solidFill>
              <a:srgbClr val="643E33"/>
            </a:solidFill>
          </a:ln>
        </p:spPr>
        <p:txBody>
          <a:bodyPr lIns="45719" rIns="45719" anchor="ctr"/>
          <a:lstStyle/>
          <a:p>
            <a:endParaRPr/>
          </a:p>
        </p:txBody>
      </p:sp>
      <p:sp>
        <p:nvSpPr>
          <p:cNvPr id="276"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77" name="Electric Refrigerator"/>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Electric Refrigerator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80"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81" name="Linked citation goes here"/>
          <p:cNvSpPr/>
          <p:nvPr/>
        </p:nvSpPr>
        <p:spPr>
          <a:xfrm>
            <a:off x="5332412" y="4575175"/>
            <a:ext cx="3349626" cy="269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a:solidFill>
                  <a:srgbClr val="5D4034"/>
                </a:solidFill>
                <a:latin typeface="Arial Narrow"/>
                <a:ea typeface="Arial Narrow"/>
                <a:cs typeface="Arial Narrow"/>
                <a:sym typeface="Arial Narrow"/>
              </a:defRPr>
            </a:lvl1pPr>
          </a:lstStyle>
          <a:p>
            <a:r>
              <a:t>Linked citation goes here</a:t>
            </a:r>
          </a:p>
        </p:txBody>
      </p:sp>
      <p:sp>
        <p:nvSpPr>
          <p:cNvPr id="282" name="Many new dance crazes emerged during the jazz age. It was common for these new dances to have outrageous exaggerated movements. The Charleston, Turkey Trot, Cake Walk, and the Bunny Hop were some of the top dances during this time. Nightclubs and dance halls began to hold dance marathons, where dancers competed to see who was the best dancer, and which dancers could last the longest on the dance floor"/>
          <p:cNvSpPr/>
          <p:nvPr/>
        </p:nvSpPr>
        <p:spPr>
          <a:xfrm>
            <a:off x="733425" y="1390650"/>
            <a:ext cx="4138613" cy="3368040"/>
          </a:xfrm>
          <a:prstGeom prst="rect">
            <a:avLst/>
          </a:prstGeom>
          <a:blipFill>
            <a:blip r:embed="rId2"/>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Many new dance crazes emerged during the jazz age. It was common for these new dances to have outrageous exaggerated movements. The Charleston, Turkey Trot, Cake Walk, and the Bunny Hop were some of the top dances during this time. Nightclubs and dance halls began to hold dance marathons, where dancers competed to see who was the best dancer, and which dancers could last the longest on the dance floor</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83"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84" name="Rectangle"/>
          <p:cNvSpPr/>
          <p:nvPr/>
        </p:nvSpPr>
        <p:spPr>
          <a:xfrm>
            <a:off x="5356225" y="1368425"/>
            <a:ext cx="3302000" cy="2989263"/>
          </a:xfrm>
          <a:prstGeom prst="rect">
            <a:avLst/>
          </a:prstGeom>
          <a:blipFill>
            <a:blip r:embed="rId3"/>
            <a:stretch>
              <a:fillRect/>
            </a:stretch>
          </a:blipFill>
          <a:ln w="76200">
            <a:solidFill>
              <a:srgbClr val="643E33"/>
            </a:solidFill>
          </a:ln>
        </p:spPr>
        <p:txBody>
          <a:bodyPr lIns="45719" rIns="45719" anchor="ctr"/>
          <a:lstStyle/>
          <a:p>
            <a:endParaRPr/>
          </a:p>
        </p:txBody>
      </p:sp>
      <p:sp>
        <p:nvSpPr>
          <p:cNvPr id="285" name="Return to Exhibit">
            <a:hlinkClick r:id="rId4" action="ppaction://hlinksldjump"/>
          </p:cNvPr>
          <p:cNvSpPr/>
          <p:nvPr/>
        </p:nvSpPr>
        <p:spPr>
          <a:xfrm>
            <a:off x="6467475"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86" name="Dancing"/>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Dancing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Line"/>
          <p:cNvSpPr/>
          <p:nvPr/>
        </p:nvSpPr>
        <p:spPr>
          <a:xfrm>
            <a:off x="7016750" y="5700712"/>
            <a:ext cx="1" cy="584201"/>
          </a:xfrm>
          <a:prstGeom prst="line">
            <a:avLst/>
          </a:prstGeom>
          <a:ln w="76200">
            <a:solidFill>
              <a:srgbClr val="643E33"/>
            </a:solidFill>
          </a:ln>
        </p:spPr>
        <p:txBody>
          <a:bodyPr lIns="45719" rIns="45719"/>
          <a:lstStyle/>
          <a:p>
            <a:endParaRPr/>
          </a:p>
        </p:txBody>
      </p:sp>
      <p:sp>
        <p:nvSpPr>
          <p:cNvPr id="289" name="Line"/>
          <p:cNvSpPr/>
          <p:nvPr/>
        </p:nvSpPr>
        <p:spPr>
          <a:xfrm>
            <a:off x="6883400" y="6294437"/>
            <a:ext cx="268288" cy="1"/>
          </a:xfrm>
          <a:prstGeom prst="line">
            <a:avLst/>
          </a:prstGeom>
          <a:ln w="76200">
            <a:solidFill>
              <a:srgbClr val="643E33"/>
            </a:solidFill>
          </a:ln>
        </p:spPr>
        <p:txBody>
          <a:bodyPr lIns="45719" rIns="45719"/>
          <a:lstStyle/>
          <a:p>
            <a:endParaRPr/>
          </a:p>
        </p:txBody>
      </p:sp>
      <p:sp>
        <p:nvSpPr>
          <p:cNvPr id="290" name="https://www.loc.gov/item/jukebox.4892"/>
          <p:cNvSpPr/>
          <p:nvPr/>
        </p:nvSpPr>
        <p:spPr>
          <a:xfrm>
            <a:off x="5332412" y="4575175"/>
            <a:ext cx="3349626"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a:latin typeface="Times New Roman"/>
                <a:ea typeface="Times New Roman"/>
                <a:cs typeface="Times New Roman"/>
                <a:sym typeface="Times New Roman"/>
              </a:defRPr>
            </a:lvl1pPr>
          </a:lstStyle>
          <a:p>
            <a:r>
              <a:t>https://www.loc.gov/item/jukebox.4892</a:t>
            </a:r>
          </a:p>
        </p:txBody>
      </p:sp>
      <p:sp>
        <p:nvSpPr>
          <p:cNvPr id="291" name="Jazz music originated in New Orleans, Louisiana in the late 19th century. It’s popularity spread to northern cities like New York and Chicago, where it became common play jazz in speakeasies. Jazz was especially popular among younger generations, who resonated with the nonconformist nature of the music."/>
          <p:cNvSpPr/>
          <p:nvPr/>
        </p:nvSpPr>
        <p:spPr>
          <a:xfrm>
            <a:off x="733425" y="1390650"/>
            <a:ext cx="4138613" cy="3901440"/>
          </a:xfrm>
          <a:prstGeom prst="rect">
            <a:avLst/>
          </a:prstGeom>
          <a:blipFill>
            <a:blip r:embed="rId2"/>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Jazz music originated in New Orleans, Louisiana in the late 19th century. It’s popularity spread to northern cities like New York and Chicago, where it became common play jazz in speakeasies. Jazz was especially popular among younger generations, who resonated with the nonconformist nature of the music.</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292"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293" name="Rectangle"/>
          <p:cNvSpPr/>
          <p:nvPr/>
        </p:nvSpPr>
        <p:spPr>
          <a:xfrm>
            <a:off x="5356225" y="1368425"/>
            <a:ext cx="3302000" cy="2989263"/>
          </a:xfrm>
          <a:prstGeom prst="rect">
            <a:avLst/>
          </a:prstGeom>
          <a:blipFill>
            <a:blip r:embed="rId3"/>
            <a:stretch>
              <a:fillRect/>
            </a:stretch>
          </a:blipFill>
          <a:ln w="76200">
            <a:solidFill>
              <a:srgbClr val="643E33"/>
            </a:solidFill>
          </a:ln>
        </p:spPr>
        <p:txBody>
          <a:bodyPr lIns="45719" rIns="45719" anchor="ctr"/>
          <a:lstStyle/>
          <a:p>
            <a:endParaRPr/>
          </a:p>
        </p:txBody>
      </p:sp>
      <p:sp>
        <p:nvSpPr>
          <p:cNvPr id="294" name="Return to Exhibit">
            <a:hlinkClick r:id="rId4" action="ppaction://hlinksldjump"/>
          </p:cNvPr>
          <p:cNvSpPr/>
          <p:nvPr/>
        </p:nvSpPr>
        <p:spPr>
          <a:xfrm>
            <a:off x="6477000" y="5133975"/>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95" name="Jazz Music"/>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Jazz Music</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98"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99" name="https://www.loc.gov/item/2007682270/"/>
          <p:cNvSpPr/>
          <p:nvPr/>
        </p:nvSpPr>
        <p:spPr>
          <a:xfrm>
            <a:off x="5332412" y="4575175"/>
            <a:ext cx="3349626"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a:solidFill>
                  <a:srgbClr val="333333"/>
                </a:solidFill>
                <a:latin typeface="Times New Roman"/>
                <a:ea typeface="Times New Roman"/>
                <a:cs typeface="Times New Roman"/>
                <a:sym typeface="Times New Roman"/>
              </a:defRPr>
            </a:lvl1pPr>
          </a:lstStyle>
          <a:p>
            <a:r>
              <a:t>https://www.loc.gov/item/2007682270/</a:t>
            </a:r>
          </a:p>
        </p:txBody>
      </p:sp>
      <p:sp>
        <p:nvSpPr>
          <p:cNvPr id="300" name="The popularity of the phonograph exploded during the 1920s, with 1 out of every 6 Americans owning own. Phonographs allowed listeners to enjoy increasing popular jazz music from the comfort of their homes. As the demand for phonographs grew, so did the demand for records. By the end of the 1920s had sold over 250 million records."/>
          <p:cNvSpPr/>
          <p:nvPr/>
        </p:nvSpPr>
        <p:spPr>
          <a:xfrm>
            <a:off x="733425" y="1390650"/>
            <a:ext cx="4138613" cy="4015740"/>
          </a:xfrm>
          <a:prstGeom prst="rect">
            <a:avLst/>
          </a:prstGeom>
          <a:blipFill>
            <a:blip r:embed="rId2"/>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4100"/>
              </a:lnSpc>
              <a:defRPr sz="1600">
                <a:solidFill>
                  <a:srgbClr val="333333"/>
                </a:solidFill>
                <a:latin typeface="Times New Roman"/>
                <a:ea typeface="Times New Roman"/>
                <a:cs typeface="Times New Roman"/>
                <a:sym typeface="Times New Roman"/>
              </a:defRPr>
            </a:pPr>
            <a:r>
              <a:t>The popularity of the phonograph exploded during the 1920s, with 1 out of every 6 Americans owning own. Phonographs allowed listeners to enjoy increasing popular jazz music from the comfort of their homes. As the demand for phonographs grew, so did the demand for records. By the end of the 1920s had sold over 250 million records.</a:t>
            </a:r>
            <a:endParaRPr sz="1200">
              <a:solidFill>
                <a:srgbClr val="000000"/>
              </a:solidFill>
              <a:latin typeface="Times"/>
              <a:ea typeface="Times"/>
              <a:cs typeface="Times"/>
              <a:sym typeface="Times"/>
            </a:endParaRPr>
          </a:p>
          <a:p>
            <a:pPr defTabSz="457200">
              <a:lnSpc>
                <a:spcPts val="4100"/>
              </a:lnSpc>
              <a:defRPr sz="1600">
                <a:solidFill>
                  <a:srgbClr val="333333"/>
                </a:solidFill>
                <a:latin typeface="Times New Roman"/>
                <a:ea typeface="Times New Roman"/>
                <a:cs typeface="Times New Roman"/>
                <a:sym typeface="Times New Roman"/>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p:txBody>
      </p:sp>
      <p:sp>
        <p:nvSpPr>
          <p:cNvPr id="301"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02" name="Rectangle"/>
          <p:cNvSpPr/>
          <p:nvPr/>
        </p:nvSpPr>
        <p:spPr>
          <a:xfrm>
            <a:off x="5356225" y="1368425"/>
            <a:ext cx="3302000" cy="2989263"/>
          </a:xfrm>
          <a:prstGeom prst="rect">
            <a:avLst/>
          </a:prstGeom>
          <a:blipFill>
            <a:blip r:embed="rId3"/>
            <a:stretch>
              <a:fillRect/>
            </a:stretch>
          </a:blipFill>
          <a:ln w="76200">
            <a:solidFill>
              <a:srgbClr val="643E33"/>
            </a:solidFill>
          </a:ln>
        </p:spPr>
        <p:txBody>
          <a:bodyPr lIns="45719" rIns="45719" anchor="ctr"/>
          <a:lstStyle/>
          <a:p>
            <a:endParaRPr/>
          </a:p>
        </p:txBody>
      </p:sp>
      <p:sp>
        <p:nvSpPr>
          <p:cNvPr id="303" name="Return to Exhibit">
            <a:hlinkClick r:id="rId4" action="ppaction://hlinksldjump"/>
          </p:cNvPr>
          <p:cNvSpPr/>
          <p:nvPr/>
        </p:nvSpPr>
        <p:spPr>
          <a:xfrm>
            <a:off x="6467475"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04" name="Phonographs"/>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Phonographs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07"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08" name="https://www.loc.gov/item/2002698498/"/>
          <p:cNvSpPr/>
          <p:nvPr/>
        </p:nvSpPr>
        <p:spPr>
          <a:xfrm>
            <a:off x="5332412" y="4575175"/>
            <a:ext cx="3349626"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lnSpc>
                <a:spcPts val="3700"/>
              </a:lnSpc>
              <a:defRPr sz="1600" u="sng">
                <a:solidFill>
                  <a:srgbClr val="1155CC"/>
                </a:solidFill>
                <a:latin typeface="Times New Roman"/>
                <a:ea typeface="Times New Roman"/>
                <a:cs typeface="Times New Roman"/>
                <a:sym typeface="Times New Roman"/>
              </a:defRPr>
            </a:pPr>
            <a:r>
              <a:rPr>
                <a:solidFill>
                  <a:srgbClr val="009999"/>
                </a:solidFill>
                <a:uFill>
                  <a:solidFill>
                    <a:srgbClr val="009999"/>
                  </a:solidFill>
                </a:uFill>
                <a:hlinkClick r:id="rId2"/>
              </a:rPr>
              <a:t>https://www.loc.gov/item/2002698498/</a:t>
            </a:r>
            <a:r>
              <a:rPr u="none">
                <a:solidFill>
                  <a:srgbClr val="333333"/>
                </a:solidFill>
              </a:rPr>
              <a:t> </a:t>
            </a:r>
          </a:p>
        </p:txBody>
      </p:sp>
      <p:sp>
        <p:nvSpPr>
          <p:cNvPr id="309" name="Women of the twenties ditched the corsets worn by previous generations and began wearing loose fitting dresses. It became trendy to wear more masculine style clothing including sailor style pants and shapeless blouses. The younger generation short flashy dresses that was conducive to dancing in clubs and social halls."/>
          <p:cNvSpPr/>
          <p:nvPr/>
        </p:nvSpPr>
        <p:spPr>
          <a:xfrm>
            <a:off x="733425" y="1390650"/>
            <a:ext cx="4138613" cy="39903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4100"/>
              </a:lnSpc>
              <a:defRPr sz="1600">
                <a:solidFill>
                  <a:srgbClr val="333333"/>
                </a:solidFill>
                <a:latin typeface="Times New Roman"/>
                <a:ea typeface="Times New Roman"/>
                <a:cs typeface="Times New Roman"/>
                <a:sym typeface="Times New Roman"/>
              </a:defRPr>
            </a:pPr>
            <a:r>
              <a:t>Women of the twenties ditched the corsets worn by previous generations and began wearing loose fitting dresses. It became trendy to wear more masculine style clothing including sailor style pants and shapeless blouses. The younger generation short flashy dresses that was conducive to dancing in clubs and social halls. </a:t>
            </a:r>
            <a:endParaRPr sz="1200">
              <a:solidFill>
                <a:srgbClr val="000000"/>
              </a:solidFill>
              <a:latin typeface="Times"/>
              <a:ea typeface="Times"/>
              <a:cs typeface="Times"/>
              <a:sym typeface="Times"/>
            </a:endParaRPr>
          </a:p>
          <a:p>
            <a:pPr defTabSz="457200">
              <a:lnSpc>
                <a:spcPts val="3700"/>
              </a:lnSpc>
              <a:defRPr sz="1600" u="sng">
                <a:solidFill>
                  <a:srgbClr val="1155CC"/>
                </a:solidFill>
                <a:latin typeface="Times New Roman"/>
                <a:ea typeface="Times New Roman"/>
                <a:cs typeface="Times New Roman"/>
                <a:sym typeface="Times New Roman"/>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p:txBody>
      </p:sp>
      <p:sp>
        <p:nvSpPr>
          <p:cNvPr id="310" name="Rectangle"/>
          <p:cNvSpPr/>
          <p:nvPr/>
        </p:nvSpPr>
        <p:spPr>
          <a:xfrm>
            <a:off x="5356225" y="1328995"/>
            <a:ext cx="3302001"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311"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12" name="Clothes for Jazz"/>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Clothes for Jazz</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rator’s Office"/>
          <p:cNvSpPr>
            <a:spLocks noGrp="1"/>
          </p:cNvSpPr>
          <p:nvPr>
            <p:ph type="title"/>
          </p:nvPr>
        </p:nvSpPr>
        <p:spPr>
          <a:xfrm>
            <a:off x="685800" y="609599"/>
            <a:ext cx="7772400" cy="1143002"/>
          </a:xfrm>
          <a:prstGeom prst="rect">
            <a:avLst/>
          </a:prstGeom>
        </p:spPr>
        <p:txBody>
          <a:bodyPr/>
          <a:lstStyle/>
          <a:p>
            <a:r>
              <a:t>Curator’s Office</a:t>
            </a:r>
          </a:p>
        </p:txBody>
      </p:sp>
      <p:sp>
        <p:nvSpPr>
          <p:cNvPr id="102" name="Contact me at [Your linked email address]"/>
          <p:cNvSpPr/>
          <p:nvPr/>
        </p:nvSpPr>
        <p:spPr>
          <a:xfrm>
            <a:off x="5507037" y="4406900"/>
            <a:ext cx="2730501" cy="231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600"/>
              </a:spcBef>
              <a:defRPr sz="1000">
                <a:solidFill>
                  <a:srgbClr val="5D4034"/>
                </a:solidFill>
                <a:latin typeface="Arial Narrow"/>
                <a:ea typeface="Arial Narrow"/>
                <a:cs typeface="Arial Narrow"/>
                <a:sym typeface="Arial Narrow"/>
              </a:defRPr>
            </a:lvl1pPr>
          </a:lstStyle>
          <a:p>
            <a:r>
              <a:t>Contact me at [Your linked email address]</a:t>
            </a:r>
          </a:p>
        </p:txBody>
      </p:sp>
      <p:sp>
        <p:nvSpPr>
          <p:cNvPr id="103" name="We are all preservice teachers learning how to implement fun teaching practices into core content."/>
          <p:cNvSpPr/>
          <p:nvPr/>
        </p:nvSpPr>
        <p:spPr>
          <a:xfrm>
            <a:off x="1058862" y="1720850"/>
            <a:ext cx="3981451" cy="3495040"/>
          </a:xfrm>
          <a:prstGeom prst="rect">
            <a:avLst/>
          </a:prstGeom>
          <a:blipFill>
            <a:blip r:embed="rId2"/>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a:defRPr sz="9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r>
              <a:t>We are all preservice teachers learning how to implement fun teaching practices into core content. </a:t>
            </a: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p:txBody>
      </p:sp>
      <p:sp>
        <p:nvSpPr>
          <p:cNvPr id="104" name="Rectangle"/>
          <p:cNvSpPr/>
          <p:nvPr/>
        </p:nvSpPr>
        <p:spPr>
          <a:xfrm>
            <a:off x="5435600" y="1727200"/>
            <a:ext cx="2697163" cy="2584450"/>
          </a:xfrm>
          <a:prstGeom prst="rect">
            <a:avLst/>
          </a:prstGeom>
          <a:blipFill>
            <a:blip r:embed="rId2"/>
          </a:blipFill>
          <a:ln w="76200">
            <a:solidFill>
              <a:srgbClr val="643E33"/>
            </a:solidFill>
          </a:ln>
        </p:spPr>
        <p:txBody>
          <a:bodyPr lIns="45719" rIns="45719" anchor="ctr"/>
          <a:lstStyle/>
          <a:p>
            <a:endParaRPr/>
          </a:p>
        </p:txBody>
      </p:sp>
      <p:grpSp>
        <p:nvGrpSpPr>
          <p:cNvPr id="107" name="Group"/>
          <p:cNvGrpSpPr/>
          <p:nvPr/>
        </p:nvGrpSpPr>
        <p:grpSpPr>
          <a:xfrm>
            <a:off x="1049337" y="654050"/>
            <a:ext cx="7086601" cy="904875"/>
            <a:chOff x="0" y="0"/>
            <a:chExt cx="7086600" cy="904875"/>
          </a:xfrm>
        </p:grpSpPr>
        <p:sp>
          <p:nvSpPr>
            <p:cNvPr id="105" name="Rectangle"/>
            <p:cNvSpPr/>
            <p:nvPr/>
          </p:nvSpPr>
          <p:spPr>
            <a:xfrm>
              <a:off x="0" y="0"/>
              <a:ext cx="7086600" cy="904875"/>
            </a:xfrm>
            <a:prstGeom prst="rect">
              <a:avLst/>
            </a:prstGeom>
            <a:blipFill rotWithShape="1">
              <a:blip r:embed="rId2"/>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sz="4400">
                  <a:solidFill>
                    <a:srgbClr val="5D4034"/>
                  </a:solidFill>
                  <a:latin typeface="Arial Narrow"/>
                  <a:ea typeface="Arial Narrow"/>
                  <a:cs typeface="Arial Narrow"/>
                  <a:sym typeface="Arial Narrow"/>
                </a:defRPr>
              </a:pPr>
              <a:endParaRPr/>
            </a:p>
          </p:txBody>
        </p:sp>
        <p:sp>
          <p:nvSpPr>
            <p:cNvPr id="106" name="Laura Neustadt, Becca Handler, Caleigh Walsh, Jenna Williams, Megan McCarthy"/>
            <p:cNvSpPr/>
            <p:nvPr/>
          </p:nvSpPr>
          <p:spPr>
            <a:xfrm>
              <a:off x="0" y="63817"/>
              <a:ext cx="7086600" cy="777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5D4034"/>
                  </a:solidFill>
                  <a:latin typeface="Arial Narrow"/>
                  <a:ea typeface="Arial Narrow"/>
                  <a:cs typeface="Arial Narrow"/>
                  <a:sym typeface="Arial Narrow"/>
                </a:defRPr>
              </a:lvl1pPr>
            </a:lstStyle>
            <a:p>
              <a:r>
                <a:t>Laura Neustadt, Becca Handler, Caleigh Walsh, Jenna Williams, Megan McCarthy</a:t>
              </a:r>
            </a:p>
          </p:txBody>
        </p:sp>
      </p:grpSp>
      <p:sp>
        <p:nvSpPr>
          <p:cNvPr id="108" name="Note: Virtual museums were first introduced by educators at Keith Valley Middle School in Horsham, Pennsylvania. This template was designed by Dr. Christy Keeler. View the Educational Virtual Museums website for more information on this instructional technique."/>
          <p:cNvSpPr/>
          <p:nvPr/>
        </p:nvSpPr>
        <p:spPr>
          <a:xfrm>
            <a:off x="979487" y="5626100"/>
            <a:ext cx="5257801" cy="510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a:solidFill>
                  <a:srgbClr val="5D4034"/>
                </a:solidFill>
                <a:latin typeface="Arial Narrow"/>
                <a:ea typeface="Arial Narrow"/>
                <a:cs typeface="Arial Narrow"/>
                <a:sym typeface="Arial Narrow"/>
              </a:defRPr>
            </a:pPr>
            <a:r>
              <a:t>Note: Virtual museums were first introduced by educators at </a:t>
            </a:r>
            <a:r>
              <a:rPr u="sng">
                <a:solidFill>
                  <a:srgbClr val="009999"/>
                </a:solidFill>
                <a:uFill>
                  <a:solidFill>
                    <a:srgbClr val="009999"/>
                  </a:solidFill>
                </a:uFill>
                <a:hlinkClick r:id="rId3"/>
              </a:rPr>
              <a:t>Keith Valley Middle School</a:t>
            </a:r>
            <a:r>
              <a:t> in Horsham, Pennsylvania. This template was designed by </a:t>
            </a:r>
            <a:r>
              <a:rPr u="sng">
                <a:solidFill>
                  <a:srgbClr val="009999"/>
                </a:solidFill>
                <a:uFill>
                  <a:solidFill>
                    <a:srgbClr val="009999"/>
                  </a:solidFill>
                </a:uFill>
                <a:hlinkClick r:id="rId4"/>
              </a:rPr>
              <a:t>Dr. Christy Keeler</a:t>
            </a:r>
            <a:r>
              <a:t>. View the </a:t>
            </a:r>
            <a:r>
              <a:rPr u="sng">
                <a:solidFill>
                  <a:srgbClr val="009999"/>
                </a:solidFill>
                <a:uFill>
                  <a:solidFill>
                    <a:srgbClr val="009999"/>
                  </a:solidFill>
                </a:uFill>
                <a:hlinkClick r:id="rId5"/>
              </a:rPr>
              <a:t>Educational Virtual Museums</a:t>
            </a:r>
            <a:r>
              <a:t> website for more information on this instructional technique.</a:t>
            </a:r>
          </a:p>
        </p:txBody>
      </p:sp>
      <p:sp>
        <p:nvSpPr>
          <p:cNvPr id="109" name="Line"/>
          <p:cNvSpPr/>
          <p:nvPr/>
        </p:nvSpPr>
        <p:spPr>
          <a:xfrm>
            <a:off x="6867525" y="5453062"/>
            <a:ext cx="1" cy="584201"/>
          </a:xfrm>
          <a:prstGeom prst="line">
            <a:avLst/>
          </a:prstGeom>
          <a:ln w="76200">
            <a:solidFill>
              <a:srgbClr val="643E33"/>
            </a:solidFill>
          </a:ln>
        </p:spPr>
        <p:txBody>
          <a:bodyPr lIns="45719" rIns="45719"/>
          <a:lstStyle/>
          <a:p>
            <a:endParaRPr/>
          </a:p>
        </p:txBody>
      </p:sp>
      <p:sp>
        <p:nvSpPr>
          <p:cNvPr id="110" name="Return to Entry">
            <a:hlinkClick r:id="rId6" action="ppaction://hlinksldjump"/>
          </p:cNvPr>
          <p:cNvSpPr/>
          <p:nvPr/>
        </p:nvSpPr>
        <p:spPr>
          <a:xfrm>
            <a:off x="6326187" y="5011737"/>
            <a:ext cx="1081088" cy="535941"/>
          </a:xfrm>
          <a:prstGeom prst="rect">
            <a:avLst/>
          </a:prstGeom>
          <a:blipFill>
            <a:blip r:embed="rId2"/>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Entry</a:t>
            </a:r>
          </a:p>
        </p:txBody>
      </p:sp>
      <p:sp>
        <p:nvSpPr>
          <p:cNvPr id="111" name="Line"/>
          <p:cNvSpPr/>
          <p:nvPr/>
        </p:nvSpPr>
        <p:spPr>
          <a:xfrm>
            <a:off x="6732587" y="6046787"/>
            <a:ext cx="268289" cy="1"/>
          </a:xfrm>
          <a:prstGeom prst="line">
            <a:avLst/>
          </a:prstGeom>
          <a:ln w="76200">
            <a:solidFill>
              <a:srgbClr val="643E33"/>
            </a:solidFill>
          </a:ln>
        </p:spPr>
        <p:txBody>
          <a:bodyPr lIns="45719" rIns="45719"/>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Line"/>
          <p:cNvSpPr/>
          <p:nvPr/>
        </p:nvSpPr>
        <p:spPr>
          <a:xfrm>
            <a:off x="8074025" y="6002337"/>
            <a:ext cx="1" cy="584201"/>
          </a:xfrm>
          <a:prstGeom prst="line">
            <a:avLst/>
          </a:prstGeom>
          <a:ln w="76200">
            <a:solidFill>
              <a:srgbClr val="643E33"/>
            </a:solidFill>
          </a:ln>
        </p:spPr>
        <p:txBody>
          <a:bodyPr lIns="45719" rIns="45719"/>
          <a:lstStyle/>
          <a:p>
            <a:endParaRPr/>
          </a:p>
        </p:txBody>
      </p:sp>
      <p:sp>
        <p:nvSpPr>
          <p:cNvPr id="315" name="Line"/>
          <p:cNvSpPr/>
          <p:nvPr/>
        </p:nvSpPr>
        <p:spPr>
          <a:xfrm>
            <a:off x="7939881" y="6650037"/>
            <a:ext cx="268288" cy="1"/>
          </a:xfrm>
          <a:prstGeom prst="line">
            <a:avLst/>
          </a:prstGeom>
          <a:ln w="76200">
            <a:solidFill>
              <a:srgbClr val="643E33"/>
            </a:solidFill>
          </a:ln>
        </p:spPr>
        <p:txBody>
          <a:bodyPr lIns="45719" rIns="45719"/>
          <a:lstStyle/>
          <a:p>
            <a:endParaRPr/>
          </a:p>
        </p:txBody>
      </p:sp>
      <p:sp>
        <p:nvSpPr>
          <p:cNvPr id="316" name="http://www.history.com/topics/prohibition"/>
          <p:cNvSpPr/>
          <p:nvPr/>
        </p:nvSpPr>
        <p:spPr>
          <a:xfrm>
            <a:off x="1789112" y="5295899"/>
            <a:ext cx="3349626" cy="828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609600" defTabSz="457200">
              <a:lnSpc>
                <a:spcPts val="41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http://www.history.com/topics/prohibition</a:t>
            </a:r>
            <a:endParaRPr sz="1200" u="none">
              <a:solidFill>
                <a:srgbClr val="000000"/>
              </a:solidFill>
              <a:latin typeface="Times"/>
              <a:ea typeface="Times"/>
              <a:cs typeface="Times"/>
              <a:sym typeface="Times"/>
            </a:endParaRPr>
          </a:p>
        </p:txBody>
      </p:sp>
      <p:sp>
        <p:nvSpPr>
          <p:cNvPr id="317" name="The 18th Amendment of the Constitution was ratified in 1919 which in turn created the Volstead Act. The Volstead Act was created because people blamed alcohol for the increase in violence, crime, and problems occurring in family homes. To many people, this amendment was a great way to control the disorderly immigrants that were overpopulating the cities. The amendment banned the manufacture and sale of “intoxicating liquors”, closing every bar, saloon, and tavern in the United states."/>
          <p:cNvSpPr/>
          <p:nvPr/>
        </p:nvSpPr>
        <p:spPr>
          <a:xfrm>
            <a:off x="733425" y="1390650"/>
            <a:ext cx="4138613" cy="37617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a:defRPr sz="900">
                <a:solidFill>
                  <a:srgbClr val="5D4034"/>
                </a:solidFill>
                <a:latin typeface="Arial Narrow"/>
                <a:ea typeface="Arial Narrow"/>
                <a:cs typeface="Arial Narrow"/>
                <a:sym typeface="Arial Narrow"/>
              </a:defRPr>
            </a:pPr>
            <a:endParaRPr/>
          </a:p>
          <a:p>
            <a:pPr defTabSz="457200">
              <a:lnSpc>
                <a:spcPts val="3900"/>
              </a:lnSpc>
              <a:defRPr sz="1800">
                <a:solidFill>
                  <a:srgbClr val="101010"/>
                </a:solidFill>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The 18th Amendment of the Constitution was ratified in 1919 which in turn created the Volstead Act. The Volstead Act was created because people blamed alcohol for the increase in violence, crime, and problems occurring in family homes. To many people, this amendment was a great way to control the disorderly immigrants that were overpopulating the cities. The amendment banned the manufacture and sale of “intoxicating liquors”, closing every bar, saloon, and tavern in the United states. </a:t>
            </a:r>
          </a:p>
        </p:txBody>
      </p:sp>
      <p:sp>
        <p:nvSpPr>
          <p:cNvPr id="318"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19" name="Rectangle"/>
          <p:cNvSpPr/>
          <p:nvPr/>
        </p:nvSpPr>
        <p:spPr>
          <a:xfrm>
            <a:off x="5356224" y="924793"/>
            <a:ext cx="3302001" cy="4693454"/>
          </a:xfrm>
          <a:prstGeom prst="rect">
            <a:avLst/>
          </a:prstGeom>
          <a:blipFill>
            <a:blip r:embed="rId4"/>
            <a:stretch>
              <a:fillRect/>
            </a:stretch>
          </a:blipFill>
          <a:ln w="76200">
            <a:solidFill>
              <a:srgbClr val="643E33"/>
            </a:solidFill>
          </a:ln>
        </p:spPr>
        <p:txBody>
          <a:bodyPr lIns="45719" rIns="45719" anchor="ctr"/>
          <a:lstStyle/>
          <a:p>
            <a:endParaRPr/>
          </a:p>
        </p:txBody>
      </p:sp>
      <p:sp>
        <p:nvSpPr>
          <p:cNvPr id="320" name="Return to Exhibit">
            <a:hlinkClick r:id="rId5" action="ppaction://hlinksldjump"/>
          </p:cNvPr>
          <p:cNvSpPr/>
          <p:nvPr/>
        </p:nvSpPr>
        <p:spPr>
          <a:xfrm>
            <a:off x="7712075" y="54419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21" name="18th Amendment"/>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18th Amendment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24"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25" name="http://theroaringtwentieshistory.blogspot.com/2010/06/prohibition-and-speakeasies.html"/>
          <p:cNvSpPr/>
          <p:nvPr/>
        </p:nvSpPr>
        <p:spPr>
          <a:xfrm>
            <a:off x="5332412" y="4575175"/>
            <a:ext cx="3349626" cy="9972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http://theroaringtwentieshistory.blogspot.com/2010/06/prohibition-and-speakeasies.html</a:t>
            </a:r>
          </a:p>
        </p:txBody>
      </p:sp>
      <p:sp>
        <p:nvSpPr>
          <p:cNvPr id="326" name="There were a lot of people in the United States…"/>
          <p:cNvSpPr/>
          <p:nvPr/>
        </p:nvSpPr>
        <p:spPr>
          <a:xfrm>
            <a:off x="733425" y="1390650"/>
            <a:ext cx="4138613" cy="48539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marL="914400" indent="-914400" defTabSz="457200">
              <a:tabLst>
                <a:tab pos="596900" algn="l"/>
                <a:tab pos="914400" algn="l"/>
              </a:tabLst>
              <a:defRPr sz="1600">
                <a:latin typeface="Times New Roman"/>
                <a:ea typeface="Times New Roman"/>
                <a:cs typeface="Times New Roman"/>
                <a:sym typeface="Times New Roman"/>
              </a:defRPr>
            </a:pPr>
            <a:r>
              <a:t>There were a lot of people in the United States</a:t>
            </a:r>
          </a:p>
          <a:p>
            <a:pPr marL="914400" indent="-914400" defTabSz="457200">
              <a:tabLst>
                <a:tab pos="596900" algn="l"/>
                <a:tab pos="914400" algn="l"/>
              </a:tabLst>
              <a:defRPr sz="1600">
                <a:latin typeface="Times New Roman"/>
                <a:ea typeface="Times New Roman"/>
                <a:cs typeface="Times New Roman"/>
                <a:sym typeface="Times New Roman"/>
              </a:defRPr>
            </a:pPr>
            <a:r>
              <a:t>who did not agree with Prohibition. So in order</a:t>
            </a:r>
          </a:p>
          <a:p>
            <a:pPr marL="914400" indent="-914400" defTabSz="457200">
              <a:tabLst>
                <a:tab pos="596900" algn="l"/>
                <a:tab pos="914400" algn="l"/>
              </a:tabLst>
              <a:defRPr sz="1600">
                <a:latin typeface="Times New Roman"/>
                <a:ea typeface="Times New Roman"/>
                <a:cs typeface="Times New Roman"/>
                <a:sym typeface="Times New Roman"/>
              </a:defRPr>
            </a:pPr>
            <a:r>
              <a:t>for the people to get their alcohol, people</a:t>
            </a:r>
          </a:p>
          <a:p>
            <a:pPr marL="914400" indent="-914400" defTabSz="457200">
              <a:tabLst>
                <a:tab pos="596900" algn="l"/>
                <a:tab pos="914400" algn="l"/>
              </a:tabLst>
              <a:defRPr sz="1600">
                <a:latin typeface="Times New Roman"/>
                <a:ea typeface="Times New Roman"/>
                <a:cs typeface="Times New Roman"/>
                <a:sym typeface="Times New Roman"/>
              </a:defRPr>
            </a:pPr>
            <a:r>
              <a:t>created Speakeasies. The word “speakeasy”</a:t>
            </a:r>
          </a:p>
          <a:p>
            <a:pPr marL="914400" indent="-914400" defTabSz="457200">
              <a:tabLst>
                <a:tab pos="596900" algn="l"/>
                <a:tab pos="914400" algn="l"/>
              </a:tabLst>
              <a:defRPr sz="1600">
                <a:latin typeface="Times New Roman"/>
                <a:ea typeface="Times New Roman"/>
                <a:cs typeface="Times New Roman"/>
                <a:sym typeface="Times New Roman"/>
              </a:defRPr>
            </a:pPr>
            <a:r>
              <a:t>came from the bartenders idea that people were</a:t>
            </a:r>
          </a:p>
          <a:p>
            <a:pPr marL="914400" indent="-914400" defTabSz="457200">
              <a:tabLst>
                <a:tab pos="596900" algn="l"/>
                <a:tab pos="914400" algn="l"/>
              </a:tabLst>
              <a:defRPr sz="1600">
                <a:latin typeface="Times New Roman"/>
                <a:ea typeface="Times New Roman"/>
                <a:cs typeface="Times New Roman"/>
                <a:sym typeface="Times New Roman"/>
              </a:defRPr>
            </a:pPr>
            <a:r>
              <a:t>supposed to “speak easy” while at a bar.</a:t>
            </a:r>
          </a:p>
          <a:p>
            <a:pPr marL="914400" indent="-914400" defTabSz="457200">
              <a:tabLst>
                <a:tab pos="596900" algn="l"/>
                <a:tab pos="914400" algn="l"/>
              </a:tabLst>
              <a:defRPr sz="1600">
                <a:latin typeface="Times New Roman"/>
                <a:ea typeface="Times New Roman"/>
                <a:cs typeface="Times New Roman"/>
                <a:sym typeface="Times New Roman"/>
              </a:defRPr>
            </a:pPr>
            <a:r>
              <a:t>Speakeasies were underground bars that sold</a:t>
            </a:r>
          </a:p>
          <a:p>
            <a:pPr marL="914400" indent="-914400" defTabSz="457200">
              <a:tabLst>
                <a:tab pos="596900" algn="l"/>
                <a:tab pos="914400" algn="l"/>
              </a:tabLst>
              <a:defRPr sz="1600">
                <a:latin typeface="Times New Roman"/>
                <a:ea typeface="Times New Roman"/>
                <a:cs typeface="Times New Roman"/>
                <a:sym typeface="Times New Roman"/>
              </a:defRPr>
            </a:pPr>
            <a:r>
              <a:t>alcoholic beverages illegally. Because the</a:t>
            </a:r>
          </a:p>
          <a:p>
            <a:pPr marL="914400" indent="-914400" defTabSz="457200">
              <a:tabLst>
                <a:tab pos="596900" algn="l"/>
                <a:tab pos="914400" algn="l"/>
              </a:tabLst>
              <a:defRPr sz="1600">
                <a:latin typeface="Times New Roman"/>
                <a:ea typeface="Times New Roman"/>
                <a:cs typeface="Times New Roman"/>
                <a:sym typeface="Times New Roman"/>
              </a:defRPr>
            </a:pPr>
            <a:r>
              <a:t>people did not want to get caught running an</a:t>
            </a:r>
          </a:p>
          <a:p>
            <a:pPr marL="914400" indent="-914400" defTabSz="457200">
              <a:tabLst>
                <a:tab pos="596900" algn="l"/>
                <a:tab pos="914400" algn="l"/>
              </a:tabLst>
              <a:defRPr sz="1600">
                <a:latin typeface="Times New Roman"/>
                <a:ea typeface="Times New Roman"/>
                <a:cs typeface="Times New Roman"/>
                <a:sym typeface="Times New Roman"/>
              </a:defRPr>
            </a:pPr>
            <a:r>
              <a:t>underground bar or being in one, most had a</a:t>
            </a:r>
          </a:p>
          <a:p>
            <a:pPr marL="914400" indent="-914400" defTabSz="457200">
              <a:tabLst>
                <a:tab pos="596900" algn="l"/>
                <a:tab pos="914400" algn="l"/>
              </a:tabLst>
              <a:defRPr sz="1600">
                <a:latin typeface="Times New Roman"/>
                <a:ea typeface="Times New Roman"/>
                <a:cs typeface="Times New Roman"/>
                <a:sym typeface="Times New Roman"/>
              </a:defRPr>
            </a:pPr>
            <a:r>
              <a:t>password that people had to say at the door. If</a:t>
            </a:r>
          </a:p>
          <a:p>
            <a:pPr marL="914400" indent="-914400" defTabSz="457200">
              <a:tabLst>
                <a:tab pos="596900" algn="l"/>
                <a:tab pos="914400" algn="l"/>
              </a:tabLst>
              <a:defRPr sz="1600">
                <a:latin typeface="Times New Roman"/>
                <a:ea typeface="Times New Roman"/>
                <a:cs typeface="Times New Roman"/>
                <a:sym typeface="Times New Roman"/>
              </a:defRPr>
            </a:pPr>
            <a:r>
              <a:t>there was a person at the door who did not know</a:t>
            </a:r>
          </a:p>
          <a:p>
            <a:pPr marL="914400" indent="-914400" defTabSz="457200">
              <a:tabLst>
                <a:tab pos="596900" algn="l"/>
                <a:tab pos="914400" algn="l"/>
              </a:tabLst>
              <a:defRPr sz="1600">
                <a:latin typeface="Times New Roman"/>
                <a:ea typeface="Times New Roman"/>
                <a:cs typeface="Times New Roman"/>
                <a:sym typeface="Times New Roman"/>
              </a:defRPr>
            </a:pPr>
            <a:r>
              <a:t>the person, most likely they were a secret agent.</a:t>
            </a:r>
          </a:p>
          <a:p>
            <a:pPr marL="914400" indent="-914400" defTabSz="457200">
              <a:tabLst>
                <a:tab pos="596900" algn="l"/>
                <a:tab pos="914400" algn="l"/>
              </a:tabLst>
              <a:defRPr sz="1600">
                <a:latin typeface="Times New Roman"/>
                <a:ea typeface="Times New Roman"/>
                <a:cs typeface="Times New Roman"/>
                <a:sym typeface="Times New Roman"/>
              </a:defRPr>
            </a:pPr>
            <a:r>
              <a:t>People even had nicknames for alcohol so no</a:t>
            </a:r>
          </a:p>
          <a:p>
            <a:pPr marL="914400" indent="-914400" defTabSz="457200">
              <a:tabLst>
                <a:tab pos="596900" algn="l"/>
                <a:tab pos="914400" algn="l"/>
              </a:tabLst>
              <a:defRPr sz="1600">
                <a:latin typeface="Times New Roman"/>
                <a:ea typeface="Times New Roman"/>
                <a:cs typeface="Times New Roman"/>
                <a:sym typeface="Times New Roman"/>
              </a:defRPr>
            </a:pPr>
            <a:r>
              <a:t>one would be able to get caught. A couple of the</a:t>
            </a:r>
          </a:p>
          <a:p>
            <a:pPr marL="914400" indent="-914400" defTabSz="457200">
              <a:tabLst>
                <a:tab pos="596900" algn="l"/>
                <a:tab pos="914400" algn="l"/>
              </a:tabLst>
              <a:defRPr sz="1600">
                <a:latin typeface="Times New Roman"/>
                <a:ea typeface="Times New Roman"/>
                <a:cs typeface="Times New Roman"/>
                <a:sym typeface="Times New Roman"/>
              </a:defRPr>
            </a:pPr>
            <a:r>
              <a:t>words are white mule, coffin varnish, and</a:t>
            </a:r>
          </a:p>
          <a:p>
            <a:pPr marL="914400" indent="-914400" defTabSz="457200">
              <a:tabLst>
                <a:tab pos="596900" algn="l"/>
                <a:tab pos="914400" algn="l"/>
              </a:tabLst>
              <a:defRPr sz="1600">
                <a:latin typeface="Times New Roman"/>
                <a:ea typeface="Times New Roman"/>
                <a:cs typeface="Times New Roman"/>
                <a:sym typeface="Times New Roman"/>
              </a:defRPr>
            </a:pPr>
            <a:r>
              <a:t>tarantula juice. </a:t>
            </a: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p:txBody>
      </p:sp>
      <p:sp>
        <p:nvSpPr>
          <p:cNvPr id="327"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28"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329"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30" name="Speakeasie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Speakeasies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33"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34" name="https://www.britannica.com/topic/bootlegging"/>
          <p:cNvSpPr/>
          <p:nvPr/>
        </p:nvSpPr>
        <p:spPr>
          <a:xfrm>
            <a:off x="709612" y="5722808"/>
            <a:ext cx="3349626" cy="540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https://www.britannica.com/topic/bootlegging</a:t>
            </a:r>
          </a:p>
        </p:txBody>
      </p:sp>
      <p:sp>
        <p:nvSpPr>
          <p:cNvPr id="335" name="Bootleggers or Rum-Runners were people who illegally transported alcohol to people and to speakeasies. The word bootlegger started in the 1850s in Maine. Maine was one of the first states to have alcohol be illegal. People would smuggle alcohol from Canada into Maine by keeping a flask or a container of alcohol in their boots or pant legs. Some people would even smuggle gallons alcohol into the United States in ships from various countries near-by. The high mass smuggling of alcohol lead to the establishment of organized crime, territory wars, and monopolies of alcohol distribution."/>
          <p:cNvSpPr/>
          <p:nvPr/>
        </p:nvSpPr>
        <p:spPr>
          <a:xfrm>
            <a:off x="733425" y="1390650"/>
            <a:ext cx="4138613" cy="39395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700"/>
              </a:lnSpc>
              <a:defRPr sz="1600">
                <a:latin typeface="Times New Roman"/>
                <a:ea typeface="Times New Roman"/>
                <a:cs typeface="Times New Roman"/>
                <a:sym typeface="Times New Roman"/>
              </a:defRPr>
            </a:pPr>
            <a:r>
              <a:t>Bootleggers or Rum-Runners were people who illegally transported alcohol to people and to speakeasies. The word bootlegger started in the 1850s in Maine. Maine was one of the first states to have alcohol be illegal. People would smuggle alcohol from Canada into Maine by keeping a flask or a container of alcohol in their boots or pant legs. Some people would even smuggle gallons alcohol into the United States in ships from various countries near-by. The high mass smuggling of alcohol lead to the establishment of organized crime, territory wars, and monopolies of alcohol distribution.</a:t>
            </a: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p:txBody>
      </p:sp>
      <p:sp>
        <p:nvSpPr>
          <p:cNvPr id="336"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37" name="Rectangle"/>
          <p:cNvSpPr/>
          <p:nvPr/>
        </p:nvSpPr>
        <p:spPr>
          <a:xfrm>
            <a:off x="5356225" y="1316474"/>
            <a:ext cx="3302000" cy="4225052"/>
          </a:xfrm>
          <a:prstGeom prst="rect">
            <a:avLst/>
          </a:prstGeom>
          <a:blipFill>
            <a:blip r:embed="rId4"/>
            <a:stretch>
              <a:fillRect/>
            </a:stretch>
          </a:blipFill>
          <a:ln w="76200">
            <a:solidFill>
              <a:srgbClr val="643E33"/>
            </a:solidFill>
          </a:ln>
        </p:spPr>
        <p:txBody>
          <a:bodyPr lIns="45719" rIns="45719" anchor="ctr"/>
          <a:lstStyle/>
          <a:p>
            <a:endParaRPr/>
          </a:p>
        </p:txBody>
      </p:sp>
      <p:sp>
        <p:nvSpPr>
          <p:cNvPr id="338"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39" name="Bootleggers/ Rum Runner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Bootleggers/ Rum Runners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Line"/>
          <p:cNvSpPr/>
          <p:nvPr/>
        </p:nvSpPr>
        <p:spPr>
          <a:xfrm>
            <a:off x="8380412" y="5573712"/>
            <a:ext cx="1" cy="584201"/>
          </a:xfrm>
          <a:prstGeom prst="line">
            <a:avLst/>
          </a:prstGeom>
          <a:ln w="76200">
            <a:solidFill>
              <a:srgbClr val="643E33"/>
            </a:solidFill>
          </a:ln>
        </p:spPr>
        <p:txBody>
          <a:bodyPr lIns="45719" rIns="45719"/>
          <a:lstStyle/>
          <a:p>
            <a:endParaRPr/>
          </a:p>
        </p:txBody>
      </p:sp>
      <p:sp>
        <p:nvSpPr>
          <p:cNvPr id="342" name="Line"/>
          <p:cNvSpPr/>
          <p:nvPr/>
        </p:nvSpPr>
        <p:spPr>
          <a:xfrm>
            <a:off x="8246268" y="6230937"/>
            <a:ext cx="268289" cy="1"/>
          </a:xfrm>
          <a:prstGeom prst="line">
            <a:avLst/>
          </a:prstGeom>
          <a:ln w="76200">
            <a:solidFill>
              <a:srgbClr val="643E33"/>
            </a:solidFill>
          </a:ln>
        </p:spPr>
        <p:txBody>
          <a:bodyPr lIns="45719" rIns="45719"/>
          <a:lstStyle/>
          <a:p>
            <a:endParaRPr/>
          </a:p>
        </p:txBody>
      </p:sp>
      <p:sp>
        <p:nvSpPr>
          <p:cNvPr id="343" name="http://www.history.com/topics/al-capone"/>
          <p:cNvSpPr/>
          <p:nvPr/>
        </p:nvSpPr>
        <p:spPr>
          <a:xfrm>
            <a:off x="4951412" y="5762446"/>
            <a:ext cx="3349626" cy="5400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http://www.history.com/topics/al-capone</a:t>
            </a:r>
          </a:p>
        </p:txBody>
      </p:sp>
      <p:sp>
        <p:nvSpPr>
          <p:cNvPr id="344" name="Al Capone, also called Scarface, was one of the most well-known people who took prohibition. Al Capone was in charge of a multi-million dollar gang operation in Chicago, IL. In order to keep his business big and successful, Capone would frequently attack any rival gangs who seem to threaten that success of his business. On of the most famous events that occurred during prohibition was the St. Valentine’s Day Massacre (1929). “Bug” Moran, a long time rival of Capone had tried to assassinate Capone, his partner Johnny Torrio, and Capone’s top hit man. For revenge, Capone sent out his hitman to assassinate Moran but his gunmen ended up assassinating seven of Moran’s men."/>
          <p:cNvSpPr/>
          <p:nvPr/>
        </p:nvSpPr>
        <p:spPr>
          <a:xfrm>
            <a:off x="733425" y="1390650"/>
            <a:ext cx="4138613" cy="5137408"/>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marL="609600" defTabSz="457200">
              <a:lnSpc>
                <a:spcPts val="4100"/>
              </a:lnSpc>
              <a:defRPr sz="1600">
                <a:latin typeface="Times New Roman"/>
                <a:ea typeface="Times New Roman"/>
                <a:cs typeface="Times New Roman"/>
                <a:sym typeface="Times New Roman"/>
              </a:defRPr>
            </a:lvl1pPr>
          </a:lstStyle>
          <a:p>
            <a:r>
              <a:t>Al Capone, also called Scarface, was one of the most well-known people who took prohibition. Al Capone was in charge of a multi-million dollar gang operation in Chicago, IL. In order to keep his business big and successful, Capone would frequently attack any rival gangs who seem to threaten that success of his business. On of the most famous events that occurred during prohibition was the St. Valentine’s Day Massacre (1929). “Bug” Moran, a long time rival of Capone had tried to assassinate Capone, his partner Johnny Torrio, and Capone’s top hit man. For revenge, Capone sent out his hitman to assassinate Moran but his gunmen ended up assassinating seven of Moran’s men.</a:t>
            </a:r>
          </a:p>
        </p:txBody>
      </p:sp>
      <p:sp>
        <p:nvSpPr>
          <p:cNvPr id="345"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46" name="Rectangle"/>
          <p:cNvSpPr/>
          <p:nvPr/>
        </p:nvSpPr>
        <p:spPr>
          <a:xfrm>
            <a:off x="5356224" y="1268214"/>
            <a:ext cx="3302001" cy="3359250"/>
          </a:xfrm>
          <a:prstGeom prst="rect">
            <a:avLst/>
          </a:prstGeom>
          <a:blipFill>
            <a:blip r:embed="rId4"/>
            <a:stretch>
              <a:fillRect/>
            </a:stretch>
          </a:blipFill>
          <a:ln w="76200">
            <a:solidFill>
              <a:srgbClr val="643E33"/>
            </a:solidFill>
          </a:ln>
        </p:spPr>
        <p:txBody>
          <a:bodyPr lIns="45719" rIns="45719" anchor="ctr"/>
          <a:lstStyle/>
          <a:p>
            <a:endParaRPr/>
          </a:p>
        </p:txBody>
      </p:sp>
      <p:sp>
        <p:nvSpPr>
          <p:cNvPr id="347" name="Return to Exhibit">
            <a:hlinkClick r:id="rId5" action="ppaction://hlinksldjump"/>
          </p:cNvPr>
          <p:cNvSpPr/>
          <p:nvPr/>
        </p:nvSpPr>
        <p:spPr>
          <a:xfrm>
            <a:off x="7927975" y="5077028"/>
            <a:ext cx="1081088" cy="535941"/>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48" name="Al Capone"/>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Al Capone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51"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52" name="http://www.npr.org/templates/story/story.php?storyId=129827444"/>
          <p:cNvSpPr/>
          <p:nvPr/>
        </p:nvSpPr>
        <p:spPr>
          <a:xfrm>
            <a:off x="5332412" y="4575175"/>
            <a:ext cx="3349626" cy="5400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http://www.npr.org/templates/story/story.php?storyId=129827444</a:t>
            </a:r>
          </a:p>
        </p:txBody>
      </p:sp>
      <p:sp>
        <p:nvSpPr>
          <p:cNvPr id="353" name="This is a picture of Harlem Street in the 1920’s.…"/>
          <p:cNvSpPr/>
          <p:nvPr/>
        </p:nvSpPr>
        <p:spPr>
          <a:xfrm>
            <a:off x="733425" y="1390650"/>
            <a:ext cx="4138613" cy="29489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This is a picture of Harlem Street in the 1920’s.</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 This time consisted of the migration of many</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people, including African Americans moving to</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northern cities. This move shows about 200,000</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African Americans in cities that haven’t had</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r>
              <a:t>African Americans in them for about 15 years. </a:t>
            </a: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endParaRP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endParaRPr/>
          </a:p>
          <a:p>
            <a:pPr marL="914400" indent="-914400" defTabSz="457200">
              <a:lnSpc>
                <a:spcPts val="4100"/>
              </a:lnSpc>
              <a:tabLst>
                <a:tab pos="596900" algn="l"/>
                <a:tab pos="914400" algn="l"/>
              </a:tabLst>
              <a:defRPr sz="1600">
                <a:latin typeface="Times New Roman"/>
                <a:ea typeface="Times New Roman"/>
                <a:cs typeface="Times New Roman"/>
                <a:sym typeface="Times New Roman"/>
              </a:defRPr>
            </a:pPr>
            <a:endParaRPr sz="1800">
              <a:solidFill>
                <a:srgbClr val="5D4034"/>
              </a:solidFill>
              <a:latin typeface="Arial Narrow"/>
              <a:ea typeface="Arial Narrow"/>
              <a:cs typeface="Arial Narrow"/>
              <a:sym typeface="Arial Narrow"/>
            </a:endParaRPr>
          </a:p>
        </p:txBody>
      </p:sp>
      <p:sp>
        <p:nvSpPr>
          <p:cNvPr id="354"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55"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356"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57" name="Harlem Street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Harlem Streets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60"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61" name="http://www.american-historama.org/1913-1928-ww1-prohibition-era/1920s-kkk.htm"/>
          <p:cNvSpPr/>
          <p:nvPr/>
        </p:nvSpPr>
        <p:spPr>
          <a:xfrm>
            <a:off x="5332412" y="4575175"/>
            <a:ext cx="3349626" cy="7686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http://www.american-historama.org/1913-1928-ww1-prohibition-era/1920s-kkk.htm</a:t>
            </a:r>
          </a:p>
        </p:txBody>
      </p:sp>
      <p:sp>
        <p:nvSpPr>
          <p:cNvPr id="362" name="This is a picture of the KKK in the 1920’s. The KKK society was originally created in the 1800s, however faded out. In the 1920’s the KKK had a rebirth in America due to the massive amount of immigration, and the movement of African Americans from the South to Northern cities."/>
          <p:cNvSpPr/>
          <p:nvPr/>
        </p:nvSpPr>
        <p:spPr>
          <a:xfrm>
            <a:off x="733425" y="1390650"/>
            <a:ext cx="4138613" cy="47015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700"/>
              </a:lnSpc>
              <a:defRPr sz="1600">
                <a:solidFill>
                  <a:srgbClr val="333333"/>
                </a:solidFill>
                <a:latin typeface="Times New Roman"/>
                <a:ea typeface="Times New Roman"/>
                <a:cs typeface="Times New Roman"/>
                <a:sym typeface="Times New Roman"/>
              </a:defRPr>
            </a:pPr>
            <a:r>
              <a:t>This is a picture of the KKK in the 1920’s. The KKK society was originally created in the 1800s, however faded out. In the 1920’s the KKK had a rebirth in America due to the massive amount of immigration, and the movement of African Americans from the South to Northern cities. </a:t>
            </a: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sz="1800">
              <a:solidFill>
                <a:srgbClr val="5D4034"/>
              </a:solidFill>
              <a:latin typeface="Arial Narrow"/>
              <a:ea typeface="Arial Narrow"/>
              <a:cs typeface="Arial Narrow"/>
              <a:sym typeface="Arial Narrow"/>
            </a:endParaRPr>
          </a:p>
        </p:txBody>
      </p:sp>
      <p:sp>
        <p:nvSpPr>
          <p:cNvPr id="363"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64"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365"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66" name="Ku Klux Klan"/>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Ku Klux Klan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69"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70" name="http://www.teachertube.com/video/the-great-migration-375882"/>
          <p:cNvSpPr/>
          <p:nvPr/>
        </p:nvSpPr>
        <p:spPr>
          <a:xfrm>
            <a:off x="5332412" y="4575175"/>
            <a:ext cx="3349626" cy="5400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http://www.teachertube.com/video/the-great-migration-375882</a:t>
            </a:r>
          </a:p>
        </p:txBody>
      </p:sp>
      <p:sp>
        <p:nvSpPr>
          <p:cNvPr id="371" name="This is a video about how life was for many African Americans in the 1920’s. After the migration to the northern cities, many African Americans still received discrimination. The black community was still getting paid much less than the white citizens. While in the north African Americans did not face many lynchings, however they did have to deal with mob fights and riots."/>
          <p:cNvSpPr/>
          <p:nvPr/>
        </p:nvSpPr>
        <p:spPr>
          <a:xfrm>
            <a:off x="733425" y="1390650"/>
            <a:ext cx="4138613" cy="33680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solidFill>
                  <a:srgbClr val="333333"/>
                </a:solidFill>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This is a video about how life was for many African Americans in the 1920’s. After the migration to the northern cities, many African Americans still received discrimination. The black community was still getting paid much less than the white citizens. While in the north African Americans did not face many lynchings, however they did have to deal with mob fights and riots. </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372"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73" name="Rectangle"/>
          <p:cNvSpPr/>
          <p:nvPr/>
        </p:nvSpPr>
        <p:spPr>
          <a:xfrm>
            <a:off x="5137422" y="1303337"/>
            <a:ext cx="3739606" cy="2989264"/>
          </a:xfrm>
          <a:prstGeom prst="rect">
            <a:avLst/>
          </a:prstGeom>
          <a:blipFill>
            <a:blip r:embed="rId4"/>
            <a:stretch>
              <a:fillRect/>
            </a:stretch>
          </a:blipFill>
          <a:ln w="76200">
            <a:solidFill>
              <a:srgbClr val="643E33"/>
            </a:solidFill>
          </a:ln>
        </p:spPr>
        <p:txBody>
          <a:bodyPr lIns="45719" rIns="45719" anchor="ctr"/>
          <a:lstStyle/>
          <a:p>
            <a:endParaRPr/>
          </a:p>
        </p:txBody>
      </p:sp>
      <p:sp>
        <p:nvSpPr>
          <p:cNvPr id="374"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75" name="African Americans in the 1920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African Americans in the 1920s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378"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379" name="Text"/>
          <p:cNvSpPr/>
          <p:nvPr/>
        </p:nvSpPr>
        <p:spPr>
          <a:xfrm>
            <a:off x="5332412" y="4575175"/>
            <a:ext cx="3349626"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 </a:t>
            </a:r>
          </a:p>
        </p:txBody>
      </p:sp>
      <p:sp>
        <p:nvSpPr>
          <p:cNvPr id="380" name="This political cartoon was made by John T. McCutcheon in 1923. This cartoon represents the great migration, showing that African Americans were all headed North because they were searching for places with better wages. This cartoon demonstrates the reason why many people with different ethnicities all traveled to the northern states in the 1920s."/>
          <p:cNvSpPr/>
          <p:nvPr/>
        </p:nvSpPr>
        <p:spPr>
          <a:xfrm>
            <a:off x="98425" y="1878330"/>
            <a:ext cx="4138613" cy="3101341"/>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800">
                <a:solidFill>
                  <a:srgbClr val="333333"/>
                </a:solidFill>
                <a:latin typeface="Times New Roman"/>
                <a:ea typeface="Times New Roman"/>
                <a:cs typeface="Times New Roman"/>
                <a:sym typeface="Times New Roman"/>
              </a:defRPr>
            </a:pPr>
            <a:r>
              <a:rPr>
                <a:solidFill>
                  <a:srgbClr val="5D4034"/>
                </a:solidFill>
                <a:latin typeface="Arial Narrow"/>
                <a:ea typeface="Arial Narrow"/>
                <a:cs typeface="Arial Narrow"/>
                <a:sym typeface="Arial Narrow"/>
              </a:rPr>
              <a:t>This political cartoon was made by John T. McCutcheon in 1923. This cartoon represents the great migration, showing that African Americans were all headed North because they were searching for places with better wages. This cartoon demonstrates the reason why many people with different ethnicities all traveled to the northern states in the 1920s. </a:t>
            </a: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a:p>
            <a:pPr>
              <a:defRPr sz="1800">
                <a:solidFill>
                  <a:srgbClr val="5D4034"/>
                </a:solidFill>
                <a:latin typeface="Arial Narrow"/>
                <a:ea typeface="Arial Narrow"/>
                <a:cs typeface="Arial Narrow"/>
                <a:sym typeface="Arial Narrow"/>
              </a:defRPr>
            </a:pPr>
            <a:endParaRPr>
              <a:solidFill>
                <a:srgbClr val="5D4034"/>
              </a:solidFill>
              <a:latin typeface="Arial Narrow"/>
              <a:ea typeface="Arial Narrow"/>
              <a:cs typeface="Arial Narrow"/>
              <a:sym typeface="Arial Narrow"/>
            </a:endParaRPr>
          </a:p>
        </p:txBody>
      </p:sp>
      <p:sp>
        <p:nvSpPr>
          <p:cNvPr id="381" name="Rectangle"/>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82" name="Rectangle"/>
          <p:cNvSpPr/>
          <p:nvPr/>
        </p:nvSpPr>
        <p:spPr>
          <a:xfrm>
            <a:off x="4667572" y="1373187"/>
            <a:ext cx="4274494" cy="2989264"/>
          </a:xfrm>
          <a:prstGeom prst="rect">
            <a:avLst/>
          </a:prstGeom>
          <a:blipFill>
            <a:blip r:embed="rId4"/>
            <a:stretch>
              <a:fillRect/>
            </a:stretch>
          </a:blipFill>
          <a:ln w="76200">
            <a:solidFill>
              <a:srgbClr val="643E33"/>
            </a:solidFill>
          </a:ln>
        </p:spPr>
        <p:txBody>
          <a:bodyPr lIns="45719" rIns="45719" anchor="ctr"/>
          <a:lstStyle/>
          <a:p>
            <a:endParaRPr/>
          </a:p>
        </p:txBody>
      </p:sp>
      <p:sp>
        <p:nvSpPr>
          <p:cNvPr id="383"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384" name="Political Cartoon"/>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Political Cartoon</a:t>
            </a:r>
          </a:p>
        </p:txBody>
      </p:sp>
      <p:sp>
        <p:nvSpPr>
          <p:cNvPr id="385" name="http://americainclass.org/sources/becomingmodern/divisions/text2/politicalcartoonsblackwhite.pdf"/>
          <p:cNvSpPr/>
          <p:nvPr/>
        </p:nvSpPr>
        <p:spPr>
          <a:xfrm>
            <a:off x="116353" y="6454139"/>
            <a:ext cx="8124886" cy="31140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defTabSz="457200">
              <a:lnSpc>
                <a:spcPts val="3700"/>
              </a:lnSpc>
              <a:defRPr sz="1600" u="sng">
                <a:solidFill>
                  <a:srgbClr val="009999"/>
                </a:solidFill>
                <a:uFill>
                  <a:solidFill>
                    <a:srgbClr val="009999"/>
                  </a:solidFill>
                </a:uFill>
                <a:latin typeface="Times New Roman"/>
                <a:ea typeface="Times New Roman"/>
                <a:cs typeface="Times New Roman"/>
                <a:sym typeface="Times New Roman"/>
                <a:hlinkClick r:id="rId2"/>
              </a:defRPr>
            </a:lvl1pPr>
          </a:lstStyle>
          <a:p>
            <a:pPr>
              <a:defRPr>
                <a:solidFill>
                  <a:srgbClr val="1155CC"/>
                </a:solidFill>
                <a:uFillTx/>
              </a:defRPr>
            </a:pPr>
            <a:r>
              <a:rPr>
                <a:solidFill>
                  <a:srgbClr val="009999"/>
                </a:solidFill>
                <a:uFill>
                  <a:solidFill>
                    <a:srgbClr val="009999"/>
                  </a:solidFill>
                </a:uFill>
                <a:hlinkClick r:id="rId2"/>
              </a:rPr>
              <a:t>http://americainclass.org/sources/becomingmodern/divisions/text2/politicalcartoonsblackwhite.pdf</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tandards"/>
          <p:cNvSpPr>
            <a:spLocks noGrp="1"/>
          </p:cNvSpPr>
          <p:nvPr>
            <p:ph type="title"/>
          </p:nvPr>
        </p:nvSpPr>
        <p:spPr>
          <a:prstGeom prst="rect">
            <a:avLst/>
          </a:prstGeom>
        </p:spPr>
        <p:txBody>
          <a:bodyPr/>
          <a:lstStyle/>
          <a:p>
            <a:r>
              <a:t>Standards </a:t>
            </a:r>
          </a:p>
        </p:txBody>
      </p:sp>
      <p:sp>
        <p:nvSpPr>
          <p:cNvPr id="388" name="Common core:…"/>
          <p:cNvSpPr>
            <a:spLocks noGrp="1"/>
          </p:cNvSpPr>
          <p:nvPr>
            <p:ph type="body" idx="1"/>
          </p:nvPr>
        </p:nvSpPr>
        <p:spPr>
          <a:prstGeom prst="rect">
            <a:avLst/>
          </a:prstGeom>
        </p:spPr>
        <p:txBody>
          <a:bodyPr/>
          <a:lstStyle/>
          <a:p>
            <a:pPr marL="0" indent="0" defTabSz="457200">
              <a:lnSpc>
                <a:spcPts val="4100"/>
              </a:lnSpc>
              <a:spcBef>
                <a:spcPts val="0"/>
              </a:spcBef>
              <a:buSzTx/>
              <a:buNone/>
              <a:defRPr sz="1600" b="1">
                <a:latin typeface="Times New Roman"/>
                <a:ea typeface="Times New Roman"/>
                <a:cs typeface="Times New Roman"/>
                <a:sym typeface="Times New Roman"/>
              </a:defRPr>
            </a:pPr>
            <a:r>
              <a:t>Common core:						</a:t>
            </a:r>
            <a:endParaRPr sz="1200" b="0">
              <a:latin typeface="Times"/>
              <a:ea typeface="Times"/>
              <a:cs typeface="Times"/>
              <a:sym typeface="Times"/>
            </a:endParaRPr>
          </a:p>
          <a:p>
            <a:pPr marL="0" indent="0" defTabSz="457200">
              <a:lnSpc>
                <a:spcPts val="3000"/>
              </a:lnSpc>
              <a:spcBef>
                <a:spcPts val="0"/>
              </a:spcBef>
              <a:buSzTx/>
              <a:buNone/>
              <a:defRPr sz="1200"/>
            </a:pPr>
            <a:r>
              <a:t>SS.IS.5.6-8.LC. Appropriately cite all sources utilized. </a:t>
            </a:r>
          </a:p>
          <a:p>
            <a:pPr marL="0" indent="0" defTabSz="457200">
              <a:lnSpc>
                <a:spcPts val="2800"/>
              </a:lnSpc>
              <a:spcBef>
                <a:spcPts val="0"/>
              </a:spcBef>
              <a:buSzTx/>
              <a:buNone/>
              <a:defRPr sz="1200"/>
            </a:pPr>
            <a:endParaRPr/>
          </a:p>
          <a:p>
            <a:pPr marL="0" indent="0" defTabSz="457200">
              <a:lnSpc>
                <a:spcPts val="4100"/>
              </a:lnSpc>
              <a:spcBef>
                <a:spcPts val="0"/>
              </a:spcBef>
              <a:buSzTx/>
              <a:buNone/>
              <a:defRPr sz="1600" b="1"/>
            </a:pPr>
            <a:r>
              <a:t>C3 Dimension</a:t>
            </a:r>
            <a:endParaRPr sz="1200" b="0"/>
          </a:p>
          <a:p>
            <a:pPr marL="0" indent="0" defTabSz="457200">
              <a:lnSpc>
                <a:spcPts val="2800"/>
              </a:lnSpc>
              <a:spcBef>
                <a:spcPts val="0"/>
              </a:spcBef>
              <a:buSzTx/>
              <a:buNone/>
              <a:defRPr sz="1200"/>
            </a:pPr>
            <a:endParaRPr sz="1200" b="0"/>
          </a:p>
          <a:p>
            <a:pPr marL="0" indent="0" defTabSz="457200">
              <a:lnSpc>
                <a:spcPts val="3700"/>
              </a:lnSpc>
              <a:spcBef>
                <a:spcPts val="0"/>
              </a:spcBef>
              <a:buSzTx/>
              <a:buNone/>
              <a:defRPr sz="1466">
                <a:latin typeface="Arial"/>
                <a:ea typeface="Arial"/>
                <a:cs typeface="Arial"/>
                <a:sym typeface="Arial"/>
              </a:defRPr>
            </a:pPr>
            <a:r>
              <a:t>D2.Civ.14.3-5. Illustrate historical and contemporary </a:t>
            </a:r>
            <a:r>
              <a:rPr>
                <a:latin typeface="Times New Roman"/>
                <a:ea typeface="Times New Roman"/>
                <a:cs typeface="Times New Roman"/>
                <a:sym typeface="Times New Roman"/>
              </a:rPr>
              <a:t>means of changing society</a:t>
            </a:r>
            <a:endParaRPr sz="1200">
              <a:latin typeface="Times"/>
              <a:ea typeface="Times"/>
              <a:cs typeface="Times"/>
              <a:sym typeface="Times"/>
            </a:endParaRPr>
          </a:p>
          <a:p>
            <a:pPr marL="0" indent="0" defTabSz="457200">
              <a:lnSpc>
                <a:spcPts val="2800"/>
              </a:lnSpc>
              <a:spcBef>
                <a:spcPts val="0"/>
              </a:spcBef>
              <a:buSzTx/>
              <a:buNone/>
              <a:defRPr sz="1200"/>
            </a:pPr>
            <a:endParaRPr sz="1200">
              <a:latin typeface="Times"/>
              <a:ea typeface="Times"/>
              <a:cs typeface="Times"/>
              <a:sym typeface="Times"/>
            </a:endParaRPr>
          </a:p>
          <a:p>
            <a:pPr marL="0" indent="0" defTabSz="457200">
              <a:lnSpc>
                <a:spcPts val="3700"/>
              </a:lnSpc>
              <a:spcBef>
                <a:spcPts val="0"/>
              </a:spcBef>
              <a:buSzTx/>
              <a:buNone/>
              <a:defRPr sz="1466">
                <a:latin typeface="Times New Roman"/>
                <a:ea typeface="Times New Roman"/>
                <a:cs typeface="Times New Roman"/>
                <a:sym typeface="Times New Roman"/>
              </a:defRPr>
            </a:pPr>
            <a:r>
              <a:t>D4.2.3-5. Construct explanations using reasoning, correct sequence, examples, and details with relevant information and data.</a:t>
            </a:r>
            <a:endParaRPr sz="1200">
              <a:latin typeface="Times"/>
              <a:ea typeface="Times"/>
              <a:cs typeface="Times"/>
              <a:sym typeface="Times"/>
            </a:endParaRPr>
          </a:p>
          <a:p>
            <a:pPr marL="0" indent="0" defTabSz="457200">
              <a:lnSpc>
                <a:spcPts val="2800"/>
              </a:lnSpc>
              <a:spcBef>
                <a:spcPts val="0"/>
              </a:spcBef>
              <a:buSzTx/>
              <a:buNone/>
              <a:defRPr sz="1200"/>
            </a:pPr>
            <a:endParaRPr sz="1200">
              <a:latin typeface="Times"/>
              <a:ea typeface="Times"/>
              <a:cs typeface="Times"/>
              <a:sym typeface="Times"/>
            </a:endParaRPr>
          </a:p>
          <a:p>
            <a:pPr marL="0" indent="0" defTabSz="457200">
              <a:lnSpc>
                <a:spcPts val="3900"/>
              </a:lnSpc>
              <a:spcBef>
                <a:spcPts val="0"/>
              </a:spcBef>
              <a:buSzTx/>
              <a:buNone/>
              <a:defRPr sz="1533">
                <a:latin typeface="Arial"/>
                <a:ea typeface="Arial"/>
                <a:cs typeface="Arial"/>
                <a:sym typeface="Arial"/>
              </a:defRPr>
            </a:pPr>
            <a:r>
              <a:t>D2.Geo.5.3-5. Explain how the cultural and environmental characteristics of places</a:t>
            </a:r>
            <a:endParaRPr sz="1200">
              <a:latin typeface="Times"/>
              <a:ea typeface="Times"/>
              <a:cs typeface="Times"/>
              <a:sym typeface="Times"/>
            </a:endParaRPr>
          </a:p>
          <a:p>
            <a:pPr marL="0" indent="0" defTabSz="457200">
              <a:lnSpc>
                <a:spcPts val="4100"/>
              </a:lnSpc>
              <a:spcBef>
                <a:spcPts val="0"/>
              </a:spcBef>
              <a:buSzTx/>
              <a:buNone/>
              <a:defRPr sz="1600">
                <a:latin typeface="Times New Roman"/>
                <a:ea typeface="Times New Roman"/>
                <a:cs typeface="Times New Roman"/>
                <a:sym typeface="Times New Roman"/>
              </a:defRPr>
            </a:pPr>
            <a:r>
              <a:t>change over time</a:t>
            </a:r>
            <a:endParaRPr sz="1200">
              <a:latin typeface="Times"/>
              <a:ea typeface="Times"/>
              <a:cs typeface="Times"/>
              <a:sym typeface="Times"/>
            </a:endParaRPr>
          </a:p>
          <a:p>
            <a:pPr marL="0" indent="0" defTabSz="457200">
              <a:lnSpc>
                <a:spcPts val="4100"/>
              </a:lnSpc>
              <a:spcBef>
                <a:spcPts val="0"/>
              </a:spcBef>
              <a:buSzTx/>
              <a:buNone/>
              <a:defRPr sz="1600" b="1">
                <a:latin typeface="Times New Roman"/>
                <a:ea typeface="Times New Roman"/>
                <a:cs typeface="Times New Roman"/>
                <a:sym typeface="Times New Roman"/>
              </a:defRPr>
            </a:pPr>
            <a: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itations"/>
          <p:cNvSpPr>
            <a:spLocks noGrp="1"/>
          </p:cNvSpPr>
          <p:nvPr>
            <p:ph type="title"/>
          </p:nvPr>
        </p:nvSpPr>
        <p:spPr>
          <a:xfrm>
            <a:off x="685800" y="127000"/>
            <a:ext cx="7772400" cy="1143000"/>
          </a:xfrm>
          <a:prstGeom prst="rect">
            <a:avLst/>
          </a:prstGeom>
        </p:spPr>
        <p:txBody>
          <a:bodyPr/>
          <a:lstStyle/>
          <a:p>
            <a:r>
              <a:t>Citations</a:t>
            </a:r>
          </a:p>
        </p:txBody>
      </p:sp>
      <p:sp>
        <p:nvSpPr>
          <p:cNvPr id="391" name="Appliances. (n.d.). Retrieved April 13, 2017, from http://1920newtechnologyhanyoung.weebly.com/appliances.html…"/>
          <p:cNvSpPr>
            <a:spLocks noGrp="1"/>
          </p:cNvSpPr>
          <p:nvPr>
            <p:ph type="body" idx="1"/>
          </p:nvPr>
        </p:nvSpPr>
        <p:spPr>
          <a:xfrm>
            <a:off x="165100" y="977899"/>
            <a:ext cx="8813800" cy="5738566"/>
          </a:xfrm>
          <a:prstGeom prst="rect">
            <a:avLst/>
          </a:prstGeom>
        </p:spPr>
        <p:txBody>
          <a:bodyPr/>
          <a:lstStyle/>
          <a:p>
            <a:pPr marL="0" indent="0" defTabSz="274320">
              <a:lnSpc>
                <a:spcPts val="2400"/>
              </a:lnSpc>
              <a:spcBef>
                <a:spcPts val="0"/>
              </a:spcBef>
              <a:buSzTx/>
              <a:buNone/>
              <a:defRPr sz="960" u="sng">
                <a:solidFill>
                  <a:srgbClr val="1155CC"/>
                </a:solidFill>
                <a:latin typeface="Arial"/>
                <a:ea typeface="Arial"/>
                <a:cs typeface="Arial"/>
                <a:sym typeface="Arial"/>
              </a:defRPr>
            </a:pPr>
            <a:r>
              <a:rPr u="none">
                <a:solidFill>
                  <a:srgbClr val="333333"/>
                </a:solidFill>
              </a:rPr>
              <a:t>Appliances. (n.d.). Retrieved April 13, 2017, from </a:t>
            </a:r>
            <a:r>
              <a:rPr>
                <a:solidFill>
                  <a:srgbClr val="009999"/>
                </a:solidFill>
                <a:uFill>
                  <a:solidFill>
                    <a:srgbClr val="009999"/>
                  </a:solidFill>
                </a:uFill>
                <a:hlinkClick r:id="rId2"/>
              </a:rPr>
              <a:t>http://1920newtechnologyhanyoung.weebly.com/appliances.html</a:t>
            </a:r>
            <a:endParaRPr sz="720" u="none">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u="none">
              <a:solidFill>
                <a:srgbClr val="000000"/>
              </a:solidFill>
              <a:latin typeface="Times"/>
              <a:ea typeface="Times"/>
              <a:cs typeface="Times"/>
              <a:sym typeface="Times"/>
            </a:endParaRPr>
          </a:p>
          <a:p>
            <a:pPr marL="0" indent="0" defTabSz="274320">
              <a:lnSpc>
                <a:spcPts val="2400"/>
              </a:lnSpc>
              <a:spcBef>
                <a:spcPts val="0"/>
              </a:spcBef>
              <a:buSzTx/>
              <a:buNone/>
              <a:defRPr sz="960" u="sng">
                <a:solidFill>
                  <a:srgbClr val="1155CC"/>
                </a:solidFill>
                <a:latin typeface="Arial"/>
                <a:ea typeface="Arial"/>
                <a:cs typeface="Arial"/>
                <a:sym typeface="Arial"/>
              </a:defRPr>
            </a:pPr>
            <a:r>
              <a:rPr u="none">
                <a:solidFill>
                  <a:srgbClr val="333333"/>
                </a:solidFill>
              </a:rPr>
              <a:t>Brown, G. (n.d.). The Twenties in the Political Cartoons . Retrieved April 13, 2017, from </a:t>
            </a:r>
            <a:r>
              <a:rPr>
                <a:solidFill>
                  <a:srgbClr val="009999"/>
                </a:solidFill>
                <a:uFill>
                  <a:solidFill>
                    <a:srgbClr val="009999"/>
                  </a:solidFill>
                </a:uFill>
                <a:hlinkClick r:id="rId3"/>
              </a:rPr>
              <a:t>http://americainclass.org/sources/becomingmodern/divisions/text2/politicalcartoonsblackwhite.pdf</a:t>
            </a:r>
            <a:endParaRPr sz="720" u="none">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u="none">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defRPr>
            </a:pPr>
            <a:r>
              <a:t>[Claire Dux, "Claire Dux, soprano", leaning over large phonograph, Ann Arbor, Mich.?]. (n.d.). Retrieved April, 2017, from </a:t>
            </a:r>
            <a:r>
              <a:rPr u="sng">
                <a:solidFill>
                  <a:srgbClr val="1155CC"/>
                </a:solidFill>
                <a:hlinkClick r:id="rId4"/>
              </a:rPr>
              <a:t>https://www.loc.gov/item/2007682270/</a:t>
            </a:r>
            <a:r>
              <a:t> </a:t>
            </a:r>
            <a:endParaRPr sz="720">
              <a:solidFill>
                <a:srgbClr val="000000"/>
              </a:solidFill>
            </a:endParaRPr>
          </a:p>
          <a:p>
            <a:pPr marL="0" indent="0" defTabSz="274320">
              <a:lnSpc>
                <a:spcPts val="1700"/>
              </a:lnSpc>
              <a:spcBef>
                <a:spcPts val="0"/>
              </a:spcBef>
              <a:buSzTx/>
              <a:buNone/>
              <a:defRPr sz="720"/>
            </a:pPr>
            <a:endParaRPr sz="720">
              <a:solidFill>
                <a:srgbClr val="000000"/>
              </a:solidFill>
            </a:endParaRPr>
          </a:p>
          <a:p>
            <a:pPr marL="0" indent="0" defTabSz="274320">
              <a:lnSpc>
                <a:spcPts val="2400"/>
              </a:lnSpc>
              <a:spcBef>
                <a:spcPts val="0"/>
              </a:spcBef>
              <a:buSzTx/>
              <a:buNone/>
              <a:defRPr sz="960">
                <a:solidFill>
                  <a:srgbClr val="333333"/>
                </a:solidFill>
                <a:latin typeface="Arial"/>
                <a:ea typeface="Arial"/>
                <a:cs typeface="Arial"/>
                <a:sym typeface="Arial"/>
              </a:defRPr>
            </a:pPr>
            <a:r>
              <a:t>The Editors of Encyclopædia Britannica. (2009, June 24). Bootlegging. Retrieved April 13, 2017, from </a:t>
            </a:r>
            <a:r>
              <a:rPr u="sng">
                <a:solidFill>
                  <a:srgbClr val="1155CC"/>
                </a:solidFill>
                <a:hlinkClick r:id="rId5"/>
              </a:rPr>
              <a:t>https://www.britannica.com/topic/bootlegging</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Flappers - The Roaring Twenties. (2007, May 08). Retrieved April 13, 2017, from </a:t>
            </a:r>
            <a:r>
              <a:rPr u="sng">
                <a:solidFill>
                  <a:srgbClr val="1155CC"/>
                </a:solidFill>
                <a:hlinkClick r:id="rId6"/>
              </a:rPr>
              <a:t>https://youtu.be/3svvCj4yhYc</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Great Migration: The African-American Exodus North. (2010, September 13). Retrieved April 13, 2017, from </a:t>
            </a:r>
            <a:r>
              <a:rPr u="sng">
                <a:solidFill>
                  <a:srgbClr val="1155CC"/>
                </a:solidFill>
                <a:hlinkClick r:id="rId7"/>
              </a:rPr>
              <a:t>http://www.npr.org/templates/story/story.php?storyId=129827444</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History.com Staff. (2010). 19th Amendment. Retrieved April 13, 2017, from </a:t>
            </a:r>
            <a:r>
              <a:rPr u="sng">
                <a:solidFill>
                  <a:srgbClr val="1155CC"/>
                </a:solidFill>
                <a:hlinkClick r:id="rId8"/>
              </a:rPr>
              <a:t>http://www.history.com/topics/womens-history/19th-amendment</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History.com Staff. (2009). Al Capone. Retrieved April 13, 2017, from </a:t>
            </a:r>
            <a:r>
              <a:rPr u="sng">
                <a:solidFill>
                  <a:srgbClr val="1155CC"/>
                </a:solidFill>
                <a:hlinkClick r:id="rId9"/>
              </a:rPr>
              <a:t>http://www.history.com/topics/al-capone</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400"/>
              </a:lnSpc>
              <a:spcBef>
                <a:spcPts val="0"/>
              </a:spcBef>
              <a:buSzTx/>
              <a:buNone/>
              <a:defRPr sz="960" u="sng">
                <a:solidFill>
                  <a:srgbClr val="1155CC"/>
                </a:solidFill>
                <a:latin typeface="Arial"/>
                <a:ea typeface="Arial"/>
                <a:cs typeface="Arial"/>
                <a:sym typeface="Arial"/>
              </a:defRPr>
            </a:pPr>
            <a:r>
              <a:rPr u="none">
                <a:solidFill>
                  <a:srgbClr val="333333"/>
                </a:solidFill>
              </a:rPr>
              <a:t>History of the Roaring Twenties. (n.d.). Retrieved April 13, 2017, from </a:t>
            </a:r>
            <a:r>
              <a:rPr>
                <a:solidFill>
                  <a:srgbClr val="009999"/>
                </a:solidFill>
                <a:uFill>
                  <a:solidFill>
                    <a:srgbClr val="009999"/>
                  </a:solidFill>
                </a:uFill>
                <a:hlinkClick r:id="rId10"/>
              </a:rPr>
              <a:t>http://theroaringtwentieshistory.blogspot.com/2010/06/prohibition-and-speakeasies.html</a:t>
            </a:r>
            <a:endParaRPr sz="720" u="none">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u="none">
              <a:solidFill>
                <a:srgbClr val="000000"/>
              </a:solidFill>
              <a:latin typeface="Times"/>
              <a:ea typeface="Times"/>
              <a:cs typeface="Times"/>
              <a:sym typeface="Times"/>
            </a:endParaRPr>
          </a:p>
          <a:p>
            <a:pPr marL="0" indent="0" defTabSz="274320">
              <a:lnSpc>
                <a:spcPts val="2100"/>
              </a:lnSpc>
              <a:spcBef>
                <a:spcPts val="0"/>
              </a:spcBef>
              <a:buSzTx/>
              <a:buNone/>
              <a:defRPr sz="840">
                <a:solidFill>
                  <a:srgbClr val="333333"/>
                </a:solidFill>
                <a:latin typeface="Arial"/>
                <a:ea typeface="Arial"/>
                <a:cs typeface="Arial"/>
                <a:sym typeface="Arial"/>
              </a:defRPr>
            </a:pPr>
            <a:r>
              <a:t>[Miss Vivian Marinelli giving lesson in dancing the Charleston to basketball players of Washington, D.C.'s Palace Club: Jones, Conway, Grody, Saunders, Kearns, Glascoe, and Manager Kennedy]. (n.d.). Retrieved April 13, 2017, from </a:t>
            </a:r>
            <a:r>
              <a:rPr u="sng">
                <a:solidFill>
                  <a:srgbClr val="1155CC"/>
                </a:solidFill>
                <a:hlinkClick r:id="rId11"/>
              </a:rPr>
              <a:t>https://www.loc.gov/item/89714359/</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100"/>
              </a:lnSpc>
              <a:spcBef>
                <a:spcPts val="0"/>
              </a:spcBef>
              <a:buSzTx/>
              <a:buNone/>
              <a:defRPr sz="840" u="sng">
                <a:solidFill>
                  <a:srgbClr val="1155CC"/>
                </a:solidFill>
                <a:latin typeface="Arial"/>
                <a:ea typeface="Arial"/>
                <a:cs typeface="Arial"/>
                <a:sym typeface="Arial"/>
              </a:defRPr>
            </a:pPr>
            <a:r>
              <a:rPr u="none">
                <a:solidFill>
                  <a:srgbClr val="333333"/>
                </a:solidFill>
              </a:rPr>
              <a:t>Movies Become Big Business in the 1920's. (2010, December 07). Retrieved April 13, 2017, from </a:t>
            </a:r>
            <a:r>
              <a:rPr>
                <a:solidFill>
                  <a:srgbClr val="009999"/>
                </a:solidFill>
                <a:uFill>
                  <a:solidFill>
                    <a:srgbClr val="009999"/>
                  </a:solidFill>
                </a:uFill>
                <a:hlinkClick r:id="rId12"/>
              </a:rPr>
              <a:t>http://learningenglish.voanews.com/a/movies-become-big-business-in-the-1920s-111456524/131238.html</a:t>
            </a:r>
            <a:endParaRPr sz="720" u="none">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u="none">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Reforming the World:Women in the Progressive Era. (n.d.). Retrieved April 13, 2017, from </a:t>
            </a:r>
            <a:r>
              <a:rPr u="sng">
                <a:solidFill>
                  <a:srgbClr val="1155CC"/>
                </a:solidFill>
                <a:hlinkClick r:id="rId13"/>
              </a:rPr>
              <a:t>https://www.nwhm.org/online-exhibits/progressiveera/birthcontrol.html</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100"/>
              </a:lnSpc>
              <a:spcBef>
                <a:spcPts val="0"/>
              </a:spcBef>
              <a:buSzTx/>
              <a:buNone/>
              <a:defRPr sz="840">
                <a:solidFill>
                  <a:srgbClr val="333333"/>
                </a:solidFill>
                <a:latin typeface="Arial"/>
                <a:ea typeface="Arial"/>
                <a:cs typeface="Arial"/>
                <a:sym typeface="Arial"/>
              </a:defRPr>
            </a:pPr>
            <a:r>
              <a:t>Robertson, A., Garfinkel, S., &amp; Eckstein, E. (2000, May 1). Radio in the 1920s. Retrieved April 13, 2017, from </a:t>
            </a:r>
            <a:r>
              <a:rPr u="sng">
                <a:solidFill>
                  <a:srgbClr val="1155CC"/>
                </a:solidFill>
                <a:hlinkClick r:id="rId14"/>
              </a:rPr>
              <a:t>http://xroads.virginia.edu/~ug00/3on1/radioshow/1920radio.htm</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100"/>
              </a:lnSpc>
              <a:spcBef>
                <a:spcPts val="0"/>
              </a:spcBef>
              <a:buSzTx/>
              <a:buNone/>
              <a:defRPr sz="840">
                <a:solidFill>
                  <a:srgbClr val="333333"/>
                </a:solidFill>
                <a:latin typeface="Arial"/>
                <a:ea typeface="Arial"/>
                <a:cs typeface="Arial"/>
                <a:sym typeface="Arial"/>
              </a:defRPr>
            </a:pPr>
            <a:r>
              <a:t>The Roaring Twenties. (2010). Retrieved April 13, 2017, from </a:t>
            </a:r>
            <a:endParaRPr sz="720">
              <a:solidFill>
                <a:srgbClr val="000000"/>
              </a:solidFill>
              <a:latin typeface="Times"/>
              <a:ea typeface="Times"/>
              <a:cs typeface="Times"/>
              <a:sym typeface="Times"/>
            </a:endParaRPr>
          </a:p>
          <a:p>
            <a:pPr marL="0" indent="0" defTabSz="274320">
              <a:lnSpc>
                <a:spcPts val="2100"/>
              </a:lnSpc>
              <a:spcBef>
                <a:spcPts val="0"/>
              </a:spcBef>
              <a:buSzTx/>
              <a:buNone/>
              <a:defRPr sz="840" u="sng">
                <a:solidFill>
                  <a:srgbClr val="1155CC"/>
                </a:solidFill>
                <a:latin typeface="Arial"/>
                <a:ea typeface="Arial"/>
                <a:cs typeface="Arial"/>
                <a:sym typeface="Arial"/>
              </a:defRPr>
            </a:pPr>
            <a:r>
              <a:rPr>
                <a:solidFill>
                  <a:srgbClr val="009999"/>
                </a:solidFill>
                <a:uFill>
                  <a:solidFill>
                    <a:srgbClr val="009999"/>
                  </a:solidFill>
                </a:uFill>
                <a:hlinkClick r:id="rId15"/>
              </a:rPr>
              <a:t>http://www.history.com/topics/roaring-twenties</a:t>
            </a:r>
            <a:endParaRPr sz="720" u="none">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u="none">
              <a:solidFill>
                <a:srgbClr val="000000"/>
              </a:solidFill>
              <a:latin typeface="Times"/>
              <a:ea typeface="Times"/>
              <a:cs typeface="Times"/>
              <a:sym typeface="Times"/>
            </a:endParaRPr>
          </a:p>
          <a:p>
            <a:pPr marL="0" indent="0" defTabSz="274320">
              <a:lnSpc>
                <a:spcPts val="2400"/>
              </a:lnSpc>
              <a:spcBef>
                <a:spcPts val="0"/>
              </a:spcBef>
              <a:buSzTx/>
              <a:buNone/>
              <a:defRPr sz="960">
                <a:solidFill>
                  <a:srgbClr val="333333"/>
                </a:solidFill>
                <a:latin typeface="Arial"/>
                <a:ea typeface="Arial"/>
                <a:cs typeface="Arial"/>
                <a:sym typeface="Arial"/>
              </a:defRPr>
            </a:pPr>
            <a:r>
              <a:t>T. (n.d.). The Great Migration. Retrieved April 13, 2017, from </a:t>
            </a:r>
            <a:r>
              <a:rPr u="sng">
                <a:solidFill>
                  <a:srgbClr val="1155CC"/>
                </a:solidFill>
                <a:hlinkClick r:id="rId16"/>
              </a:rPr>
              <a:t>http://www.teachertube.com/video/the-great-migration-375882</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100"/>
              </a:lnSpc>
              <a:spcBef>
                <a:spcPts val="0"/>
              </a:spcBef>
              <a:buSzTx/>
              <a:buNone/>
              <a:defRPr sz="840">
                <a:solidFill>
                  <a:srgbClr val="333333"/>
                </a:solidFill>
                <a:latin typeface="Arial"/>
                <a:ea typeface="Arial"/>
                <a:cs typeface="Arial"/>
                <a:sym typeface="Arial"/>
              </a:defRPr>
            </a:pPr>
            <a:r>
              <a:t>Walker, E., Wendling, P., &amp; Bourdon, R. (n.d.). What-cha gonna do when there ain't no jazz? Retrieved April 13, 2017, from </a:t>
            </a:r>
            <a:r>
              <a:rPr u="sng">
                <a:solidFill>
                  <a:srgbClr val="1155CC"/>
                </a:solidFill>
                <a:hlinkClick r:id="rId17"/>
              </a:rPr>
              <a:t>https://www.loc.gov/item/jukebox.4892</a:t>
            </a:r>
            <a:endParaRPr sz="720">
              <a:solidFill>
                <a:srgbClr val="000000"/>
              </a:solidFill>
              <a:latin typeface="Times"/>
              <a:ea typeface="Times"/>
              <a:cs typeface="Times"/>
              <a:sym typeface="Times"/>
            </a:endParaRPr>
          </a:p>
          <a:p>
            <a:pPr marL="0" indent="0" defTabSz="274320">
              <a:lnSpc>
                <a:spcPts val="1700"/>
              </a:lnSpc>
              <a:spcBef>
                <a:spcPts val="0"/>
              </a:spcBef>
              <a:buSzTx/>
              <a:buNone/>
              <a:defRPr sz="720"/>
            </a:pPr>
            <a:endParaRPr sz="720">
              <a:solidFill>
                <a:srgbClr val="000000"/>
              </a:solidFill>
              <a:latin typeface="Times"/>
              <a:ea typeface="Times"/>
              <a:cs typeface="Times"/>
              <a:sym typeface="Times"/>
            </a:endParaRPr>
          </a:p>
          <a:p>
            <a:pPr marL="0" indent="0" defTabSz="274320">
              <a:lnSpc>
                <a:spcPts val="2100"/>
              </a:lnSpc>
              <a:spcBef>
                <a:spcPts val="0"/>
              </a:spcBef>
              <a:buSzTx/>
              <a:buNone/>
              <a:defRPr sz="840">
                <a:solidFill>
                  <a:srgbClr val="333333"/>
                </a:solidFill>
              </a:defRPr>
            </a:pPr>
            <a:r>
              <a:t>[Women modeling clothing]. (1920, June 11). Retrieved April 13, 2017, from </a:t>
            </a:r>
            <a:r>
              <a:rPr u="sng">
                <a:solidFill>
                  <a:srgbClr val="1155CC"/>
                </a:solidFill>
                <a:hlinkClick r:id="rId18"/>
              </a:rPr>
              <a:t>https://www.loc.gov/item/2002698498/</a:t>
            </a:r>
            <a:endParaRPr sz="720">
              <a:solidFill>
                <a:srgbClr val="000000"/>
              </a:solidFill>
            </a:endParaRPr>
          </a:p>
          <a:p>
            <a:pPr marL="0" indent="0" defTabSz="274320">
              <a:lnSpc>
                <a:spcPts val="1700"/>
              </a:lnSpc>
              <a:spcBef>
                <a:spcPts val="0"/>
              </a:spcBef>
              <a:buSzTx/>
              <a:buNone/>
              <a:defRPr sz="720"/>
            </a:pPr>
            <a:endParaRPr sz="720">
              <a:solidFill>
                <a:srgbClr val="000000"/>
              </a:solidFill>
            </a:endParaRPr>
          </a:p>
          <a:p>
            <a:pPr marL="0" indent="0" defTabSz="274320">
              <a:lnSpc>
                <a:spcPts val="1700"/>
              </a:lnSpc>
              <a:spcBef>
                <a:spcPts val="0"/>
              </a:spcBef>
              <a:buSzTx/>
              <a:buNone/>
              <a:defRPr sz="720"/>
            </a:pPr>
            <a:endParaRPr sz="720">
              <a:solidFill>
                <a:srgbClr val="000000"/>
              </a:solidFill>
            </a:endParaRPr>
          </a:p>
          <a:p>
            <a:pPr marL="0" indent="0" defTabSz="274320">
              <a:lnSpc>
                <a:spcPts val="2400"/>
              </a:lnSpc>
              <a:spcBef>
                <a:spcPts val="0"/>
              </a:spcBef>
              <a:buSzTx/>
              <a:buNone/>
              <a:defRPr sz="960">
                <a:solidFill>
                  <a:srgbClr val="333333"/>
                </a:solidFill>
                <a:latin typeface="Arial"/>
                <a:ea typeface="Arial"/>
                <a:cs typeface="Arial"/>
                <a:sym typeface="Arial"/>
              </a:defRPr>
            </a:pPr>
            <a:r>
              <a:t>1920's KKK. (n.d.). Retrieved April 13, 2017, from </a:t>
            </a:r>
            <a:r>
              <a:rPr u="sng">
                <a:solidFill>
                  <a:srgbClr val="009999"/>
                </a:solidFill>
                <a:uFill>
                  <a:solidFill>
                    <a:srgbClr val="009999"/>
                  </a:solidFill>
                </a:uFill>
                <a:hlinkClick r:id="rId19"/>
              </a:rPr>
              <a:t>http://www.american-historama.org/1913-1928-ww1-prohibition-era/1920s-kkk.htm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Room 1"/>
          <p:cNvSpPr>
            <a:spLocks noGrp="1"/>
          </p:cNvSpPr>
          <p:nvPr>
            <p:ph type="title"/>
          </p:nvPr>
        </p:nvSpPr>
        <p:spPr>
          <a:xfrm>
            <a:off x="685800" y="609599"/>
            <a:ext cx="7772400" cy="1143002"/>
          </a:xfrm>
          <a:prstGeom prst="rect">
            <a:avLst/>
          </a:prstGeom>
        </p:spPr>
        <p:txBody>
          <a:bodyPr/>
          <a:lstStyle/>
          <a:p>
            <a:r>
              <a:t>Room 1</a:t>
            </a:r>
          </a:p>
        </p:txBody>
      </p:sp>
      <p:sp>
        <p:nvSpPr>
          <p:cNvPr id="114" name="Rectangle"/>
          <p:cNvSpPr/>
          <p:nvPr/>
        </p:nvSpPr>
        <p:spPr>
          <a:xfrm>
            <a:off x="-1" y="0"/>
            <a:ext cx="9144002" cy="1371600"/>
          </a:xfrm>
          <a:prstGeom prst="rect">
            <a:avLst/>
          </a:prstGeom>
          <a:blipFill>
            <a:blip r:embed="rId3"/>
          </a:blipFill>
          <a:ln>
            <a:solidFill>
              <a:srgbClr val="000000"/>
            </a:solidFill>
          </a:ln>
        </p:spPr>
        <p:txBody>
          <a:bodyPr lIns="45719" rIns="45719" anchor="ctr"/>
          <a:lstStyle/>
          <a:p>
            <a:endParaRPr/>
          </a:p>
        </p:txBody>
      </p:sp>
      <p:sp>
        <p:nvSpPr>
          <p:cNvPr id="115" name="Rectangle">
            <a:hlinkClick r:id="rId4" action="ppaction://hlinksldjump"/>
          </p:cNvPr>
          <p:cNvSpPr/>
          <p:nvPr/>
        </p:nvSpPr>
        <p:spPr>
          <a:xfrm>
            <a:off x="-1" y="3581400"/>
            <a:ext cx="9144002" cy="3276600"/>
          </a:xfrm>
          <a:prstGeom prst="rect">
            <a:avLst/>
          </a:prstGeom>
          <a:blipFill>
            <a:blip r:embed="rId5"/>
          </a:blipFill>
          <a:ln>
            <a:solidFill>
              <a:srgbClr val="000000"/>
            </a:solidFill>
          </a:ln>
        </p:spPr>
        <p:txBody>
          <a:bodyPr lIns="45719" rIns="45719" anchor="ctr"/>
          <a:lstStyle/>
          <a:p>
            <a:endParaRPr/>
          </a:p>
        </p:txBody>
      </p:sp>
      <p:sp>
        <p:nvSpPr>
          <p:cNvPr id="116" name="Rectangle"/>
          <p:cNvSpPr/>
          <p:nvPr/>
        </p:nvSpPr>
        <p:spPr>
          <a:xfrm>
            <a:off x="2590800" y="990600"/>
            <a:ext cx="3962400" cy="2743200"/>
          </a:xfrm>
          <a:prstGeom prst="rect">
            <a:avLst/>
          </a:prstGeom>
          <a:blipFill>
            <a:blip r:embed="rId6"/>
          </a:blipFill>
          <a:ln>
            <a:solidFill>
              <a:srgbClr val="000000"/>
            </a:solidFill>
          </a:ln>
        </p:spPr>
        <p:txBody>
          <a:bodyPr lIns="45719" rIns="45719"/>
          <a:lstStyle/>
          <a:p>
            <a:endParaRPr/>
          </a:p>
        </p:txBody>
      </p:sp>
      <p:sp>
        <p:nvSpPr>
          <p:cNvPr id="117" name="Shape"/>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6"/>
          </a:blipFill>
          <a:ln>
            <a:solidFill>
              <a:srgbClr val="000000"/>
            </a:solidFill>
          </a:ln>
        </p:spPr>
        <p:txBody>
          <a:bodyPr lIns="45719" rIns="45719"/>
          <a:lstStyle/>
          <a:p>
            <a:endParaRPr/>
          </a:p>
        </p:txBody>
      </p:sp>
      <p:sp>
        <p:nvSpPr>
          <p:cNvPr id="118" name="Shape"/>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6"/>
          </a:blipFill>
          <a:ln>
            <a:solidFill>
              <a:srgbClr val="000000"/>
            </a:solidFill>
          </a:ln>
        </p:spPr>
        <p:txBody>
          <a:bodyPr lIns="45719" rIns="45719"/>
          <a:lstStyle/>
          <a:p>
            <a:endParaRPr/>
          </a:p>
        </p:txBody>
      </p:sp>
      <p:grpSp>
        <p:nvGrpSpPr>
          <p:cNvPr id="121" name="Group">
            <a:hlinkClick r:id="rId7" action="ppaction://hlinksldjump"/>
          </p:cNvPr>
          <p:cNvGrpSpPr/>
          <p:nvPr/>
        </p:nvGrpSpPr>
        <p:grpSpPr>
          <a:xfrm>
            <a:off x="4002087" y="5832475"/>
            <a:ext cx="1449388" cy="865188"/>
            <a:chOff x="0" y="0"/>
            <a:chExt cx="1449387" cy="865187"/>
          </a:xfrm>
        </p:grpSpPr>
        <p:sp>
          <p:nvSpPr>
            <p:cNvPr id="119" name="Shape"/>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8"/>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20" name="Return…"/>
            <p:cNvSpPr/>
            <p:nvPr/>
          </p:nvSpPr>
          <p:spPr>
            <a:xfrm>
              <a:off x="413303" y="68639"/>
              <a:ext cx="622782" cy="619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1400">
                  <a:solidFill>
                    <a:srgbClr val="5D4034"/>
                  </a:solidFill>
                  <a:latin typeface="Arial Narrow"/>
                  <a:ea typeface="Arial Narrow"/>
                  <a:cs typeface="Arial Narrow"/>
                  <a:sym typeface="Arial Narrow"/>
                </a:defRPr>
              </a:pPr>
              <a:r>
                <a:t>Return </a:t>
              </a:r>
            </a:p>
            <a:p>
              <a:pPr algn="ctr">
                <a:lnSpc>
                  <a:spcPct val="80000"/>
                </a:lnSpc>
                <a:defRPr sz="1400">
                  <a:solidFill>
                    <a:srgbClr val="5D4034"/>
                  </a:solidFill>
                  <a:latin typeface="Arial Narrow"/>
                  <a:ea typeface="Arial Narrow"/>
                  <a:cs typeface="Arial Narrow"/>
                  <a:sym typeface="Arial Narrow"/>
                </a:defRPr>
              </a:pPr>
              <a:r>
                <a:t>to </a:t>
              </a:r>
            </a:p>
            <a:p>
              <a:pPr algn="ctr">
                <a:lnSpc>
                  <a:spcPct val="80000"/>
                </a:lnSpc>
                <a:defRPr sz="1400">
                  <a:solidFill>
                    <a:srgbClr val="5D4034"/>
                  </a:solidFill>
                  <a:latin typeface="Arial Narrow"/>
                  <a:ea typeface="Arial Narrow"/>
                  <a:cs typeface="Arial Narrow"/>
                  <a:sym typeface="Arial Narrow"/>
                </a:defRPr>
              </a:pPr>
              <a:r>
                <a:t>Entry</a:t>
              </a:r>
            </a:p>
          </p:txBody>
        </p:sp>
      </p:grpSp>
      <p:sp>
        <p:nvSpPr>
          <p:cNvPr id="122" name="Shape"/>
          <p:cNvSpPr/>
          <p:nvPr/>
        </p:nvSpPr>
        <p:spPr>
          <a:xfrm rot="16200000">
            <a:off x="-167465" y="1178718"/>
            <a:ext cx="2925730" cy="25241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a:blip r:embed="rId9"/>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23" name="Group">
            <a:hlinkClick r:id="rId10" action="ppaction://hlinksldjump"/>
          </p:cNvPr>
          <p:cNvSpPr/>
          <p:nvPr/>
        </p:nvSpPr>
        <p:spPr>
          <a:xfrm rot="5400000" flipH="1">
            <a:off x="6391969" y="802580"/>
            <a:ext cx="2910137" cy="2600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a:blip r:embed="rId11"/>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24" name="Group">
            <a:hlinkClick r:id="rId12" action="ppaction://hlinksldjump"/>
          </p:cNvPr>
          <p:cNvSpPr/>
          <p:nvPr/>
        </p:nvSpPr>
        <p:spPr>
          <a:xfrm>
            <a:off x="2922587" y="1336675"/>
            <a:ext cx="1752601" cy="1316038"/>
          </a:xfrm>
          <a:prstGeom prst="rect">
            <a:avLst/>
          </a:prstGeom>
          <a:blipFill>
            <a:blip r:embed="rId2"/>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25" name="Rectangle"/>
          <p:cNvSpPr/>
          <p:nvPr/>
        </p:nvSpPr>
        <p:spPr>
          <a:xfrm>
            <a:off x="3146425" y="0"/>
            <a:ext cx="114300" cy="246063"/>
          </a:xfrm>
          <a:prstGeom prst="rect">
            <a:avLst/>
          </a:prstGeom>
          <a:blipFill>
            <a:blip r:embed="rId13"/>
          </a:blipFill>
          <a:ln w="12700">
            <a:miter lim="400000"/>
          </a:ln>
        </p:spPr>
        <p:txBody>
          <a:bodyPr lIns="45719" rIns="45719" anchor="ctr"/>
          <a:lstStyle/>
          <a:p>
            <a:endParaRPr/>
          </a:p>
        </p:txBody>
      </p:sp>
      <p:sp>
        <p:nvSpPr>
          <p:cNvPr id="126" name="Rectangle"/>
          <p:cNvSpPr/>
          <p:nvPr/>
        </p:nvSpPr>
        <p:spPr>
          <a:xfrm>
            <a:off x="5969000" y="0"/>
            <a:ext cx="114300" cy="246063"/>
          </a:xfrm>
          <a:prstGeom prst="rect">
            <a:avLst/>
          </a:prstGeom>
          <a:blipFill>
            <a:blip r:embed="rId13"/>
          </a:blipFill>
          <a:ln w="12700">
            <a:miter lim="400000"/>
          </a:ln>
        </p:spPr>
        <p:txBody>
          <a:bodyPr lIns="45719" rIns="45719" anchor="ctr"/>
          <a:lstStyle/>
          <a:p>
            <a:endParaRPr/>
          </a:p>
        </p:txBody>
      </p:sp>
      <p:grpSp>
        <p:nvGrpSpPr>
          <p:cNvPr id="129" name="Group"/>
          <p:cNvGrpSpPr/>
          <p:nvPr/>
        </p:nvGrpSpPr>
        <p:grpSpPr>
          <a:xfrm>
            <a:off x="2667000" y="228600"/>
            <a:ext cx="3810000" cy="522288"/>
            <a:chOff x="0" y="0"/>
            <a:chExt cx="3810000" cy="522287"/>
          </a:xfrm>
        </p:grpSpPr>
        <p:sp>
          <p:nvSpPr>
            <p:cNvPr id="127" name="Rectangle"/>
            <p:cNvSpPr/>
            <p:nvPr/>
          </p:nvSpPr>
          <p:spPr>
            <a:xfrm>
              <a:off x="0" y="0"/>
              <a:ext cx="3810000" cy="522288"/>
            </a:xfrm>
            <a:prstGeom prst="rect">
              <a:avLst/>
            </a:prstGeom>
            <a:blipFill rotWithShape="1">
              <a:blip r:embed="rId8"/>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28" name="The ‘New Woman’"/>
            <p:cNvSpPr/>
            <p:nvPr/>
          </p:nvSpPr>
          <p:spPr>
            <a:xfrm>
              <a:off x="834275" y="43973"/>
              <a:ext cx="2141450"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lvl1pPr>
            </a:lstStyle>
            <a:p>
              <a:r>
                <a:t>The ‘New Woman’</a:t>
              </a:r>
            </a:p>
          </p:txBody>
        </p:sp>
      </p:grpSp>
      <p:sp>
        <p:nvSpPr>
          <p:cNvPr id="130" name="Group">
            <a:hlinkClick r:id="rId14" action="ppaction://hlinksldjump"/>
          </p:cNvPr>
          <p:cNvSpPr/>
          <p:nvPr/>
        </p:nvSpPr>
        <p:spPr>
          <a:xfrm>
            <a:off x="4922837" y="2044700"/>
            <a:ext cx="1404938" cy="1123950"/>
          </a:xfrm>
          <a:prstGeom prst="rect">
            <a:avLst/>
          </a:prstGeom>
          <a:blipFill>
            <a:blip r:embed="rId15"/>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om 2"/>
          <p:cNvSpPr>
            <a:spLocks noGrp="1"/>
          </p:cNvSpPr>
          <p:nvPr>
            <p:ph type="title"/>
          </p:nvPr>
        </p:nvSpPr>
        <p:spPr>
          <a:xfrm>
            <a:off x="685800" y="609599"/>
            <a:ext cx="7772400" cy="1143002"/>
          </a:xfrm>
          <a:prstGeom prst="rect">
            <a:avLst/>
          </a:prstGeom>
        </p:spPr>
        <p:txBody>
          <a:bodyPr/>
          <a:lstStyle>
            <a:lvl1pPr>
              <a:defRPr>
                <a:latin typeface="Arial Narrow"/>
                <a:ea typeface="Arial Narrow"/>
                <a:cs typeface="Arial Narrow"/>
                <a:sym typeface="Arial Narrow"/>
              </a:defRPr>
            </a:lvl1pPr>
          </a:lstStyle>
          <a:p>
            <a:r>
              <a:t>Room 2</a:t>
            </a:r>
          </a:p>
        </p:txBody>
      </p:sp>
      <p:sp>
        <p:nvSpPr>
          <p:cNvPr id="133" name="Rectangle"/>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34" name="Rectangle">
            <a:hlinkClick r:id="rId3" action="ppaction://hlinksldjump"/>
          </p:cNvPr>
          <p:cNvSpPr/>
          <p:nvPr/>
        </p:nvSpPr>
        <p:spPr>
          <a:xfrm>
            <a:off x="-1" y="3581400"/>
            <a:ext cx="9144002" cy="3276600"/>
          </a:xfrm>
          <a:prstGeom prst="rect">
            <a:avLst/>
          </a:prstGeom>
          <a:blipFill>
            <a:blip r:embed="rId4"/>
          </a:blipFill>
          <a:ln>
            <a:solidFill>
              <a:srgbClr val="000000"/>
            </a:solidFill>
          </a:ln>
        </p:spPr>
        <p:txBody>
          <a:bodyPr lIns="45719" rIns="45719" anchor="ctr"/>
          <a:lstStyle/>
          <a:p>
            <a:endParaRPr/>
          </a:p>
        </p:txBody>
      </p:sp>
      <p:sp>
        <p:nvSpPr>
          <p:cNvPr id="135" name="Rectangle"/>
          <p:cNvSpPr/>
          <p:nvPr/>
        </p:nvSpPr>
        <p:spPr>
          <a:xfrm>
            <a:off x="2590800" y="990600"/>
            <a:ext cx="3962400" cy="2743200"/>
          </a:xfrm>
          <a:prstGeom prst="rect">
            <a:avLst/>
          </a:prstGeom>
          <a:blipFill>
            <a:blip r:embed="rId5"/>
          </a:blipFill>
          <a:ln>
            <a:solidFill>
              <a:srgbClr val="000000"/>
            </a:solidFill>
          </a:ln>
        </p:spPr>
        <p:txBody>
          <a:bodyPr lIns="45719" rIns="45719"/>
          <a:lstStyle/>
          <a:p>
            <a:endParaRPr/>
          </a:p>
        </p:txBody>
      </p:sp>
      <p:sp>
        <p:nvSpPr>
          <p:cNvPr id="136" name="Shape"/>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5"/>
          </a:blipFill>
          <a:ln>
            <a:solidFill>
              <a:srgbClr val="000000"/>
            </a:solidFill>
          </a:ln>
        </p:spPr>
        <p:txBody>
          <a:bodyPr lIns="45719" rIns="45719"/>
          <a:lstStyle/>
          <a:p>
            <a:endParaRPr/>
          </a:p>
        </p:txBody>
      </p:sp>
      <p:sp>
        <p:nvSpPr>
          <p:cNvPr id="137" name="Shape"/>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5"/>
          </a:blipFill>
          <a:ln>
            <a:solidFill>
              <a:srgbClr val="000000"/>
            </a:solidFill>
          </a:ln>
        </p:spPr>
        <p:txBody>
          <a:bodyPr lIns="45719" rIns="45719"/>
          <a:lstStyle/>
          <a:p>
            <a:endParaRPr/>
          </a:p>
        </p:txBody>
      </p:sp>
      <p:grpSp>
        <p:nvGrpSpPr>
          <p:cNvPr id="140" name="Group">
            <a:hlinkClick r:id="rId6" action="ppaction://hlinksldjump"/>
          </p:cNvPr>
          <p:cNvGrpSpPr/>
          <p:nvPr/>
        </p:nvGrpSpPr>
        <p:grpSpPr>
          <a:xfrm>
            <a:off x="4002087" y="5832475"/>
            <a:ext cx="1449388" cy="865188"/>
            <a:chOff x="0" y="0"/>
            <a:chExt cx="1449387" cy="865187"/>
          </a:xfrm>
        </p:grpSpPr>
        <p:sp>
          <p:nvSpPr>
            <p:cNvPr id="138" name="Shape"/>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7"/>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413023"/>
                  </a:solidFill>
                  <a:latin typeface="Arial Narrow"/>
                  <a:ea typeface="Arial Narrow"/>
                  <a:cs typeface="Arial Narrow"/>
                  <a:sym typeface="Arial Narrow"/>
                </a:defRPr>
              </a:pPr>
              <a:endParaRPr/>
            </a:p>
          </p:txBody>
        </p:sp>
        <p:sp>
          <p:nvSpPr>
            <p:cNvPr id="139" name="Return…"/>
            <p:cNvSpPr/>
            <p:nvPr/>
          </p:nvSpPr>
          <p:spPr>
            <a:xfrm>
              <a:off x="413303" y="68639"/>
              <a:ext cx="622782" cy="619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1400">
                  <a:solidFill>
                    <a:srgbClr val="413023"/>
                  </a:solidFill>
                  <a:latin typeface="Arial Narrow"/>
                  <a:ea typeface="Arial Narrow"/>
                  <a:cs typeface="Arial Narrow"/>
                  <a:sym typeface="Arial Narrow"/>
                </a:defRPr>
              </a:pPr>
              <a:r>
                <a:t>Return </a:t>
              </a:r>
            </a:p>
            <a:p>
              <a:pPr algn="ctr">
                <a:lnSpc>
                  <a:spcPct val="80000"/>
                </a:lnSpc>
                <a:defRPr sz="1400">
                  <a:solidFill>
                    <a:srgbClr val="413023"/>
                  </a:solidFill>
                  <a:latin typeface="Arial Narrow"/>
                  <a:ea typeface="Arial Narrow"/>
                  <a:cs typeface="Arial Narrow"/>
                  <a:sym typeface="Arial Narrow"/>
                </a:defRPr>
              </a:pPr>
              <a:r>
                <a:t>to </a:t>
              </a:r>
            </a:p>
            <a:p>
              <a:pPr algn="ctr">
                <a:lnSpc>
                  <a:spcPct val="80000"/>
                </a:lnSpc>
                <a:defRPr sz="1400">
                  <a:solidFill>
                    <a:srgbClr val="413023"/>
                  </a:solidFill>
                  <a:latin typeface="Arial Narrow"/>
                  <a:ea typeface="Arial Narrow"/>
                  <a:cs typeface="Arial Narrow"/>
                  <a:sym typeface="Arial Narrow"/>
                </a:defRPr>
              </a:pPr>
              <a:r>
                <a:t>Entry</a:t>
              </a:r>
            </a:p>
          </p:txBody>
        </p:sp>
      </p:grpSp>
      <p:sp>
        <p:nvSpPr>
          <p:cNvPr id="141" name="Shape"/>
          <p:cNvSpPr/>
          <p:nvPr/>
        </p:nvSpPr>
        <p:spPr>
          <a:xfrm rot="16200000">
            <a:off x="19099" y="1441400"/>
            <a:ext cx="2905126" cy="1841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a:blip r:embed="rId8"/>
            <a:stretch>
              <a:fillRect/>
            </a:stretch>
          </a:blipFill>
          <a:ln w="76200">
            <a:solidFill>
              <a:srgbClr val="643E33"/>
            </a:solidFill>
          </a:ln>
        </p:spPr>
        <p:txBody>
          <a:bodyPr lIns="45719" rIns="45719" anchor="ctr"/>
          <a:lstStyle/>
          <a:p>
            <a:pPr algn="ctr">
              <a:defRPr>
                <a:solidFill>
                  <a:srgbClr val="413023"/>
                </a:solidFill>
                <a:latin typeface="Arial Narrow"/>
                <a:ea typeface="Arial Narrow"/>
                <a:cs typeface="Arial Narrow"/>
                <a:sym typeface="Arial Narrow"/>
              </a:defRPr>
            </a:pPr>
            <a:endParaRPr/>
          </a:p>
        </p:txBody>
      </p:sp>
      <p:sp>
        <p:nvSpPr>
          <p:cNvPr id="142" name="Shape"/>
          <p:cNvSpPr/>
          <p:nvPr/>
        </p:nvSpPr>
        <p:spPr>
          <a:xfrm rot="5400000" flipH="1">
            <a:off x="6215856" y="1653381"/>
            <a:ext cx="3001963"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a:blip r:embed="rId9"/>
            <a:stretch>
              <a:fillRect/>
            </a:stretch>
          </a:blipFill>
          <a:ln w="76200">
            <a:solidFill>
              <a:srgbClr val="643E33"/>
            </a:solidFill>
          </a:ln>
        </p:spPr>
        <p:txBody>
          <a:bodyPr lIns="45719" rIns="45719" anchor="ctr"/>
          <a:lstStyle/>
          <a:p>
            <a:pPr algn="ctr">
              <a:defRPr>
                <a:solidFill>
                  <a:srgbClr val="413023"/>
                </a:solidFill>
                <a:latin typeface="Arial Narrow"/>
                <a:ea typeface="Arial Narrow"/>
                <a:cs typeface="Arial Narrow"/>
                <a:sym typeface="Arial Narrow"/>
              </a:defRPr>
            </a:pPr>
            <a:endParaRPr/>
          </a:p>
        </p:txBody>
      </p:sp>
      <p:sp>
        <p:nvSpPr>
          <p:cNvPr id="143" name="Rectangle"/>
          <p:cNvSpPr/>
          <p:nvPr/>
        </p:nvSpPr>
        <p:spPr>
          <a:xfrm>
            <a:off x="2922587" y="1336675"/>
            <a:ext cx="1752601" cy="1316038"/>
          </a:xfrm>
          <a:prstGeom prst="rect">
            <a:avLst/>
          </a:prstGeom>
          <a:blipFill>
            <a:blip r:embed="rId10"/>
            <a:stretch>
              <a:fillRect/>
            </a:stretch>
          </a:blipFill>
          <a:ln w="76200">
            <a:solidFill>
              <a:srgbClr val="643E33"/>
            </a:solidFill>
          </a:ln>
        </p:spPr>
        <p:txBody>
          <a:bodyPr lIns="45719" rIns="45719" anchor="ctr"/>
          <a:lstStyle/>
          <a:p>
            <a:pPr algn="ctr">
              <a:defRPr>
                <a:solidFill>
                  <a:srgbClr val="413023"/>
                </a:solidFill>
                <a:latin typeface="Arial Narrow"/>
                <a:ea typeface="Arial Narrow"/>
                <a:cs typeface="Arial Narrow"/>
                <a:sym typeface="Arial Narrow"/>
              </a:defRPr>
            </a:pPr>
            <a:endParaRPr/>
          </a:p>
        </p:txBody>
      </p:sp>
      <p:sp>
        <p:nvSpPr>
          <p:cNvPr id="144" name="Rectangle"/>
          <p:cNvSpPr/>
          <p:nvPr/>
        </p:nvSpPr>
        <p:spPr>
          <a:xfrm>
            <a:off x="3146425" y="0"/>
            <a:ext cx="114300" cy="246063"/>
          </a:xfrm>
          <a:prstGeom prst="rect">
            <a:avLst/>
          </a:prstGeom>
          <a:solidFill>
            <a:srgbClr val="643E33"/>
          </a:solidFill>
          <a:ln>
            <a:solidFill>
              <a:srgbClr val="643E33"/>
            </a:solidFill>
          </a:ln>
        </p:spPr>
        <p:txBody>
          <a:bodyPr lIns="45719" rIns="45719" anchor="ctr"/>
          <a:lstStyle/>
          <a:p>
            <a:endParaRPr/>
          </a:p>
        </p:txBody>
      </p:sp>
      <p:sp>
        <p:nvSpPr>
          <p:cNvPr id="145" name="Rectangle"/>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148" name="Group"/>
          <p:cNvGrpSpPr/>
          <p:nvPr/>
        </p:nvGrpSpPr>
        <p:grpSpPr>
          <a:xfrm>
            <a:off x="2667000" y="228600"/>
            <a:ext cx="3810000" cy="522288"/>
            <a:chOff x="0" y="0"/>
            <a:chExt cx="3810000" cy="522287"/>
          </a:xfrm>
        </p:grpSpPr>
        <p:sp>
          <p:nvSpPr>
            <p:cNvPr id="146" name="Rectangle"/>
            <p:cNvSpPr/>
            <p:nvPr/>
          </p:nvSpPr>
          <p:spPr>
            <a:xfrm>
              <a:off x="0" y="0"/>
              <a:ext cx="3810000" cy="522288"/>
            </a:xfrm>
            <a:prstGeom prst="rect">
              <a:avLst/>
            </a:prstGeom>
            <a:blipFill rotWithShape="1">
              <a:blip r:embed="rId7"/>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413023"/>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47" name="The Birth of Mass Culture"/>
            <p:cNvSpPr/>
            <p:nvPr/>
          </p:nvSpPr>
          <p:spPr>
            <a:xfrm>
              <a:off x="435937" y="43973"/>
              <a:ext cx="2938126"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413023"/>
                  </a:solidFill>
                  <a:effectLst>
                    <a:outerShdw blurRad="12700" dist="25400" dir="2700000" rotWithShape="0">
                      <a:srgbClr val="000000"/>
                    </a:outerShdw>
                  </a:effectLst>
                  <a:latin typeface="Arial Narrow"/>
                  <a:ea typeface="Arial Narrow"/>
                  <a:cs typeface="Arial Narrow"/>
                  <a:sym typeface="Arial Narrow"/>
                </a:defRPr>
              </a:lvl1pPr>
            </a:lstStyle>
            <a:p>
              <a:r>
                <a:t>The Birth of Mass Culture</a:t>
              </a:r>
            </a:p>
          </p:txBody>
        </p:sp>
      </p:grpSp>
      <p:sp>
        <p:nvSpPr>
          <p:cNvPr id="149" name="Rectangle"/>
          <p:cNvSpPr/>
          <p:nvPr/>
        </p:nvSpPr>
        <p:spPr>
          <a:xfrm>
            <a:off x="4922837" y="2044700"/>
            <a:ext cx="1404938" cy="1123950"/>
          </a:xfrm>
          <a:prstGeom prst="rect">
            <a:avLst/>
          </a:prstGeom>
          <a:blipFill>
            <a:blip r:embed="rId11"/>
            <a:stretch>
              <a:fillRect/>
            </a:stretch>
          </a:blipFill>
          <a:ln w="76200">
            <a:solidFill>
              <a:srgbClr val="643E33"/>
            </a:solidFill>
          </a:ln>
        </p:spPr>
        <p:txBody>
          <a:bodyPr lIns="45719" rIns="45719" anchor="ctr"/>
          <a:lstStyle/>
          <a:p>
            <a:pPr algn="ctr">
              <a:defRPr>
                <a:solidFill>
                  <a:srgbClr val="413023"/>
                </a:solidFill>
                <a:latin typeface="Arial Narrow"/>
                <a:ea typeface="Arial Narrow"/>
                <a:cs typeface="Arial Narrow"/>
                <a:sym typeface="Arial Narrow"/>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om 3"/>
          <p:cNvSpPr>
            <a:spLocks noGrp="1"/>
          </p:cNvSpPr>
          <p:nvPr>
            <p:ph type="title"/>
          </p:nvPr>
        </p:nvSpPr>
        <p:spPr>
          <a:xfrm>
            <a:off x="685800" y="609599"/>
            <a:ext cx="7772400" cy="1143002"/>
          </a:xfrm>
          <a:prstGeom prst="rect">
            <a:avLst/>
          </a:prstGeom>
        </p:spPr>
        <p:txBody>
          <a:bodyPr/>
          <a:lstStyle>
            <a:lvl1pPr>
              <a:defRPr>
                <a:solidFill>
                  <a:srgbClr val="5D4034"/>
                </a:solidFill>
                <a:latin typeface="Arial Narrow"/>
                <a:ea typeface="Arial Narrow"/>
                <a:cs typeface="Arial Narrow"/>
                <a:sym typeface="Arial Narrow"/>
              </a:defRPr>
            </a:lvl1pPr>
          </a:lstStyle>
          <a:p>
            <a:r>
              <a:t>Room 3</a:t>
            </a:r>
          </a:p>
        </p:txBody>
      </p:sp>
      <p:sp>
        <p:nvSpPr>
          <p:cNvPr id="152" name="Rectangle"/>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53" name="Rectangle">
            <a:hlinkClick r:id="rId3" action="ppaction://hlinksldjump"/>
          </p:cNvPr>
          <p:cNvSpPr/>
          <p:nvPr/>
        </p:nvSpPr>
        <p:spPr>
          <a:xfrm>
            <a:off x="-1" y="3581400"/>
            <a:ext cx="9144002" cy="3276600"/>
          </a:xfrm>
          <a:prstGeom prst="rect">
            <a:avLst/>
          </a:prstGeom>
          <a:blipFill>
            <a:blip r:embed="rId4"/>
          </a:blipFill>
          <a:ln>
            <a:solidFill>
              <a:srgbClr val="000000"/>
            </a:solidFill>
          </a:ln>
        </p:spPr>
        <p:txBody>
          <a:bodyPr lIns="45719" rIns="45719" anchor="ctr"/>
          <a:lstStyle/>
          <a:p>
            <a:endParaRPr/>
          </a:p>
        </p:txBody>
      </p:sp>
      <p:sp>
        <p:nvSpPr>
          <p:cNvPr id="154" name="Rectangle"/>
          <p:cNvSpPr/>
          <p:nvPr/>
        </p:nvSpPr>
        <p:spPr>
          <a:xfrm>
            <a:off x="2590800" y="990600"/>
            <a:ext cx="3962400" cy="2743200"/>
          </a:xfrm>
          <a:prstGeom prst="rect">
            <a:avLst/>
          </a:prstGeom>
          <a:blipFill>
            <a:blip r:embed="rId5"/>
          </a:blipFill>
          <a:ln>
            <a:solidFill>
              <a:srgbClr val="000000"/>
            </a:solidFill>
          </a:ln>
        </p:spPr>
        <p:txBody>
          <a:bodyPr lIns="45719" rIns="45719"/>
          <a:lstStyle/>
          <a:p>
            <a:endParaRPr/>
          </a:p>
        </p:txBody>
      </p:sp>
      <p:sp>
        <p:nvSpPr>
          <p:cNvPr id="155" name="Shape"/>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5"/>
          </a:blipFill>
          <a:ln>
            <a:solidFill>
              <a:srgbClr val="000000"/>
            </a:solidFill>
          </a:ln>
        </p:spPr>
        <p:txBody>
          <a:bodyPr lIns="45719" rIns="45719"/>
          <a:lstStyle/>
          <a:p>
            <a:endParaRPr/>
          </a:p>
        </p:txBody>
      </p:sp>
      <p:sp>
        <p:nvSpPr>
          <p:cNvPr id="156" name="Shape"/>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5"/>
          </a:blipFill>
          <a:ln>
            <a:solidFill>
              <a:srgbClr val="000000"/>
            </a:solidFill>
          </a:ln>
        </p:spPr>
        <p:txBody>
          <a:bodyPr lIns="45719" rIns="45719"/>
          <a:lstStyle/>
          <a:p>
            <a:endParaRPr/>
          </a:p>
        </p:txBody>
      </p:sp>
      <p:grpSp>
        <p:nvGrpSpPr>
          <p:cNvPr id="159" name="Group">
            <a:hlinkClick r:id="rId6" action="ppaction://hlinksldjump"/>
          </p:cNvPr>
          <p:cNvGrpSpPr/>
          <p:nvPr/>
        </p:nvGrpSpPr>
        <p:grpSpPr>
          <a:xfrm>
            <a:off x="4002087" y="5832475"/>
            <a:ext cx="1449388" cy="865188"/>
            <a:chOff x="0" y="0"/>
            <a:chExt cx="1449387" cy="865187"/>
          </a:xfrm>
        </p:grpSpPr>
        <p:sp>
          <p:nvSpPr>
            <p:cNvPr id="157" name="Shape"/>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7"/>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58" name="Return…"/>
            <p:cNvSpPr/>
            <p:nvPr/>
          </p:nvSpPr>
          <p:spPr>
            <a:xfrm>
              <a:off x="413303" y="68639"/>
              <a:ext cx="622782" cy="619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1400">
                  <a:solidFill>
                    <a:srgbClr val="5D4034"/>
                  </a:solidFill>
                  <a:latin typeface="Arial Narrow"/>
                  <a:ea typeface="Arial Narrow"/>
                  <a:cs typeface="Arial Narrow"/>
                  <a:sym typeface="Arial Narrow"/>
                </a:defRPr>
              </a:pPr>
              <a:r>
                <a:t>Return </a:t>
              </a:r>
            </a:p>
            <a:p>
              <a:pPr algn="ctr">
                <a:lnSpc>
                  <a:spcPct val="80000"/>
                </a:lnSpc>
                <a:defRPr sz="1400">
                  <a:solidFill>
                    <a:srgbClr val="5D4034"/>
                  </a:solidFill>
                  <a:latin typeface="Arial Narrow"/>
                  <a:ea typeface="Arial Narrow"/>
                  <a:cs typeface="Arial Narrow"/>
                  <a:sym typeface="Arial Narrow"/>
                </a:defRPr>
              </a:pPr>
              <a:r>
                <a:t>to </a:t>
              </a:r>
            </a:p>
            <a:p>
              <a:pPr algn="ctr">
                <a:lnSpc>
                  <a:spcPct val="80000"/>
                </a:lnSpc>
                <a:defRPr sz="1400">
                  <a:solidFill>
                    <a:srgbClr val="5D4034"/>
                  </a:solidFill>
                  <a:latin typeface="Arial Narrow"/>
                  <a:ea typeface="Arial Narrow"/>
                  <a:cs typeface="Arial Narrow"/>
                  <a:sym typeface="Arial Narrow"/>
                </a:defRPr>
              </a:pPr>
              <a:r>
                <a:t>Entry</a:t>
              </a:r>
            </a:p>
          </p:txBody>
        </p:sp>
      </p:grpSp>
      <p:sp>
        <p:nvSpPr>
          <p:cNvPr id="160" name="Shape"/>
          <p:cNvSpPr/>
          <p:nvPr/>
        </p:nvSpPr>
        <p:spPr>
          <a:xfrm rot="16200000">
            <a:off x="-19844" y="1219423"/>
            <a:ext cx="2630488" cy="20617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a:blip r:embed="rId8"/>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61" name="Shape"/>
          <p:cNvSpPr/>
          <p:nvPr/>
        </p:nvSpPr>
        <p:spPr>
          <a:xfrm rot="5400000" flipH="1">
            <a:off x="5988843" y="1615678"/>
            <a:ext cx="3488929" cy="16077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a:blip r:embed="rId9"/>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62" name="Rectangle"/>
          <p:cNvSpPr/>
          <p:nvPr/>
        </p:nvSpPr>
        <p:spPr>
          <a:xfrm>
            <a:off x="2922587" y="1336675"/>
            <a:ext cx="1752601" cy="1316038"/>
          </a:xfrm>
          <a:prstGeom prst="rect">
            <a:avLst/>
          </a:prstGeom>
          <a:blipFill>
            <a:blip r:embed="rId10"/>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63" name="Rectangle"/>
          <p:cNvSpPr/>
          <p:nvPr/>
        </p:nvSpPr>
        <p:spPr>
          <a:xfrm>
            <a:off x="3146425" y="0"/>
            <a:ext cx="114300" cy="246063"/>
          </a:xfrm>
          <a:prstGeom prst="rect">
            <a:avLst/>
          </a:prstGeom>
          <a:solidFill>
            <a:srgbClr val="643E33"/>
          </a:solidFill>
          <a:ln>
            <a:solidFill>
              <a:srgbClr val="643E33"/>
            </a:solidFill>
          </a:ln>
        </p:spPr>
        <p:txBody>
          <a:bodyPr lIns="45719" rIns="45719" anchor="ctr"/>
          <a:lstStyle/>
          <a:p>
            <a:endParaRPr/>
          </a:p>
        </p:txBody>
      </p:sp>
      <p:sp>
        <p:nvSpPr>
          <p:cNvPr id="164" name="Rectangle"/>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167" name="Group"/>
          <p:cNvGrpSpPr/>
          <p:nvPr/>
        </p:nvGrpSpPr>
        <p:grpSpPr>
          <a:xfrm>
            <a:off x="2667000" y="228600"/>
            <a:ext cx="3810000" cy="522288"/>
            <a:chOff x="0" y="0"/>
            <a:chExt cx="3810000" cy="522287"/>
          </a:xfrm>
        </p:grpSpPr>
        <p:sp>
          <p:nvSpPr>
            <p:cNvPr id="165" name="Rectangle"/>
            <p:cNvSpPr/>
            <p:nvPr/>
          </p:nvSpPr>
          <p:spPr>
            <a:xfrm>
              <a:off x="0" y="0"/>
              <a:ext cx="3810000" cy="522288"/>
            </a:xfrm>
            <a:prstGeom prst="rect">
              <a:avLst/>
            </a:prstGeom>
            <a:blipFill rotWithShape="1">
              <a:blip r:embed="rId7"/>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66" name="The Jazz Age"/>
            <p:cNvSpPr/>
            <p:nvPr/>
          </p:nvSpPr>
          <p:spPr>
            <a:xfrm>
              <a:off x="1095543" y="43973"/>
              <a:ext cx="1618914"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lvl1pPr>
            </a:lstStyle>
            <a:p>
              <a:r>
                <a:t>The Jazz Age</a:t>
              </a:r>
            </a:p>
          </p:txBody>
        </p:sp>
      </p:grpSp>
      <p:sp>
        <p:nvSpPr>
          <p:cNvPr id="168" name="Rectangle"/>
          <p:cNvSpPr/>
          <p:nvPr/>
        </p:nvSpPr>
        <p:spPr>
          <a:xfrm>
            <a:off x="4922837" y="2032000"/>
            <a:ext cx="1404938" cy="1123950"/>
          </a:xfrm>
          <a:prstGeom prst="rect">
            <a:avLst/>
          </a:prstGeom>
          <a:blipFill>
            <a:blip r:embed="rId11"/>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oom 4"/>
          <p:cNvSpPr>
            <a:spLocks noGrp="1"/>
          </p:cNvSpPr>
          <p:nvPr>
            <p:ph type="title"/>
          </p:nvPr>
        </p:nvSpPr>
        <p:spPr>
          <a:xfrm>
            <a:off x="685800" y="609599"/>
            <a:ext cx="7772400" cy="1143002"/>
          </a:xfrm>
          <a:prstGeom prst="rect">
            <a:avLst/>
          </a:prstGeom>
        </p:spPr>
        <p:txBody>
          <a:bodyPr/>
          <a:lstStyle>
            <a:lvl1pPr>
              <a:defRPr>
                <a:solidFill>
                  <a:srgbClr val="5D4034"/>
                </a:solidFill>
                <a:latin typeface="Arial Narrow"/>
                <a:ea typeface="Arial Narrow"/>
                <a:cs typeface="Arial Narrow"/>
                <a:sym typeface="Arial Narrow"/>
              </a:defRPr>
            </a:lvl1pPr>
          </a:lstStyle>
          <a:p>
            <a:r>
              <a:t>Room 4</a:t>
            </a:r>
          </a:p>
        </p:txBody>
      </p:sp>
      <p:sp>
        <p:nvSpPr>
          <p:cNvPr id="171" name="Rectangle"/>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72" name="Rectangle">
            <a:hlinkClick r:id="rId3" action="ppaction://hlinksldjump"/>
          </p:cNvPr>
          <p:cNvSpPr/>
          <p:nvPr/>
        </p:nvSpPr>
        <p:spPr>
          <a:xfrm>
            <a:off x="-1" y="3581400"/>
            <a:ext cx="9144002" cy="3276600"/>
          </a:xfrm>
          <a:prstGeom prst="rect">
            <a:avLst/>
          </a:prstGeom>
          <a:blipFill>
            <a:blip r:embed="rId4"/>
          </a:blipFill>
          <a:ln>
            <a:solidFill>
              <a:srgbClr val="000000"/>
            </a:solidFill>
          </a:ln>
        </p:spPr>
        <p:txBody>
          <a:bodyPr lIns="45719" rIns="45719" anchor="ctr"/>
          <a:lstStyle/>
          <a:p>
            <a:endParaRPr/>
          </a:p>
        </p:txBody>
      </p:sp>
      <p:sp>
        <p:nvSpPr>
          <p:cNvPr id="173" name="Rectangle"/>
          <p:cNvSpPr/>
          <p:nvPr/>
        </p:nvSpPr>
        <p:spPr>
          <a:xfrm>
            <a:off x="2590800" y="990600"/>
            <a:ext cx="3962400" cy="2743200"/>
          </a:xfrm>
          <a:prstGeom prst="rect">
            <a:avLst/>
          </a:prstGeom>
          <a:blipFill>
            <a:blip r:embed="rId5"/>
          </a:blipFill>
          <a:ln>
            <a:solidFill>
              <a:srgbClr val="000000"/>
            </a:solidFill>
          </a:ln>
        </p:spPr>
        <p:txBody>
          <a:bodyPr lIns="45719" rIns="45719"/>
          <a:lstStyle/>
          <a:p>
            <a:endParaRPr/>
          </a:p>
        </p:txBody>
      </p:sp>
      <p:sp>
        <p:nvSpPr>
          <p:cNvPr id="174" name="Shape"/>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5"/>
          </a:blipFill>
          <a:ln>
            <a:solidFill>
              <a:srgbClr val="000000"/>
            </a:solidFill>
          </a:ln>
        </p:spPr>
        <p:txBody>
          <a:bodyPr lIns="45719" rIns="45719"/>
          <a:lstStyle/>
          <a:p>
            <a:endParaRPr/>
          </a:p>
        </p:txBody>
      </p:sp>
      <p:sp>
        <p:nvSpPr>
          <p:cNvPr id="175" name="Shape"/>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5"/>
          </a:blipFill>
          <a:ln>
            <a:solidFill>
              <a:srgbClr val="000000"/>
            </a:solidFill>
          </a:ln>
        </p:spPr>
        <p:txBody>
          <a:bodyPr lIns="45719" rIns="45719"/>
          <a:lstStyle/>
          <a:p>
            <a:endParaRPr/>
          </a:p>
        </p:txBody>
      </p:sp>
      <p:grpSp>
        <p:nvGrpSpPr>
          <p:cNvPr id="178" name="Group">
            <a:hlinkClick r:id="rId3" action="ppaction://hlinksldjump"/>
          </p:cNvPr>
          <p:cNvGrpSpPr/>
          <p:nvPr/>
        </p:nvGrpSpPr>
        <p:grpSpPr>
          <a:xfrm>
            <a:off x="4002087" y="5832475"/>
            <a:ext cx="1449388" cy="865188"/>
            <a:chOff x="0" y="0"/>
            <a:chExt cx="1449387" cy="865187"/>
          </a:xfrm>
        </p:grpSpPr>
        <p:sp>
          <p:nvSpPr>
            <p:cNvPr id="176" name="Shape"/>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77" name="Return…"/>
            <p:cNvSpPr/>
            <p:nvPr/>
          </p:nvSpPr>
          <p:spPr>
            <a:xfrm>
              <a:off x="413303" y="68639"/>
              <a:ext cx="622782" cy="619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1400">
                  <a:solidFill>
                    <a:srgbClr val="5D4034"/>
                  </a:solidFill>
                  <a:latin typeface="Arial Narrow"/>
                  <a:ea typeface="Arial Narrow"/>
                  <a:cs typeface="Arial Narrow"/>
                  <a:sym typeface="Arial Narrow"/>
                </a:defRPr>
              </a:pPr>
              <a:r>
                <a:t>Return </a:t>
              </a:r>
            </a:p>
            <a:p>
              <a:pPr algn="ctr">
                <a:lnSpc>
                  <a:spcPct val="80000"/>
                </a:lnSpc>
                <a:defRPr sz="1400">
                  <a:solidFill>
                    <a:srgbClr val="5D4034"/>
                  </a:solidFill>
                  <a:latin typeface="Arial Narrow"/>
                  <a:ea typeface="Arial Narrow"/>
                  <a:cs typeface="Arial Narrow"/>
                  <a:sym typeface="Arial Narrow"/>
                </a:defRPr>
              </a:pPr>
              <a:r>
                <a:t>to </a:t>
              </a:r>
            </a:p>
            <a:p>
              <a:pPr algn="ctr">
                <a:lnSpc>
                  <a:spcPct val="80000"/>
                </a:lnSpc>
                <a:defRPr sz="1400">
                  <a:solidFill>
                    <a:srgbClr val="5D4034"/>
                  </a:solidFill>
                  <a:latin typeface="Arial Narrow"/>
                  <a:ea typeface="Arial Narrow"/>
                  <a:cs typeface="Arial Narrow"/>
                  <a:sym typeface="Arial Narrow"/>
                </a:defRPr>
              </a:pPr>
              <a:r>
                <a:t>Entry</a:t>
              </a:r>
            </a:p>
          </p:txBody>
        </p:sp>
      </p:grpSp>
      <p:sp>
        <p:nvSpPr>
          <p:cNvPr id="179" name="Shape"/>
          <p:cNvSpPr/>
          <p:nvPr/>
        </p:nvSpPr>
        <p:spPr>
          <a:xfrm rot="16200000">
            <a:off x="-17835" y="1478334"/>
            <a:ext cx="2801095" cy="1663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a:blip r:embed="rId7"/>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80" name="Shape"/>
          <p:cNvSpPr/>
          <p:nvPr/>
        </p:nvSpPr>
        <p:spPr>
          <a:xfrm rot="5400000" flipH="1">
            <a:off x="6215856" y="1653381"/>
            <a:ext cx="3001963"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a:blip r:embed="rId8"/>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81" name="Rectangle"/>
          <p:cNvSpPr/>
          <p:nvPr/>
        </p:nvSpPr>
        <p:spPr>
          <a:xfrm>
            <a:off x="2922587" y="1336675"/>
            <a:ext cx="1752601" cy="1316038"/>
          </a:xfrm>
          <a:prstGeom prst="rect">
            <a:avLst/>
          </a:prstGeom>
          <a:blipFill>
            <a:blip r:embed="rId9"/>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82" name="Rectangle"/>
          <p:cNvSpPr/>
          <p:nvPr/>
        </p:nvSpPr>
        <p:spPr>
          <a:xfrm>
            <a:off x="3146425" y="0"/>
            <a:ext cx="114300" cy="246063"/>
          </a:xfrm>
          <a:prstGeom prst="rect">
            <a:avLst/>
          </a:prstGeom>
          <a:solidFill>
            <a:srgbClr val="643E33"/>
          </a:solidFill>
          <a:ln w="12700">
            <a:miter lim="400000"/>
          </a:ln>
        </p:spPr>
        <p:txBody>
          <a:bodyPr lIns="45719" rIns="45719" anchor="ctr"/>
          <a:lstStyle/>
          <a:p>
            <a:endParaRPr/>
          </a:p>
        </p:txBody>
      </p:sp>
      <p:sp>
        <p:nvSpPr>
          <p:cNvPr id="183" name="Rectangle"/>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186" name="Group"/>
          <p:cNvGrpSpPr/>
          <p:nvPr/>
        </p:nvGrpSpPr>
        <p:grpSpPr>
          <a:xfrm>
            <a:off x="2667000" y="228600"/>
            <a:ext cx="3810000" cy="522288"/>
            <a:chOff x="0" y="0"/>
            <a:chExt cx="3810000" cy="522287"/>
          </a:xfrm>
        </p:grpSpPr>
        <p:sp>
          <p:nvSpPr>
            <p:cNvPr id="184" name="Rectangle"/>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85" name="Prohibition"/>
            <p:cNvSpPr/>
            <p:nvPr/>
          </p:nvSpPr>
          <p:spPr>
            <a:xfrm>
              <a:off x="1262454" y="43973"/>
              <a:ext cx="1285092"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lvl1pPr>
            </a:lstStyle>
            <a:p>
              <a:r>
                <a:t>Prohibition</a:t>
              </a:r>
            </a:p>
          </p:txBody>
        </p:sp>
      </p:grpSp>
      <p:sp>
        <p:nvSpPr>
          <p:cNvPr id="187" name="Rectangle"/>
          <p:cNvSpPr/>
          <p:nvPr/>
        </p:nvSpPr>
        <p:spPr>
          <a:xfrm>
            <a:off x="4927600" y="1289050"/>
            <a:ext cx="1404938" cy="1871663"/>
          </a:xfrm>
          <a:prstGeom prst="rect">
            <a:avLst/>
          </a:prstGeom>
          <a:blipFill>
            <a:blip r:embed="rId10"/>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oom 5"/>
          <p:cNvSpPr>
            <a:spLocks noGrp="1"/>
          </p:cNvSpPr>
          <p:nvPr>
            <p:ph type="title"/>
          </p:nvPr>
        </p:nvSpPr>
        <p:spPr>
          <a:xfrm>
            <a:off x="685800" y="609599"/>
            <a:ext cx="7772400" cy="1143002"/>
          </a:xfrm>
          <a:prstGeom prst="rect">
            <a:avLst/>
          </a:prstGeom>
        </p:spPr>
        <p:txBody>
          <a:bodyPr/>
          <a:lstStyle>
            <a:lvl1pPr>
              <a:defRPr>
                <a:solidFill>
                  <a:srgbClr val="5D4034"/>
                </a:solidFill>
                <a:latin typeface="Arial Narrow"/>
                <a:ea typeface="Arial Narrow"/>
                <a:cs typeface="Arial Narrow"/>
                <a:sym typeface="Arial Narrow"/>
              </a:defRPr>
            </a:lvl1pPr>
          </a:lstStyle>
          <a:p>
            <a:r>
              <a:t>Room 5</a:t>
            </a:r>
          </a:p>
        </p:txBody>
      </p:sp>
      <p:sp>
        <p:nvSpPr>
          <p:cNvPr id="190" name="Rectangle"/>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91" name="Rectangle">
            <a:hlinkClick r:id="rId3" action="ppaction://hlinksldjump"/>
          </p:cNvPr>
          <p:cNvSpPr/>
          <p:nvPr/>
        </p:nvSpPr>
        <p:spPr>
          <a:xfrm>
            <a:off x="-1" y="3581400"/>
            <a:ext cx="9144002" cy="3276600"/>
          </a:xfrm>
          <a:prstGeom prst="rect">
            <a:avLst/>
          </a:prstGeom>
          <a:blipFill>
            <a:blip r:embed="rId4"/>
          </a:blipFill>
          <a:ln>
            <a:solidFill>
              <a:srgbClr val="000000"/>
            </a:solidFill>
          </a:ln>
        </p:spPr>
        <p:txBody>
          <a:bodyPr lIns="45719" rIns="45719" anchor="ctr"/>
          <a:lstStyle/>
          <a:p>
            <a:endParaRPr/>
          </a:p>
        </p:txBody>
      </p:sp>
      <p:sp>
        <p:nvSpPr>
          <p:cNvPr id="192" name="Rectangle"/>
          <p:cNvSpPr/>
          <p:nvPr/>
        </p:nvSpPr>
        <p:spPr>
          <a:xfrm>
            <a:off x="2590800" y="990600"/>
            <a:ext cx="3962400" cy="2743200"/>
          </a:xfrm>
          <a:prstGeom prst="rect">
            <a:avLst/>
          </a:prstGeom>
          <a:blipFill>
            <a:blip r:embed="rId5"/>
          </a:blipFill>
          <a:ln>
            <a:solidFill>
              <a:srgbClr val="000000"/>
            </a:solidFill>
          </a:ln>
        </p:spPr>
        <p:txBody>
          <a:bodyPr lIns="45719" rIns="45719"/>
          <a:lstStyle/>
          <a:p>
            <a:endParaRPr/>
          </a:p>
        </p:txBody>
      </p:sp>
      <p:sp>
        <p:nvSpPr>
          <p:cNvPr id="193" name="Shape"/>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5"/>
          </a:blipFill>
          <a:ln>
            <a:solidFill>
              <a:srgbClr val="000000"/>
            </a:solidFill>
          </a:ln>
        </p:spPr>
        <p:txBody>
          <a:bodyPr lIns="45719" rIns="45719"/>
          <a:lstStyle/>
          <a:p>
            <a:endParaRPr/>
          </a:p>
        </p:txBody>
      </p:sp>
      <p:sp>
        <p:nvSpPr>
          <p:cNvPr id="194" name="Shape"/>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5"/>
          </a:blipFill>
          <a:ln>
            <a:solidFill>
              <a:srgbClr val="000000"/>
            </a:solidFill>
          </a:ln>
        </p:spPr>
        <p:txBody>
          <a:bodyPr lIns="45719" rIns="45719"/>
          <a:lstStyle/>
          <a:p>
            <a:endParaRPr/>
          </a:p>
        </p:txBody>
      </p:sp>
      <p:grpSp>
        <p:nvGrpSpPr>
          <p:cNvPr id="197" name="Group">
            <a:hlinkClick r:id="rId3" action="ppaction://hlinksldjump"/>
          </p:cNvPr>
          <p:cNvGrpSpPr/>
          <p:nvPr/>
        </p:nvGrpSpPr>
        <p:grpSpPr>
          <a:xfrm>
            <a:off x="4002087" y="5832475"/>
            <a:ext cx="1449388" cy="865188"/>
            <a:chOff x="0" y="0"/>
            <a:chExt cx="1449387" cy="865187"/>
          </a:xfrm>
        </p:grpSpPr>
        <p:sp>
          <p:nvSpPr>
            <p:cNvPr id="195" name="Shape"/>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96" name="Return…"/>
            <p:cNvSpPr/>
            <p:nvPr/>
          </p:nvSpPr>
          <p:spPr>
            <a:xfrm>
              <a:off x="413303" y="68639"/>
              <a:ext cx="622782" cy="619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lnSpc>
                  <a:spcPct val="80000"/>
                </a:lnSpc>
                <a:defRPr sz="1400">
                  <a:solidFill>
                    <a:srgbClr val="5D4034"/>
                  </a:solidFill>
                  <a:latin typeface="Arial Narrow"/>
                  <a:ea typeface="Arial Narrow"/>
                  <a:cs typeface="Arial Narrow"/>
                  <a:sym typeface="Arial Narrow"/>
                </a:defRPr>
              </a:pPr>
              <a:r>
                <a:t>Return </a:t>
              </a:r>
            </a:p>
            <a:p>
              <a:pPr algn="ctr">
                <a:lnSpc>
                  <a:spcPct val="80000"/>
                </a:lnSpc>
                <a:defRPr sz="1400">
                  <a:solidFill>
                    <a:srgbClr val="5D4034"/>
                  </a:solidFill>
                  <a:latin typeface="Arial Narrow"/>
                  <a:ea typeface="Arial Narrow"/>
                  <a:cs typeface="Arial Narrow"/>
                  <a:sym typeface="Arial Narrow"/>
                </a:defRPr>
              </a:pPr>
              <a:r>
                <a:t>to </a:t>
              </a:r>
            </a:p>
            <a:p>
              <a:pPr algn="ctr">
                <a:lnSpc>
                  <a:spcPct val="80000"/>
                </a:lnSpc>
                <a:defRPr sz="1400">
                  <a:solidFill>
                    <a:srgbClr val="5D4034"/>
                  </a:solidFill>
                  <a:latin typeface="Arial Narrow"/>
                  <a:ea typeface="Arial Narrow"/>
                  <a:cs typeface="Arial Narrow"/>
                  <a:sym typeface="Arial Narrow"/>
                </a:defRPr>
              </a:pPr>
              <a:r>
                <a:t>Entry</a:t>
              </a:r>
            </a:p>
          </p:txBody>
        </p:sp>
      </p:grpSp>
      <p:sp>
        <p:nvSpPr>
          <p:cNvPr id="198" name="Shape"/>
          <p:cNvSpPr/>
          <p:nvPr/>
        </p:nvSpPr>
        <p:spPr>
          <a:xfrm rot="16200000">
            <a:off x="45243" y="1415256"/>
            <a:ext cx="2630489"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a:blip r:embed="rId7"/>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199" name="Shape"/>
          <p:cNvSpPr/>
          <p:nvPr/>
        </p:nvSpPr>
        <p:spPr>
          <a:xfrm rot="5400000" flipH="1">
            <a:off x="6592217" y="1174700"/>
            <a:ext cx="2511178" cy="2100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a:blip r:embed="rId8"/>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200" name="Rectangle"/>
          <p:cNvSpPr/>
          <p:nvPr/>
        </p:nvSpPr>
        <p:spPr>
          <a:xfrm>
            <a:off x="2922587" y="1336675"/>
            <a:ext cx="1752601" cy="1316038"/>
          </a:xfrm>
          <a:prstGeom prst="rect">
            <a:avLst/>
          </a:prstGeom>
          <a:blipFill>
            <a:blip r:embed="rId9"/>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201" name="Rectangle"/>
          <p:cNvSpPr/>
          <p:nvPr/>
        </p:nvSpPr>
        <p:spPr>
          <a:xfrm>
            <a:off x="3146425" y="0"/>
            <a:ext cx="114300" cy="246063"/>
          </a:xfrm>
          <a:prstGeom prst="rect">
            <a:avLst/>
          </a:prstGeom>
          <a:solidFill>
            <a:srgbClr val="643E33"/>
          </a:solidFill>
          <a:ln w="12700">
            <a:miter lim="400000"/>
          </a:ln>
        </p:spPr>
        <p:txBody>
          <a:bodyPr lIns="45719" rIns="45719" anchor="ctr"/>
          <a:lstStyle/>
          <a:p>
            <a:endParaRPr/>
          </a:p>
        </p:txBody>
      </p:sp>
      <p:sp>
        <p:nvSpPr>
          <p:cNvPr id="202" name="Rectangle"/>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205" name="Group"/>
          <p:cNvGrpSpPr/>
          <p:nvPr/>
        </p:nvGrpSpPr>
        <p:grpSpPr>
          <a:xfrm>
            <a:off x="2667000" y="228600"/>
            <a:ext cx="3810000" cy="522288"/>
            <a:chOff x="0" y="0"/>
            <a:chExt cx="3810000" cy="522287"/>
          </a:xfrm>
        </p:grpSpPr>
        <p:sp>
          <p:nvSpPr>
            <p:cNvPr id="203" name="Rectangle"/>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204" name="The “Cultural Civil War”"/>
            <p:cNvSpPr/>
            <p:nvPr/>
          </p:nvSpPr>
          <p:spPr>
            <a:xfrm>
              <a:off x="559092" y="43973"/>
              <a:ext cx="2691816" cy="434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lvl1pPr>
            </a:lstStyle>
            <a:p>
              <a:r>
                <a:t>The “Cultural Civil War”</a:t>
              </a:r>
            </a:p>
          </p:txBody>
        </p:sp>
      </p:grpSp>
      <p:sp>
        <p:nvSpPr>
          <p:cNvPr id="206" name="Rectangle"/>
          <p:cNvSpPr/>
          <p:nvPr/>
        </p:nvSpPr>
        <p:spPr>
          <a:xfrm>
            <a:off x="4922837" y="2044700"/>
            <a:ext cx="1404938" cy="1123950"/>
          </a:xfrm>
          <a:prstGeom prst="rect">
            <a:avLst/>
          </a:prstGeom>
          <a:blipFill>
            <a:blip r:embed="rId10"/>
            <a:stretch>
              <a:fillRect/>
            </a:stretch>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pic>
        <p:nvPicPr>
          <p:cNvPr id="207" name="den038.tif" descr="den038.tif"/>
          <p:cNvPicPr>
            <a:picLocks noChangeAspect="1"/>
          </p:cNvPicPr>
          <p:nvPr/>
        </p:nvPicPr>
        <p:blipFill>
          <a:blip r:embed="rId11">
            <a:extLst/>
          </a:blip>
          <a:stretch>
            <a:fillRect/>
          </a:stretch>
        </p:blipFill>
        <p:spPr>
          <a:xfrm>
            <a:off x="2236787" y="4635500"/>
            <a:ext cx="1250951" cy="1727200"/>
          </a:xfrm>
          <a:prstGeom prst="rect">
            <a:avLst/>
          </a:prstGeom>
          <a:ln w="12700">
            <a:miter lim="400000"/>
          </a:ln>
        </p:spPr>
      </p:pic>
      <p:sp>
        <p:nvSpPr>
          <p:cNvPr id="208" name="Artifact…"/>
          <p:cNvSpPr/>
          <p:nvPr/>
        </p:nvSpPr>
        <p:spPr>
          <a:xfrm>
            <a:off x="2559410" y="4376737"/>
            <a:ext cx="605705" cy="370841"/>
          </a:xfrm>
          <a:prstGeom prst="rect">
            <a:avLst/>
          </a:prstGeom>
          <a:blipFill>
            <a:blip r:embed="rId12"/>
            <a:stretch>
              <a:fillRect/>
            </a:stretch>
          </a:blipFill>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gn="ctr">
              <a:defRPr sz="1000">
                <a:solidFill>
                  <a:srgbClr val="5D4034"/>
                </a:solidFill>
                <a:latin typeface="Arial Narrow"/>
                <a:ea typeface="Arial Narrow"/>
                <a:cs typeface="Arial Narrow"/>
                <a:sym typeface="Arial Narrow"/>
              </a:defRPr>
            </a:pPr>
            <a:r>
              <a:t>Artifact </a:t>
            </a:r>
          </a:p>
          <a:p>
            <a:pPr algn="ctr">
              <a:defRPr sz="1000">
                <a:solidFill>
                  <a:srgbClr val="5D4034"/>
                </a:solidFill>
                <a:latin typeface="Arial Narrow"/>
                <a:ea typeface="Arial Narrow"/>
                <a:cs typeface="Arial Narrow"/>
                <a:sym typeface="Arial Narrow"/>
              </a:defRPr>
            </a:pPr>
            <a:r>
              <a:t>21</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11"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12" name="https://www.nwhm.org/online-exhibits/progressiveera/birthcontrol.html"/>
          <p:cNvSpPr/>
          <p:nvPr/>
        </p:nvSpPr>
        <p:spPr>
          <a:xfrm>
            <a:off x="5332412" y="4575175"/>
            <a:ext cx="3349626"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700"/>
              </a:spcBef>
              <a:defRPr sz="1200" u="sng">
                <a:solidFill>
                  <a:srgbClr val="009999"/>
                </a:solidFill>
                <a:uFill>
                  <a:solidFill>
                    <a:srgbClr val="009999"/>
                  </a:solidFill>
                </a:uFill>
                <a:latin typeface="Arial Narrow"/>
                <a:ea typeface="Arial Narrow"/>
                <a:cs typeface="Arial Narrow"/>
                <a:sym typeface="Arial Narrow"/>
                <a:hlinkClick r:id="rId2"/>
              </a:defRPr>
            </a:lvl1pPr>
          </a:lstStyle>
          <a:p>
            <a:pPr>
              <a:defRPr u="none">
                <a:solidFill>
                  <a:srgbClr val="413023"/>
                </a:solidFill>
                <a:uFillTx/>
              </a:defRPr>
            </a:pPr>
            <a:r>
              <a:rPr u="sng">
                <a:solidFill>
                  <a:srgbClr val="009999"/>
                </a:solidFill>
                <a:uFill>
                  <a:solidFill>
                    <a:srgbClr val="009999"/>
                  </a:solidFill>
                </a:uFill>
                <a:hlinkClick r:id="rId2"/>
              </a:rPr>
              <a:t>https://www.nwhm.org/online-exhibits/progressiveera/birthcontrol.html</a:t>
            </a:r>
          </a:p>
        </p:txBody>
      </p:sp>
      <p:sp>
        <p:nvSpPr>
          <p:cNvPr id="213" name="Margaret Sanger began publishing articles on birth control in the 1910’s. She founded the National Birth Control League (NBCL). When Sanger went to Europe, the NBCL became recognized by Mary Dennett and she converted it into the Voluntary Parenthood League. In 1916, Sanger opened a birth control clinic in New York and was arrested under the Comstock Laws. In 1922, Sanger founded the American Birth Control League (ABCL). Then years later it was converted into the Planned Parenthood Federation of America."/>
          <p:cNvSpPr/>
          <p:nvPr/>
        </p:nvSpPr>
        <p:spPr>
          <a:xfrm>
            <a:off x="733425" y="1390650"/>
            <a:ext cx="4138613" cy="39014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defTabSz="457200">
              <a:lnSpc>
                <a:spcPts val="3900"/>
              </a:lnSpc>
              <a:defRPr sz="1600">
                <a:latin typeface="Times New Roman"/>
                <a:ea typeface="Times New Roman"/>
                <a:cs typeface="Times New Roman"/>
                <a:sym typeface="Times New Roman"/>
              </a:defRPr>
            </a:pPr>
            <a:r>
              <a:rPr sz="1800">
                <a:solidFill>
                  <a:srgbClr val="5D4034"/>
                </a:solidFill>
                <a:latin typeface="Arial Narrow"/>
                <a:ea typeface="Arial Narrow"/>
                <a:cs typeface="Arial Narrow"/>
                <a:sym typeface="Arial Narrow"/>
              </a:rPr>
              <a:t>Margaret Sanger began publishing articles on birth control in the 1910’s. She founded the National Birth Control League (NBCL). When Sanger went to Europe, the NBCL became recognized by Mary Dennett and she converted it into the Voluntary Parenthood League. In 1916, Sanger opened a birth control clinic in New York and was arrested under the Comstock Laws. In 1922, Sanger founded the American Birth Control League (ABCL). Then years later it was converted into the Planned Parenthood Federation of America. </a:t>
            </a:r>
          </a:p>
          <a:p>
            <a:pPr defTabSz="457200">
              <a:lnSpc>
                <a:spcPts val="3700"/>
              </a:lnSpc>
              <a:defRPr sz="1600">
                <a:latin typeface="Times New Roman"/>
                <a:ea typeface="Times New Roman"/>
                <a:cs typeface="Times New Roman"/>
                <a:sym typeface="Times New Roman"/>
              </a:defRPr>
            </a:pPr>
            <a:endParaRPr sz="1800">
              <a:solidFill>
                <a:srgbClr val="5D4034"/>
              </a:solidFill>
              <a:latin typeface="Arial Narrow"/>
              <a:ea typeface="Arial Narrow"/>
              <a:cs typeface="Arial Narrow"/>
              <a:sym typeface="Arial Narrow"/>
            </a:endParaRPr>
          </a:p>
        </p:txBody>
      </p:sp>
      <p:sp>
        <p:nvSpPr>
          <p:cNvPr id="214"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15"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16" name="Birth Control Advancement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Birth Control Advancements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Line"/>
          <p:cNvSpPr/>
          <p:nvPr/>
        </p:nvSpPr>
        <p:spPr>
          <a:xfrm>
            <a:off x="7007225" y="5700712"/>
            <a:ext cx="1" cy="584201"/>
          </a:xfrm>
          <a:prstGeom prst="line">
            <a:avLst/>
          </a:prstGeom>
          <a:ln w="76200">
            <a:solidFill>
              <a:srgbClr val="643E33"/>
            </a:solidFill>
          </a:ln>
        </p:spPr>
        <p:txBody>
          <a:bodyPr lIns="45719" rIns="45719"/>
          <a:lstStyle/>
          <a:p>
            <a:endParaRPr/>
          </a:p>
        </p:txBody>
      </p:sp>
      <p:sp>
        <p:nvSpPr>
          <p:cNvPr id="219" name="Line"/>
          <p:cNvSpPr/>
          <p:nvPr/>
        </p:nvSpPr>
        <p:spPr>
          <a:xfrm>
            <a:off x="6873875" y="6294437"/>
            <a:ext cx="268288" cy="1"/>
          </a:xfrm>
          <a:prstGeom prst="line">
            <a:avLst/>
          </a:prstGeom>
          <a:ln w="76200">
            <a:solidFill>
              <a:srgbClr val="643E33"/>
            </a:solidFill>
          </a:ln>
        </p:spPr>
        <p:txBody>
          <a:bodyPr lIns="45719" rIns="45719"/>
          <a:lstStyle/>
          <a:p>
            <a:endParaRPr/>
          </a:p>
        </p:txBody>
      </p:sp>
      <p:sp>
        <p:nvSpPr>
          <p:cNvPr id="220" name="https://youtu.be/3svvCj4yhYc"/>
          <p:cNvSpPr/>
          <p:nvPr/>
        </p:nvSpPr>
        <p:spPr>
          <a:xfrm>
            <a:off x="5332412" y="4575175"/>
            <a:ext cx="3349626" cy="358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800" u="sng">
                <a:solidFill>
                  <a:srgbClr val="009999"/>
                </a:solidFill>
                <a:uFill>
                  <a:solidFill>
                    <a:srgbClr val="009999"/>
                  </a:solidFill>
                </a:uFill>
                <a:latin typeface="Arial Narrow"/>
                <a:ea typeface="Arial Narrow"/>
                <a:cs typeface="Arial Narrow"/>
                <a:sym typeface="Arial Narrow"/>
                <a:hlinkClick r:id="rId2"/>
              </a:defRPr>
            </a:lvl1pPr>
          </a:lstStyle>
          <a:p>
            <a:pPr>
              <a:defRPr u="none">
                <a:solidFill>
                  <a:srgbClr val="5D4034"/>
                </a:solidFill>
                <a:uFillTx/>
              </a:defRPr>
            </a:pPr>
            <a:r>
              <a:rPr u="sng">
                <a:solidFill>
                  <a:srgbClr val="009999"/>
                </a:solidFill>
                <a:uFill>
                  <a:solidFill>
                    <a:srgbClr val="009999"/>
                  </a:solidFill>
                </a:uFill>
                <a:hlinkClick r:id="rId2"/>
              </a:rPr>
              <a:t>https://youtu.be/3svvCj4yhYc</a:t>
            </a:r>
          </a:p>
        </p:txBody>
      </p:sp>
      <p:sp>
        <p:nvSpPr>
          <p:cNvPr id="221" name="https://youtu.be/3svvCj4yhYc…"/>
          <p:cNvSpPr/>
          <p:nvPr/>
        </p:nvSpPr>
        <p:spPr>
          <a:xfrm>
            <a:off x="669925" y="1530350"/>
            <a:ext cx="4138613" cy="3101340"/>
          </a:xfrm>
          <a:prstGeom prst="rect">
            <a:avLst/>
          </a:prstGeom>
          <a:blipFill>
            <a:blip r:embed="rId3"/>
          </a:blipFill>
          <a:ln w="76200">
            <a:solidFill>
              <a:srgbClr val="643E33"/>
            </a:solidFill>
          </a:ln>
          <a:extLst>
            <a:ext uri="{C572A759-6A51-4108-AA02-DFA0A04FC94B}">
              <ma14:wrappingTextBoxFlag xmlns:ma14="http://schemas.microsoft.com/office/mac/drawingml/2011/main" xmlns="" val="1"/>
            </a:ext>
          </a:extLst>
        </p:spPr>
        <p:txBody>
          <a:bodyPr lIns="45719" rIns="45719">
            <a:spAutoFit/>
          </a:bodyPr>
          <a:lstStyle/>
          <a:p>
            <a:pPr>
              <a:defRPr sz="1800">
                <a:solidFill>
                  <a:srgbClr val="5D4034"/>
                </a:solidFill>
                <a:latin typeface="Arial Narrow"/>
                <a:ea typeface="Arial Narrow"/>
                <a:cs typeface="Arial Narrow"/>
                <a:sym typeface="Arial Narrow"/>
              </a:defRPr>
            </a:pPr>
            <a:r>
              <a:rPr u="sng">
                <a:solidFill>
                  <a:srgbClr val="009999"/>
                </a:solidFill>
                <a:uFill>
                  <a:solidFill>
                    <a:srgbClr val="009999"/>
                  </a:solidFill>
                </a:uFill>
                <a:hlinkClick r:id="rId2"/>
              </a:rPr>
              <a:t>https://youtu.be/3svvCj4yhYc</a:t>
            </a:r>
          </a:p>
          <a:p>
            <a:pPr>
              <a:defRPr sz="1800">
                <a:solidFill>
                  <a:srgbClr val="5D4034"/>
                </a:solidFill>
                <a:latin typeface="Arial Narrow"/>
                <a:ea typeface="Arial Narrow"/>
                <a:cs typeface="Arial Narrow"/>
                <a:sym typeface="Arial Narrow"/>
              </a:defRPr>
            </a:pPr>
            <a:endParaRPr u="sng">
              <a:solidFill>
                <a:srgbClr val="009999"/>
              </a:solidFill>
              <a:uFill>
                <a:solidFill>
                  <a:srgbClr val="009999"/>
                </a:solidFill>
              </a:uFill>
              <a:hlinkClick r:id="rId2"/>
            </a:endParaRPr>
          </a:p>
          <a:p>
            <a:pPr marL="180473" indent="-180473">
              <a:buSzPct val="100000"/>
              <a:buChar char="-"/>
              <a:defRPr sz="1800">
                <a:solidFill>
                  <a:srgbClr val="5D4034"/>
                </a:solidFill>
                <a:latin typeface="Arial Narrow"/>
                <a:ea typeface="Arial Narrow"/>
                <a:cs typeface="Arial Narrow"/>
                <a:sym typeface="Arial Narrow"/>
              </a:defRPr>
            </a:pPr>
            <a:r>
              <a:t>Flappers were northern, urban, single, young, middle-class woman. </a:t>
            </a:r>
          </a:p>
          <a:p>
            <a:pPr marL="180473" indent="-180473">
              <a:buSzPct val="100000"/>
              <a:buChar char="-"/>
              <a:defRPr sz="1800">
                <a:solidFill>
                  <a:srgbClr val="5D4034"/>
                </a:solidFill>
                <a:latin typeface="Arial Narrow"/>
                <a:ea typeface="Arial Narrow"/>
                <a:cs typeface="Arial Narrow"/>
                <a:sym typeface="Arial Narrow"/>
              </a:defRPr>
            </a:pPr>
            <a:r>
              <a:t>Many held steady jobs in the changing American economy </a:t>
            </a:r>
          </a:p>
          <a:p>
            <a:pPr marL="180473" indent="-180473">
              <a:buSzPct val="100000"/>
              <a:buChar char="-"/>
              <a:defRPr sz="1800">
                <a:solidFill>
                  <a:srgbClr val="5D4034"/>
                </a:solidFill>
                <a:latin typeface="Arial Narrow"/>
                <a:ea typeface="Arial Narrow"/>
                <a:cs typeface="Arial Narrow"/>
                <a:sym typeface="Arial Narrow"/>
              </a:defRPr>
            </a:pPr>
            <a:r>
              <a:t>Flappers engaged in the active city nightlife</a:t>
            </a:r>
          </a:p>
          <a:p>
            <a:pPr marL="180473" indent="-180473">
              <a:buSzPct val="100000"/>
              <a:buChar char="-"/>
              <a:defRPr sz="1800">
                <a:solidFill>
                  <a:srgbClr val="5D4034"/>
                </a:solidFill>
                <a:latin typeface="Arial Narrow"/>
                <a:ea typeface="Arial Narrow"/>
                <a:cs typeface="Arial Narrow"/>
                <a:sym typeface="Arial Narrow"/>
              </a:defRPr>
            </a:pPr>
            <a:r>
              <a:t>Frequented jazz clubs and vaudeville shows </a:t>
            </a:r>
          </a:p>
          <a:p>
            <a:pPr marL="180473" indent="-180473">
              <a:buSzPct val="100000"/>
              <a:buChar char="-"/>
              <a:defRPr sz="1800">
                <a:solidFill>
                  <a:srgbClr val="5D4034"/>
                </a:solidFill>
                <a:latin typeface="Arial Narrow"/>
                <a:ea typeface="Arial Narrow"/>
                <a:cs typeface="Arial Narrow"/>
                <a:sym typeface="Arial Narrow"/>
              </a:defRPr>
            </a:pPr>
            <a:r>
              <a:t>Commonly attended speakeasies</a:t>
            </a:r>
          </a:p>
          <a:p>
            <a:pPr marL="180473" indent="-180473">
              <a:buSzPct val="100000"/>
              <a:buChar char="-"/>
              <a:defRPr sz="1800">
                <a:solidFill>
                  <a:srgbClr val="5D4034"/>
                </a:solidFill>
                <a:latin typeface="Arial Narrow"/>
                <a:ea typeface="Arial Narrow"/>
                <a:cs typeface="Arial Narrow"/>
                <a:sym typeface="Arial Narrow"/>
              </a:defRPr>
            </a:pPr>
            <a:r>
              <a:t>Adopted a carefree attitude </a:t>
            </a:r>
          </a:p>
        </p:txBody>
      </p:sp>
      <p:sp>
        <p:nvSpPr>
          <p:cNvPr id="222" name="Rectangle"/>
          <p:cNvSpPr/>
          <p:nvPr/>
        </p:nvSpPr>
        <p:spPr>
          <a:xfrm>
            <a:off x="5356225" y="1368425"/>
            <a:ext cx="3302000" cy="2989263"/>
          </a:xfrm>
          <a:prstGeom prst="rect">
            <a:avLst/>
          </a:prstGeom>
          <a:blipFill>
            <a:blip r:embed="rId4"/>
            <a:stretch>
              <a:fillRect/>
            </a:stretch>
          </a:blipFill>
          <a:ln w="76200">
            <a:solidFill>
              <a:srgbClr val="643E33"/>
            </a:solidFill>
          </a:ln>
        </p:spPr>
        <p:txBody>
          <a:bodyPr lIns="45719" rIns="45719" anchor="ctr"/>
          <a:lstStyle/>
          <a:p>
            <a:endParaRPr/>
          </a:p>
        </p:txBody>
      </p:sp>
      <p:sp>
        <p:nvSpPr>
          <p:cNvPr id="223" name="Return to Exhibit">
            <a:hlinkClick r:id="rId5" action="ppaction://hlinksldjump"/>
          </p:cNvPr>
          <p:cNvSpPr/>
          <p:nvPr/>
        </p:nvSpPr>
        <p:spPr>
          <a:xfrm>
            <a:off x="6467475" y="5124450"/>
            <a:ext cx="1081088" cy="535940"/>
          </a:xfrm>
          <a:prstGeom prst="rect">
            <a:avLst/>
          </a:prstGeom>
          <a:blipFill>
            <a:blip r:embed="rId3"/>
          </a:blipFill>
          <a:ln w="38100">
            <a:solidFill>
              <a:srgbClr val="643E33"/>
            </a:solidFill>
          </a:ln>
          <a:extLst>
            <a:ext uri="{C572A759-6A51-4108-AA02-DFA0A04FC94B}">
              <ma14:wrappingTextBoxFlag xmlns:ma14="http://schemas.microsoft.com/office/mac/drawingml/2011/main" xmlns=""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r>
              <a:t>Return to Exhibit</a:t>
            </a:r>
          </a:p>
        </p:txBody>
      </p:sp>
      <p:sp>
        <p:nvSpPr>
          <p:cNvPr id="224" name="Flappers"/>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lstStyle>
            <a:lvl1pPr>
              <a:defRPr sz="4000">
                <a:solidFill>
                  <a:srgbClr val="5D4034"/>
                </a:solidFill>
                <a:latin typeface="Arial Narrow"/>
                <a:ea typeface="Arial Narrow"/>
                <a:cs typeface="Arial Narrow"/>
                <a:sym typeface="Arial Narrow"/>
              </a:defRPr>
            </a:lvl1pPr>
          </a:lstStyle>
          <a:p>
            <a:r>
              <a:t>Flappers</a:t>
            </a:r>
          </a:p>
        </p:txBody>
      </p:sp>
    </p:spTree>
  </p:cSld>
  <p:clrMapOvr>
    <a:masterClrMapping/>
  </p:clrMapOvr>
  <p:transition spd="med"/>
</p:sld>
</file>

<file path=ppt/theme/theme1.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On-screen Show (4:3)</PresentationFormat>
  <Paragraphs>251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Helvetica Neue</vt:lpstr>
      <vt:lpstr>Times</vt:lpstr>
      <vt:lpstr>Times New Roman</vt:lpstr>
      <vt:lpstr>Blank Presentation</vt:lpstr>
      <vt:lpstr>Museum Entrance</vt:lpstr>
      <vt:lpstr>Curator’s Office</vt:lpstr>
      <vt:lpstr>Room 1</vt:lpstr>
      <vt:lpstr>Room 2</vt:lpstr>
      <vt:lpstr>Room 3</vt:lpstr>
      <vt:lpstr>Room 4</vt:lpstr>
      <vt:lpstr>Room 5</vt:lpstr>
      <vt:lpstr>Birth Control Advancements</vt:lpstr>
      <vt:lpstr>Flappers</vt:lpstr>
      <vt:lpstr>19th Amendment</vt:lpstr>
      <vt:lpstr>New Technology- Washing Machine</vt:lpstr>
      <vt:lpstr>The Radio</vt:lpstr>
      <vt:lpstr>The Automobile</vt:lpstr>
      <vt:lpstr>Movie Theaters</vt:lpstr>
      <vt:lpstr>Electric Refrigerator </vt:lpstr>
      <vt:lpstr>Dancing</vt:lpstr>
      <vt:lpstr>Jazz Music</vt:lpstr>
      <vt:lpstr>Phonographs</vt:lpstr>
      <vt:lpstr>Clothes for Jazz</vt:lpstr>
      <vt:lpstr>18th Amendment</vt:lpstr>
      <vt:lpstr>Speakeasies</vt:lpstr>
      <vt:lpstr>Bootleggers/ Rum Runners</vt:lpstr>
      <vt:lpstr>Al Capone</vt:lpstr>
      <vt:lpstr>Harlem Streets</vt:lpstr>
      <vt:lpstr>Ku Klux Klan</vt:lpstr>
      <vt:lpstr>African Americans in the 1920s</vt:lpstr>
      <vt:lpstr>Political Cartoon</vt:lpstr>
      <vt:lpstr>Standards </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Entrance</dc:title>
  <dc:creator>Pardieck, Sherrie</dc:creator>
  <cp:lastModifiedBy>Pardieck, Sherrie</cp:lastModifiedBy>
  <cp:revision>1</cp:revision>
  <dcterms:modified xsi:type="dcterms:W3CDTF">2017-04-17T12:58:00Z</dcterms:modified>
</cp:coreProperties>
</file>