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0" r:id="rId2"/>
    <p:sldId id="259" r:id="rId3"/>
    <p:sldId id="264" r:id="rId4"/>
    <p:sldId id="265" r:id="rId5"/>
    <p:sldId id="266" r:id="rId6"/>
    <p:sldId id="267"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D97"/>
    <a:srgbClr val="73766C"/>
    <a:srgbClr val="E36A68"/>
    <a:srgbClr val="E99795"/>
    <a:srgbClr val="4D1715"/>
    <a:srgbClr val="ECE8EC"/>
    <a:srgbClr val="FFFF8F"/>
    <a:srgbClr val="D6E0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mn-ea"/>
                <a:cs typeface="Arial"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cs typeface="Arial" charset="0"/>
              </a:defRPr>
            </a:lvl1pPr>
          </a:lstStyle>
          <a:p>
            <a:fld id="{A76943CB-DD02-8D4A-848C-E707E9E932A5}" type="datetimeFigureOut">
              <a:rPr lang="en-US"/>
              <a:pPr/>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mn-ea"/>
                <a:cs typeface="Arial"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cs typeface="Arial" charset="0"/>
              </a:defRPr>
            </a:lvl1pPr>
          </a:lstStyle>
          <a:p>
            <a:fld id="{3CC05836-468A-264E-A84A-2A14C991431B}" type="slidenum">
              <a:rPr lang="en-US"/>
              <a:pPr/>
              <a:t>‹#›</a:t>
            </a:fld>
            <a:endParaRPr lang="en-US"/>
          </a:p>
        </p:txBody>
      </p:sp>
    </p:spTree>
    <p:extLst>
      <p:ext uri="{BB962C8B-B14F-4D97-AF65-F5344CB8AC3E}">
        <p14:creationId xmlns:p14="http://schemas.microsoft.com/office/powerpoint/2010/main" val="2751332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63ADFC-D9D9-E343-8524-C2C7693DEC55}" type="slidenum">
              <a:rPr lang="en-US">
                <a:latin typeface="Calibri" charset="0"/>
                <a:cs typeface="Arial" charset="0"/>
              </a:rPr>
              <a:pPr/>
              <a:t>1</a:t>
            </a:fld>
            <a:endParaRPr lang="en-US">
              <a:latin typeface="Calibri" charset="0"/>
              <a:cs typeface="Arial" charset="0"/>
            </a:endParaRPr>
          </a:p>
        </p:txBody>
      </p:sp>
    </p:spTree>
    <p:extLst>
      <p:ext uri="{BB962C8B-B14F-4D97-AF65-F5344CB8AC3E}">
        <p14:creationId xmlns:p14="http://schemas.microsoft.com/office/powerpoint/2010/main" val="312242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93C797C-59FC-6B48-8A87-9C1F61F4EC09}" type="slidenum">
              <a:rPr lang="en-US">
                <a:latin typeface="Calibri" charset="0"/>
                <a:cs typeface="Arial" charset="0"/>
              </a:rPr>
              <a:pPr/>
              <a:t>2</a:t>
            </a:fld>
            <a:endParaRPr lang="en-US">
              <a:latin typeface="Calibri" charset="0"/>
              <a:cs typeface="Arial" charset="0"/>
            </a:endParaRPr>
          </a:p>
        </p:txBody>
      </p:sp>
    </p:spTree>
    <p:extLst>
      <p:ext uri="{BB962C8B-B14F-4D97-AF65-F5344CB8AC3E}">
        <p14:creationId xmlns:p14="http://schemas.microsoft.com/office/powerpoint/2010/main" val="2074446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Building the titanic</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85F3003-402E-1045-A18C-9C031711152F}" type="slidenum">
              <a:rPr lang="en-US">
                <a:latin typeface="Calibri" charset="0"/>
                <a:cs typeface="Arial" charset="0"/>
              </a:rPr>
              <a:pPr/>
              <a:t>3</a:t>
            </a:fld>
            <a:endParaRPr lang="en-US">
              <a:latin typeface="Calibri" charset="0"/>
              <a:cs typeface="Arial" charset="0"/>
            </a:endParaRPr>
          </a:p>
        </p:txBody>
      </p:sp>
    </p:spTree>
    <p:extLst>
      <p:ext uri="{BB962C8B-B14F-4D97-AF65-F5344CB8AC3E}">
        <p14:creationId xmlns:p14="http://schemas.microsoft.com/office/powerpoint/2010/main" val="502391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Life on the ship</a:t>
            </a:r>
          </a:p>
        </p:txBody>
      </p:sp>
      <p:sp>
        <p:nvSpPr>
          <p:cNvPr id="276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7A8383B5-8C1A-1342-AD07-8BE02E499D7B}" type="slidenum">
              <a:rPr lang="en-US" sz="1200">
                <a:latin typeface="Calibri" charset="0"/>
              </a:rPr>
              <a:pPr algn="r" eaLnBrk="1" hangingPunct="1"/>
              <a:t>4</a:t>
            </a:fld>
            <a:endParaRPr lang="en-US" sz="1200">
              <a:latin typeface="Calibri" charset="0"/>
            </a:endParaRPr>
          </a:p>
        </p:txBody>
      </p:sp>
    </p:spTree>
    <p:extLst>
      <p:ext uri="{BB962C8B-B14F-4D97-AF65-F5344CB8AC3E}">
        <p14:creationId xmlns:p14="http://schemas.microsoft.com/office/powerpoint/2010/main" val="124875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Important people </a:t>
            </a:r>
          </a:p>
        </p:txBody>
      </p:sp>
      <p:sp>
        <p:nvSpPr>
          <p:cNvPr id="286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C72FF0BB-8A88-0847-85CB-7BCE646D6A79}" type="slidenum">
              <a:rPr lang="en-US" sz="1200">
                <a:latin typeface="Calibri" charset="0"/>
              </a:rPr>
              <a:pPr algn="r" eaLnBrk="1" hangingPunct="1"/>
              <a:t>5</a:t>
            </a:fld>
            <a:endParaRPr lang="en-US" sz="1200">
              <a:latin typeface="Calibri" charset="0"/>
            </a:endParaRPr>
          </a:p>
        </p:txBody>
      </p:sp>
    </p:spTree>
    <p:extLst>
      <p:ext uri="{BB962C8B-B14F-4D97-AF65-F5344CB8AC3E}">
        <p14:creationId xmlns:p14="http://schemas.microsoft.com/office/powerpoint/2010/main" val="302297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sinking</a:t>
            </a:r>
          </a:p>
        </p:txBody>
      </p:sp>
      <p:sp>
        <p:nvSpPr>
          <p:cNvPr id="297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B5404019-3EE8-3440-A687-6F5825B98388}" type="slidenum">
              <a:rPr lang="en-US" sz="1200">
                <a:latin typeface="Calibri" charset="0"/>
              </a:rPr>
              <a:pPr algn="r" eaLnBrk="1" hangingPunct="1"/>
              <a:t>6</a:t>
            </a:fld>
            <a:endParaRPr lang="en-US" sz="1200">
              <a:latin typeface="Calibri" charset="0"/>
            </a:endParaRPr>
          </a:p>
        </p:txBody>
      </p:sp>
    </p:spTree>
    <p:extLst>
      <p:ext uri="{BB962C8B-B14F-4D97-AF65-F5344CB8AC3E}">
        <p14:creationId xmlns:p14="http://schemas.microsoft.com/office/powerpoint/2010/main" val="2882504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Artifact 2</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333D992-C557-8B4F-BF7D-BABC139FE0CE}" type="slidenum">
              <a:rPr lang="en-US">
                <a:latin typeface="Calibri" charset="0"/>
                <a:cs typeface="Arial" charset="0"/>
              </a:rPr>
              <a:pPr/>
              <a:t>7</a:t>
            </a:fld>
            <a:endParaRPr lang="en-US">
              <a:latin typeface="Calibri" charset="0"/>
              <a:cs typeface="Arial" charset="0"/>
            </a:endParaRPr>
          </a:p>
        </p:txBody>
      </p:sp>
    </p:spTree>
    <p:extLst>
      <p:ext uri="{BB962C8B-B14F-4D97-AF65-F5344CB8AC3E}">
        <p14:creationId xmlns:p14="http://schemas.microsoft.com/office/powerpoint/2010/main" val="1589527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Artifact 3</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50FC2D1-A20A-EE4E-8EA3-0C3757468DB9}" type="slidenum">
              <a:rPr lang="en-US">
                <a:latin typeface="Calibri" charset="0"/>
                <a:cs typeface="Arial" charset="0"/>
              </a:rPr>
              <a:pPr/>
              <a:t>8</a:t>
            </a:fld>
            <a:endParaRPr lang="en-US">
              <a:latin typeface="Calibri" charset="0"/>
              <a:cs typeface="Arial" charset="0"/>
            </a:endParaRPr>
          </a:p>
        </p:txBody>
      </p:sp>
    </p:spTree>
    <p:extLst>
      <p:ext uri="{BB962C8B-B14F-4D97-AF65-F5344CB8AC3E}">
        <p14:creationId xmlns:p14="http://schemas.microsoft.com/office/powerpoint/2010/main" val="3031279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a typeface="MS PGothic"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806A926-0BBB-2247-BF94-F765DD2FBDCA}" type="slidenum">
              <a:rPr lang="en-US">
                <a:latin typeface="Calibri" charset="0"/>
                <a:cs typeface="Arial" charset="0"/>
              </a:rPr>
              <a:pPr/>
              <a:t>18</a:t>
            </a:fld>
            <a:endParaRPr lang="en-US">
              <a:latin typeface="Calibri" charset="0"/>
              <a:cs typeface="Arial" charset="0"/>
            </a:endParaRPr>
          </a:p>
        </p:txBody>
      </p:sp>
    </p:spTree>
    <p:extLst>
      <p:ext uri="{BB962C8B-B14F-4D97-AF65-F5344CB8AC3E}">
        <p14:creationId xmlns:p14="http://schemas.microsoft.com/office/powerpoint/2010/main" val="4167634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8.xml"/><Relationship Id="rId4" Type="http://schemas.openxmlformats.org/officeDocument/2006/relationships/slide" Target="../slides/slide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0"/>
            <a:ext cx="9144000" cy="2133600"/>
          </a:xfrm>
          <a:prstGeom prst="rect">
            <a:avLst/>
          </a:prstGeom>
          <a:gradFill flip="none" rotWithShape="1">
            <a:gsLst>
              <a:gs pos="0">
                <a:schemeClr val="tx1"/>
              </a:gs>
              <a:gs pos="78000">
                <a:schemeClr val="tx2"/>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3" name="Rectangle 2"/>
          <p:cNvSpPr>
            <a:spLocks noChangeArrowheads="1"/>
          </p:cNvSpPr>
          <p:nvPr userDrawn="1"/>
        </p:nvSpPr>
        <p:spPr bwMode="auto">
          <a:xfrm>
            <a:off x="0" y="3886200"/>
            <a:ext cx="9144000" cy="2971800"/>
          </a:xfrm>
          <a:prstGeom prst="rect">
            <a:avLst/>
          </a:prstGeom>
          <a:blipFill dpi="0" rotWithShape="1">
            <a:blip r:embed="rId2"/>
            <a:srcRect/>
            <a:tile tx="0" ty="0" sx="100000" sy="100000" flip="none" algn="tl"/>
          </a:blipFill>
          <a:ln w="25400">
            <a:solidFill>
              <a:srgbClr val="385D8A"/>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4" name="Rectangle 3">
            <a:hlinkClick r:id="rId3" action="ppaction://hlinksldjump"/>
          </p:cNvPr>
          <p:cNvSpPr>
            <a:spLocks noChangeArrowheads="1"/>
          </p:cNvSpPr>
          <p:nvPr userDrawn="1"/>
        </p:nvSpPr>
        <p:spPr bwMode="auto">
          <a:xfrm>
            <a:off x="3657600" y="1981200"/>
            <a:ext cx="1828800" cy="2819400"/>
          </a:xfrm>
          <a:prstGeom prst="rect">
            <a:avLst/>
          </a:prstGeom>
          <a:gradFill rotWithShape="0">
            <a:gsLst>
              <a:gs pos="0">
                <a:schemeClr val="tx2"/>
              </a:gs>
              <a:gs pos="50000">
                <a:schemeClr val="accent1"/>
              </a:gs>
              <a:gs pos="100000">
                <a:schemeClr val="tx2"/>
              </a:gs>
            </a:gsLst>
            <a:lin ang="5400000"/>
          </a:gradFill>
          <a:ln>
            <a:noFill/>
          </a:ln>
          <a:effectLst>
            <a:outerShdw blurRad="203200" sx="97000" sy="97000" rotWithShape="0">
              <a:srgbClr val="000000">
                <a:alpha val="62000"/>
              </a:srgbClr>
            </a:outerShdw>
          </a:effectLst>
          <a:extLst>
            <a:ext uri="{91240B29-F687-4f45-9708-019B960494DF}">
              <a14:hiddenLine xmlns:a14="http://schemas.microsoft.com/office/drawing/2010/main" xmlns="" w="254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5" name="Trapezoid 35"/>
          <p:cNvSpPr>
            <a:spLocks/>
          </p:cNvSpPr>
          <p:nvPr userDrawn="1"/>
        </p:nvSpPr>
        <p:spPr bwMode="auto">
          <a:xfrm rot="5400000">
            <a:off x="-952500" y="1562100"/>
            <a:ext cx="5562600" cy="3657600"/>
          </a:xfrm>
          <a:custGeom>
            <a:avLst/>
            <a:gdLst>
              <a:gd name="T0" fmla="*/ 0 w 5562600"/>
              <a:gd name="T1" fmla="*/ 3657600 h 3657600"/>
              <a:gd name="T2" fmla="*/ 1360444 w 5562600"/>
              <a:gd name="T3" fmla="*/ 0 h 3657600"/>
              <a:gd name="T4" fmla="*/ 4202156 w 5562600"/>
              <a:gd name="T5" fmla="*/ 0 h 3657600"/>
              <a:gd name="T6" fmla="*/ 5562600 w 5562600"/>
              <a:gd name="T7" fmla="*/ 3657600 h 3657600"/>
              <a:gd name="T8" fmla="*/ 0 w 5562600"/>
              <a:gd name="T9" fmla="*/ 3657600 h 3657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2600" h="3657600">
                <a:moveTo>
                  <a:pt x="0" y="3657600"/>
                </a:moveTo>
                <a:lnTo>
                  <a:pt x="1360444" y="0"/>
                </a:lnTo>
                <a:lnTo>
                  <a:pt x="4202156" y="0"/>
                </a:lnTo>
                <a:lnTo>
                  <a:pt x="5562600" y="3657600"/>
                </a:lnTo>
                <a:lnTo>
                  <a:pt x="0" y="3657600"/>
                </a:lnTo>
                <a:close/>
              </a:path>
            </a:pathLst>
          </a:custGeom>
          <a:gradFill rotWithShape="0">
            <a:gsLst>
              <a:gs pos="0">
                <a:srgbClr val="9AB5E4"/>
              </a:gs>
              <a:gs pos="50000">
                <a:srgbClr val="C2D1ED"/>
              </a:gs>
              <a:gs pos="100000">
                <a:srgbClr val="E1E8F5"/>
              </a:gs>
            </a:gsLst>
            <a:lin ang="5400000"/>
          </a:gradFill>
          <a:ln>
            <a:noFill/>
          </a:ln>
          <a:effectLst>
            <a:outerShdw blurRad="50800" dist="38100" algn="l"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6" name="Trapezoid 39"/>
          <p:cNvSpPr>
            <a:spLocks/>
          </p:cNvSpPr>
          <p:nvPr userDrawn="1"/>
        </p:nvSpPr>
        <p:spPr bwMode="auto">
          <a:xfrm rot="16200000">
            <a:off x="4533900" y="1562100"/>
            <a:ext cx="5562600" cy="3657600"/>
          </a:xfrm>
          <a:custGeom>
            <a:avLst/>
            <a:gdLst>
              <a:gd name="T0" fmla="*/ 0 w 5562600"/>
              <a:gd name="T1" fmla="*/ 3657600 h 3657600"/>
              <a:gd name="T2" fmla="*/ 1360444 w 5562600"/>
              <a:gd name="T3" fmla="*/ 0 h 3657600"/>
              <a:gd name="T4" fmla="*/ 4202156 w 5562600"/>
              <a:gd name="T5" fmla="*/ 0 h 3657600"/>
              <a:gd name="T6" fmla="*/ 5562600 w 5562600"/>
              <a:gd name="T7" fmla="*/ 3657600 h 3657600"/>
              <a:gd name="T8" fmla="*/ 0 w 5562600"/>
              <a:gd name="T9" fmla="*/ 3657600 h 3657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2600" h="3657600">
                <a:moveTo>
                  <a:pt x="0" y="3657600"/>
                </a:moveTo>
                <a:lnTo>
                  <a:pt x="1360444" y="0"/>
                </a:lnTo>
                <a:lnTo>
                  <a:pt x="4202156" y="0"/>
                </a:lnTo>
                <a:lnTo>
                  <a:pt x="5562600" y="3657600"/>
                </a:lnTo>
                <a:lnTo>
                  <a:pt x="0" y="3657600"/>
                </a:lnTo>
                <a:close/>
              </a:path>
            </a:pathLst>
          </a:custGeom>
          <a:gradFill rotWithShape="0">
            <a:gsLst>
              <a:gs pos="0">
                <a:srgbClr val="9AB5E4"/>
              </a:gs>
              <a:gs pos="50000">
                <a:srgbClr val="C2D1ED"/>
              </a:gs>
              <a:gs pos="100000">
                <a:srgbClr val="E1E8F5"/>
              </a:gs>
            </a:gsLst>
            <a:lin ang="5400000"/>
          </a:gradFill>
          <a:ln>
            <a:noFill/>
          </a:ln>
          <a:effectLst>
            <a:outerShdw blurRad="50800" dist="38100" dir="10800000" algn="r"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7" name="Trapezoid 40"/>
          <p:cNvSpPr>
            <a:spLocks/>
          </p:cNvSpPr>
          <p:nvPr userDrawn="1"/>
        </p:nvSpPr>
        <p:spPr bwMode="auto">
          <a:xfrm rot="5400000">
            <a:off x="-902494" y="3417094"/>
            <a:ext cx="3786188" cy="1676400"/>
          </a:xfrm>
          <a:custGeom>
            <a:avLst/>
            <a:gdLst>
              <a:gd name="T0" fmla="*/ 0 w 3786188"/>
              <a:gd name="T1" fmla="*/ 1676400 h 1676400"/>
              <a:gd name="T2" fmla="*/ 528519 w 3786188"/>
              <a:gd name="T3" fmla="*/ 0 h 1676400"/>
              <a:gd name="T4" fmla="*/ 3257669 w 3786188"/>
              <a:gd name="T5" fmla="*/ 0 h 1676400"/>
              <a:gd name="T6" fmla="*/ 3786188 w 3786188"/>
              <a:gd name="T7" fmla="*/ 1676400 h 1676400"/>
              <a:gd name="T8" fmla="*/ 0 w 3786188"/>
              <a:gd name="T9" fmla="*/ 1676400 h 1676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86188" h="1676400">
                <a:moveTo>
                  <a:pt x="0" y="1676400"/>
                </a:moveTo>
                <a:lnTo>
                  <a:pt x="528519" y="0"/>
                </a:lnTo>
                <a:lnTo>
                  <a:pt x="3257669" y="0"/>
                </a:lnTo>
                <a:lnTo>
                  <a:pt x="3786188" y="1676400"/>
                </a:lnTo>
                <a:lnTo>
                  <a:pt x="0" y="16764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8" name="Trapezoid 7"/>
          <p:cNvSpPr/>
          <p:nvPr userDrawn="1"/>
        </p:nvSpPr>
        <p:spPr>
          <a:xfrm rot="5400000">
            <a:off x="-533400" y="1981200"/>
            <a:ext cx="3048000" cy="1676400"/>
          </a:xfrm>
          <a:prstGeom prst="trapezoid">
            <a:avLst>
              <a:gd name="adj" fmla="val 31527"/>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9" name="Rectangle 8">
            <a:hlinkClick r:id="rId4" action="ppaction://hlinksldjump"/>
          </p:cNvPr>
          <p:cNvSpPr>
            <a:spLocks noChangeArrowheads="1"/>
          </p:cNvSpPr>
          <p:nvPr userDrawn="1"/>
        </p:nvSpPr>
        <p:spPr bwMode="auto">
          <a:xfrm>
            <a:off x="152400" y="1828800"/>
            <a:ext cx="1676400" cy="3657600"/>
          </a:xfrm>
          <a:prstGeom prst="rect">
            <a:avLst/>
          </a:prstGeom>
          <a:gradFill rotWithShape="0">
            <a:gsLst>
              <a:gs pos="0">
                <a:srgbClr val="376092"/>
              </a:gs>
              <a:gs pos="53999">
                <a:srgbClr val="17375E"/>
              </a:gs>
              <a:gs pos="53999">
                <a:srgbClr val="376092"/>
              </a:gs>
              <a:gs pos="100000">
                <a:srgbClr val="376092"/>
              </a:gs>
            </a:gsLst>
            <a:lin ang="5400000"/>
          </a:gradFill>
          <a:ln w="12700">
            <a:solidFill>
              <a:srgbClr val="385D8A"/>
            </a:solidFill>
            <a:miter lim="800000"/>
            <a:headEnd/>
            <a:tailEnd/>
          </a:ln>
          <a:effectLst>
            <a:outerShdw blurRad="177800" dist="38099" dir="4680030" sx="86000" sy="86000" algn="t" rotWithShape="0">
              <a:srgbClr val="000000">
                <a:alpha val="67998"/>
              </a:srgbClr>
            </a:outerShdw>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10" name="Trapezoid 43"/>
          <p:cNvSpPr>
            <a:spLocks/>
          </p:cNvSpPr>
          <p:nvPr userDrawn="1"/>
        </p:nvSpPr>
        <p:spPr bwMode="auto">
          <a:xfrm rot="5400000" flipV="1">
            <a:off x="5650706" y="2883694"/>
            <a:ext cx="4852988" cy="1676400"/>
          </a:xfrm>
          <a:custGeom>
            <a:avLst/>
            <a:gdLst>
              <a:gd name="T0" fmla="*/ 0 w 4852988"/>
              <a:gd name="T1" fmla="*/ 1676400 h 1676400"/>
              <a:gd name="T2" fmla="*/ 510296 w 4852988"/>
              <a:gd name="T3" fmla="*/ 0 h 1676400"/>
              <a:gd name="T4" fmla="*/ 4342692 w 4852988"/>
              <a:gd name="T5" fmla="*/ 0 h 1676400"/>
              <a:gd name="T6" fmla="*/ 4852988 w 4852988"/>
              <a:gd name="T7" fmla="*/ 1676400 h 1676400"/>
              <a:gd name="T8" fmla="*/ 0 w 4852988"/>
              <a:gd name="T9" fmla="*/ 1676400 h 1676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52988" h="1676400">
                <a:moveTo>
                  <a:pt x="0" y="1676400"/>
                </a:moveTo>
                <a:lnTo>
                  <a:pt x="510296" y="0"/>
                </a:lnTo>
                <a:lnTo>
                  <a:pt x="4342692" y="0"/>
                </a:lnTo>
                <a:lnTo>
                  <a:pt x="4852988" y="1676400"/>
                </a:lnTo>
                <a:lnTo>
                  <a:pt x="0" y="16764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11" name="Trapezoid 10"/>
          <p:cNvSpPr/>
          <p:nvPr userDrawn="1"/>
        </p:nvSpPr>
        <p:spPr>
          <a:xfrm rot="5400000" flipV="1">
            <a:off x="6705600" y="1828800"/>
            <a:ext cx="2743200" cy="1676400"/>
          </a:xfrm>
          <a:prstGeom prst="trapezoid">
            <a:avLst>
              <a:gd name="adj" fmla="val 30440"/>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2" name="Rectangle 11">
            <a:hlinkClick r:id="rId5" action="ppaction://hlinksldjump"/>
          </p:cNvPr>
          <p:cNvSpPr>
            <a:spLocks noChangeArrowheads="1"/>
          </p:cNvSpPr>
          <p:nvPr userDrawn="1"/>
        </p:nvSpPr>
        <p:spPr bwMode="auto">
          <a:xfrm>
            <a:off x="7239000" y="1828800"/>
            <a:ext cx="1676400" cy="3657600"/>
          </a:xfrm>
          <a:prstGeom prst="rect">
            <a:avLst/>
          </a:prstGeom>
          <a:gradFill rotWithShape="0">
            <a:gsLst>
              <a:gs pos="0">
                <a:srgbClr val="376092"/>
              </a:gs>
              <a:gs pos="53999">
                <a:srgbClr val="17375E"/>
              </a:gs>
              <a:gs pos="53999">
                <a:srgbClr val="376092"/>
              </a:gs>
              <a:gs pos="100000">
                <a:srgbClr val="376092"/>
              </a:gs>
            </a:gsLst>
            <a:lin ang="5400000"/>
          </a:gradFill>
          <a:ln>
            <a:noFill/>
          </a:ln>
          <a:effectLst>
            <a:outerShdw blurRad="177800" dist="38099" dir="4680030" sx="86000" sy="86000" algn="t" rotWithShape="0">
              <a:srgbClr val="000000">
                <a:alpha val="67998"/>
              </a:srgbClr>
            </a:outerShdw>
          </a:effectLst>
          <a:extLst>
            <a:ext uri="{91240B29-F687-4f45-9708-019B960494DF}">
              <a14:hiddenLine xmlns:a14="http://schemas.microsoft.com/office/drawing/2010/main" xmlns="" w="127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13" name="Trapezoid 46"/>
          <p:cNvSpPr>
            <a:spLocks/>
          </p:cNvSpPr>
          <p:nvPr userDrawn="1"/>
        </p:nvSpPr>
        <p:spPr bwMode="auto">
          <a:xfrm rot="5400000">
            <a:off x="1066800" y="3048000"/>
            <a:ext cx="3505200" cy="1219200"/>
          </a:xfrm>
          <a:custGeom>
            <a:avLst/>
            <a:gdLst>
              <a:gd name="T0" fmla="*/ 0 w 3505200"/>
              <a:gd name="T1" fmla="*/ 1219200 h 1219200"/>
              <a:gd name="T2" fmla="*/ 365321 w 3505200"/>
              <a:gd name="T3" fmla="*/ 0 h 1219200"/>
              <a:gd name="T4" fmla="*/ 3139879 w 3505200"/>
              <a:gd name="T5" fmla="*/ 0 h 1219200"/>
              <a:gd name="T6" fmla="*/ 3505200 w 3505200"/>
              <a:gd name="T7" fmla="*/ 1219200 h 1219200"/>
              <a:gd name="T8" fmla="*/ 0 w 3505200"/>
              <a:gd name="T9" fmla="*/ 1219200 h 1219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05200" h="1219200">
                <a:moveTo>
                  <a:pt x="0" y="1219200"/>
                </a:moveTo>
                <a:lnTo>
                  <a:pt x="365321" y="0"/>
                </a:lnTo>
                <a:lnTo>
                  <a:pt x="3139879" y="0"/>
                </a:lnTo>
                <a:lnTo>
                  <a:pt x="3505200" y="1219200"/>
                </a:lnTo>
                <a:lnTo>
                  <a:pt x="0" y="12192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14" name="Trapezoid 47"/>
          <p:cNvSpPr>
            <a:spLocks/>
          </p:cNvSpPr>
          <p:nvPr userDrawn="1"/>
        </p:nvSpPr>
        <p:spPr bwMode="auto">
          <a:xfrm rot="5400000" flipV="1">
            <a:off x="4648200" y="3048000"/>
            <a:ext cx="3505200" cy="1219200"/>
          </a:xfrm>
          <a:custGeom>
            <a:avLst/>
            <a:gdLst>
              <a:gd name="T0" fmla="*/ 0 w 3505200"/>
              <a:gd name="T1" fmla="*/ 1219200 h 1219200"/>
              <a:gd name="T2" fmla="*/ 384377 w 3505200"/>
              <a:gd name="T3" fmla="*/ 0 h 1219200"/>
              <a:gd name="T4" fmla="*/ 3120823 w 3505200"/>
              <a:gd name="T5" fmla="*/ 0 h 1219200"/>
              <a:gd name="T6" fmla="*/ 3505200 w 3505200"/>
              <a:gd name="T7" fmla="*/ 1219200 h 1219200"/>
              <a:gd name="T8" fmla="*/ 0 w 3505200"/>
              <a:gd name="T9" fmla="*/ 1219200 h 1219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05200" h="1219200">
                <a:moveTo>
                  <a:pt x="0" y="1219200"/>
                </a:moveTo>
                <a:lnTo>
                  <a:pt x="384377" y="0"/>
                </a:lnTo>
                <a:lnTo>
                  <a:pt x="3120823" y="0"/>
                </a:lnTo>
                <a:lnTo>
                  <a:pt x="3505200" y="1219200"/>
                </a:lnTo>
                <a:lnTo>
                  <a:pt x="0" y="12192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15" name="Trapezoid 14"/>
          <p:cNvSpPr/>
          <p:nvPr userDrawn="1"/>
        </p:nvSpPr>
        <p:spPr>
          <a:xfrm rot="5400000">
            <a:off x="1600200" y="2514600"/>
            <a:ext cx="2438400" cy="1219200"/>
          </a:xfrm>
          <a:prstGeom prst="trapezoid">
            <a:avLst>
              <a:gd name="adj" fmla="val 29964"/>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6" name="Rectangle 15">
            <a:hlinkClick r:id="rId6" action="ppaction://hlinksldjump"/>
          </p:cNvPr>
          <p:cNvSpPr>
            <a:spLocks noChangeArrowheads="1"/>
          </p:cNvSpPr>
          <p:nvPr userDrawn="1"/>
        </p:nvSpPr>
        <p:spPr bwMode="auto">
          <a:xfrm>
            <a:off x="2209800" y="2286000"/>
            <a:ext cx="1219200" cy="2613025"/>
          </a:xfrm>
          <a:prstGeom prst="rect">
            <a:avLst/>
          </a:prstGeom>
          <a:gradFill rotWithShape="0">
            <a:gsLst>
              <a:gs pos="0">
                <a:srgbClr val="376092"/>
              </a:gs>
              <a:gs pos="53999">
                <a:srgbClr val="17375E"/>
              </a:gs>
              <a:gs pos="53999">
                <a:srgbClr val="376092"/>
              </a:gs>
              <a:gs pos="100000">
                <a:srgbClr val="376092"/>
              </a:gs>
            </a:gsLst>
            <a:lin ang="5400000"/>
          </a:gradFill>
          <a:ln>
            <a:noFill/>
          </a:ln>
          <a:effectLst>
            <a:outerShdw blurRad="177800" dist="38099" dir="4680030" sx="86000" sy="86000" algn="t" rotWithShape="0">
              <a:srgbClr val="000000">
                <a:alpha val="67998"/>
              </a:srgbClr>
            </a:outerShdw>
          </a:effectLst>
          <a:extLst>
            <a:ext uri="{91240B29-F687-4f45-9708-019B960494DF}">
              <a14:hiddenLine xmlns:a14="http://schemas.microsoft.com/office/drawing/2010/main" xmlns="" w="127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17" name="Trapezoid 16"/>
          <p:cNvSpPr/>
          <p:nvPr userDrawn="1"/>
        </p:nvSpPr>
        <p:spPr>
          <a:xfrm rot="5400000" flipV="1">
            <a:off x="5448300" y="2247900"/>
            <a:ext cx="1905000" cy="1219200"/>
          </a:xfrm>
          <a:prstGeom prst="trapezoid">
            <a:avLst>
              <a:gd name="adj" fmla="val 31527"/>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8" name="Rectangle 17">
            <a:hlinkClick r:id="rId7" action="ppaction://hlinksldjump"/>
          </p:cNvPr>
          <p:cNvSpPr>
            <a:spLocks noChangeArrowheads="1"/>
          </p:cNvSpPr>
          <p:nvPr userDrawn="1"/>
        </p:nvSpPr>
        <p:spPr bwMode="auto">
          <a:xfrm>
            <a:off x="5791200" y="2286000"/>
            <a:ext cx="1219200" cy="2667000"/>
          </a:xfrm>
          <a:prstGeom prst="rect">
            <a:avLst/>
          </a:prstGeom>
          <a:gradFill rotWithShape="0">
            <a:gsLst>
              <a:gs pos="0">
                <a:srgbClr val="376092"/>
              </a:gs>
              <a:gs pos="53999">
                <a:srgbClr val="17375E"/>
              </a:gs>
              <a:gs pos="53999">
                <a:srgbClr val="376092"/>
              </a:gs>
              <a:gs pos="100000">
                <a:srgbClr val="376092"/>
              </a:gs>
            </a:gsLst>
            <a:lin ang="5400000"/>
          </a:gradFill>
          <a:ln>
            <a:noFill/>
          </a:ln>
          <a:effectLst>
            <a:outerShdw blurRad="177800" dist="38099" dir="4680030" sx="86000" sy="86000" algn="t" rotWithShape="0">
              <a:srgbClr val="000000">
                <a:alpha val="67998"/>
              </a:srgbClr>
            </a:outerShdw>
          </a:effectLst>
          <a:extLst>
            <a:ext uri="{91240B29-F687-4f45-9708-019B960494DF}">
              <a14:hiddenLine xmlns:a14="http://schemas.microsoft.com/office/drawing/2010/main" xmlns="" w="127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Tree>
    <p:extLst>
      <p:ext uri="{BB962C8B-B14F-4D97-AF65-F5344CB8AC3E}">
        <p14:creationId xmlns:p14="http://schemas.microsoft.com/office/powerpoint/2010/main" val="122343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2133600"/>
          </a:xfrm>
          <a:prstGeom prst="rect">
            <a:avLst/>
          </a:prstGeom>
          <a:gradFill flip="none" rotWithShape="1">
            <a:gsLst>
              <a:gs pos="0">
                <a:schemeClr val="tx1"/>
              </a:gs>
              <a:gs pos="78000">
                <a:schemeClr val="tx2"/>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5" name="Rectangle 4"/>
          <p:cNvSpPr>
            <a:spLocks noChangeArrowheads="1"/>
          </p:cNvSpPr>
          <p:nvPr userDrawn="1"/>
        </p:nvSpPr>
        <p:spPr bwMode="auto">
          <a:xfrm>
            <a:off x="0" y="3886200"/>
            <a:ext cx="9144000" cy="2971800"/>
          </a:xfrm>
          <a:prstGeom prst="rect">
            <a:avLst/>
          </a:prstGeom>
          <a:blipFill dpi="0" rotWithShape="1">
            <a:blip r:embed="rId2"/>
            <a:srcRect/>
            <a:tile tx="0" ty="0" sx="100000" sy="100000" flip="none" algn="tl"/>
          </a:blipFill>
          <a:ln w="25400">
            <a:solidFill>
              <a:srgbClr val="385D8A"/>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6" name="Flowchart: Alternate Process 33"/>
          <p:cNvSpPr/>
          <p:nvPr userDrawn="1"/>
        </p:nvSpPr>
        <p:spPr>
          <a:xfrm>
            <a:off x="2743200" y="381000"/>
            <a:ext cx="3657600" cy="609600"/>
          </a:xfrm>
          <a:prstGeom prst="flowChartAlternateProcess">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7" name="TextBox 6"/>
          <p:cNvSpPr txBox="1"/>
          <p:nvPr userDrawn="1"/>
        </p:nvSpPr>
        <p:spPr>
          <a:xfrm>
            <a:off x="2743200" y="381000"/>
            <a:ext cx="3657600" cy="336550"/>
          </a:xfrm>
          <a:prstGeom prst="rect">
            <a:avLst/>
          </a:prstGeom>
          <a:solidFill>
            <a:srgbClr val="000000">
              <a:alpha val="0"/>
            </a:srgbClr>
          </a:solid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600" b="1">
                <a:latin typeface="Broadway" pitchFamily="82" charset="0"/>
                <a:ea typeface="+mn-ea"/>
              </a:rPr>
              <a:t>Name of Museum</a:t>
            </a:r>
          </a:p>
        </p:txBody>
      </p:sp>
      <p:sp>
        <p:nvSpPr>
          <p:cNvPr id="8" name="Rectangle 7"/>
          <p:cNvSpPr>
            <a:spLocks noChangeArrowheads="1"/>
          </p:cNvSpPr>
          <p:nvPr userDrawn="1"/>
        </p:nvSpPr>
        <p:spPr bwMode="auto">
          <a:xfrm>
            <a:off x="0" y="3886200"/>
            <a:ext cx="9144000" cy="2971800"/>
          </a:xfrm>
          <a:prstGeom prst="rect">
            <a:avLst/>
          </a:prstGeom>
          <a:blipFill dpi="0" rotWithShape="1">
            <a:blip r:embed="rId2"/>
            <a:srcRect/>
            <a:tile tx="0" ty="0" sx="100000" sy="100000" flip="none" algn="tl"/>
          </a:blipFill>
          <a:ln w="25400">
            <a:solidFill>
              <a:srgbClr val="385D8A"/>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9" name="Trapezoid 33"/>
          <p:cNvSpPr>
            <a:spLocks noChangeArrowheads="1"/>
          </p:cNvSpPr>
          <p:nvPr userDrawn="1"/>
        </p:nvSpPr>
        <p:spPr bwMode="auto">
          <a:xfrm rot="5400000">
            <a:off x="-1714500" y="1714500"/>
            <a:ext cx="6172200" cy="2743200"/>
          </a:xfrm>
          <a:custGeom>
            <a:avLst/>
            <a:gdLst>
              <a:gd name="T0" fmla="*/ 3086100 w 6172200"/>
              <a:gd name="T1" fmla="*/ 0 h 2743200"/>
              <a:gd name="T2" fmla="*/ 342900 w 6172200"/>
              <a:gd name="T3" fmla="*/ 1371600 h 2743200"/>
              <a:gd name="T4" fmla="*/ 3086100 w 6172200"/>
              <a:gd name="T5" fmla="*/ 2743200 h 2743200"/>
              <a:gd name="T6" fmla="*/ 5829300 w 6172200"/>
              <a:gd name="T7" fmla="*/ 1371600 h 2743200"/>
              <a:gd name="T8" fmla="*/ 17694720 60000 65536"/>
              <a:gd name="T9" fmla="*/ 11796480 60000 65536"/>
              <a:gd name="T10" fmla="*/ 5898240 60000 65536"/>
              <a:gd name="T11" fmla="*/ 0 60000 65536"/>
              <a:gd name="T12" fmla="*/ 457200 w 6172200"/>
              <a:gd name="T13" fmla="*/ 203200 h 2743200"/>
              <a:gd name="T14" fmla="*/ 5715000 w 6172200"/>
              <a:gd name="T15" fmla="*/ 2743200 h 2743200"/>
            </a:gdLst>
            <a:ahLst/>
            <a:cxnLst>
              <a:cxn ang="T8">
                <a:pos x="T0" y="T1"/>
              </a:cxn>
              <a:cxn ang="T9">
                <a:pos x="T2" y="T3"/>
              </a:cxn>
              <a:cxn ang="T10">
                <a:pos x="T4" y="T5"/>
              </a:cxn>
              <a:cxn ang="T11">
                <a:pos x="T6" y="T7"/>
              </a:cxn>
            </a:cxnLst>
            <a:rect l="T12" t="T13" r="T14" b="T15"/>
            <a:pathLst>
              <a:path w="6172200" h="2743200">
                <a:moveTo>
                  <a:pt x="0" y="2743200"/>
                </a:moveTo>
                <a:lnTo>
                  <a:pt x="685800" y="0"/>
                </a:lnTo>
                <a:lnTo>
                  <a:pt x="5486400" y="0"/>
                </a:lnTo>
                <a:lnTo>
                  <a:pt x="6172200" y="2743200"/>
                </a:lnTo>
                <a:lnTo>
                  <a:pt x="0" y="2743200"/>
                </a:lnTo>
                <a:close/>
              </a:path>
            </a:pathLst>
          </a:custGeom>
          <a:gradFill rotWithShape="0">
            <a:gsLst>
              <a:gs pos="0">
                <a:srgbClr val="9AB5E4"/>
              </a:gs>
              <a:gs pos="50000">
                <a:srgbClr val="C2D1ED"/>
              </a:gs>
              <a:gs pos="100000">
                <a:srgbClr val="E1E8F5"/>
              </a:gs>
            </a:gsLst>
            <a:lin ang="5400000"/>
          </a:gradFill>
          <a:ln>
            <a:noFill/>
          </a:ln>
          <a:effectLst>
            <a:outerShdw sx="98000" sy="98000" kx="-800375" algn="bl" rotWithShape="0">
              <a:srgbClr val="000000">
                <a:alpha val="50000"/>
              </a:srgbClr>
            </a:outerShdw>
          </a:effectLst>
          <a:extLst>
            <a:ext uri="{91240B29-F687-4f45-9708-019B960494DF}">
              <a14:hiddenLine xmlns:a14="http://schemas.microsoft.com/office/drawing/2010/main" xmlns="" w="25400">
                <a:solidFill>
                  <a:srgbClr val="000000"/>
                </a:solidFill>
                <a:miter lim="800000"/>
                <a:headEnd/>
                <a:tailEnd/>
              </a14:hiddenLine>
            </a:ext>
          </a:extLst>
        </p:spPr>
        <p:txBody>
          <a:bodyPr rot="10800000" vert="eaVert" anchor="ctr"/>
          <a:lstStyle/>
          <a:p>
            <a:endParaRPr lang="en-US"/>
          </a:p>
        </p:txBody>
      </p:sp>
      <p:sp>
        <p:nvSpPr>
          <p:cNvPr id="10" name="Trapezoid 35"/>
          <p:cNvSpPr>
            <a:spLocks noChangeArrowheads="1"/>
          </p:cNvSpPr>
          <p:nvPr userDrawn="1"/>
        </p:nvSpPr>
        <p:spPr bwMode="auto">
          <a:xfrm rot="16200000">
            <a:off x="4686300" y="1714500"/>
            <a:ext cx="6172200" cy="2743200"/>
          </a:xfrm>
          <a:custGeom>
            <a:avLst/>
            <a:gdLst>
              <a:gd name="T0" fmla="*/ 3086100 w 6172200"/>
              <a:gd name="T1" fmla="*/ 0 h 2743200"/>
              <a:gd name="T2" fmla="*/ 342900 w 6172200"/>
              <a:gd name="T3" fmla="*/ 1371600 h 2743200"/>
              <a:gd name="T4" fmla="*/ 3086100 w 6172200"/>
              <a:gd name="T5" fmla="*/ 2743200 h 2743200"/>
              <a:gd name="T6" fmla="*/ 5829300 w 6172200"/>
              <a:gd name="T7" fmla="*/ 1371600 h 2743200"/>
              <a:gd name="T8" fmla="*/ 17694720 60000 65536"/>
              <a:gd name="T9" fmla="*/ 11796480 60000 65536"/>
              <a:gd name="T10" fmla="*/ 5898240 60000 65536"/>
              <a:gd name="T11" fmla="*/ 0 60000 65536"/>
              <a:gd name="T12" fmla="*/ 457200 w 6172200"/>
              <a:gd name="T13" fmla="*/ 203200 h 2743200"/>
              <a:gd name="T14" fmla="*/ 5715000 w 6172200"/>
              <a:gd name="T15" fmla="*/ 2743200 h 2743200"/>
            </a:gdLst>
            <a:ahLst/>
            <a:cxnLst>
              <a:cxn ang="T8">
                <a:pos x="T0" y="T1"/>
              </a:cxn>
              <a:cxn ang="T9">
                <a:pos x="T2" y="T3"/>
              </a:cxn>
              <a:cxn ang="T10">
                <a:pos x="T4" y="T5"/>
              </a:cxn>
              <a:cxn ang="T11">
                <a:pos x="T6" y="T7"/>
              </a:cxn>
            </a:cxnLst>
            <a:rect l="T12" t="T13" r="T14" b="T15"/>
            <a:pathLst>
              <a:path w="6172200" h="2743200">
                <a:moveTo>
                  <a:pt x="0" y="2743200"/>
                </a:moveTo>
                <a:lnTo>
                  <a:pt x="685800" y="0"/>
                </a:lnTo>
                <a:lnTo>
                  <a:pt x="5486400" y="0"/>
                </a:lnTo>
                <a:lnTo>
                  <a:pt x="6172200" y="2743200"/>
                </a:lnTo>
                <a:lnTo>
                  <a:pt x="0" y="2743200"/>
                </a:lnTo>
                <a:close/>
              </a:path>
            </a:pathLst>
          </a:custGeom>
          <a:gradFill rotWithShape="0">
            <a:gsLst>
              <a:gs pos="0">
                <a:srgbClr val="9AB5E4"/>
              </a:gs>
              <a:gs pos="50000">
                <a:srgbClr val="C2D1ED"/>
              </a:gs>
              <a:gs pos="100000">
                <a:srgbClr val="E1E8F5"/>
              </a:gs>
            </a:gsLst>
            <a:lin ang="5400000"/>
          </a:gradFill>
          <a:ln>
            <a:noFill/>
          </a:ln>
          <a:effectLst>
            <a:outerShdw sx="98000" sy="98000" kx="800375" algn="br" rotWithShape="0">
              <a:srgbClr val="000000">
                <a:alpha val="64998"/>
              </a:srgbClr>
            </a:outerShdw>
          </a:effectLst>
          <a:extLst>
            <a:ext uri="{91240B29-F687-4f45-9708-019B960494DF}">
              <a14:hiddenLine xmlns:a14="http://schemas.microsoft.com/office/drawing/2010/main" xmlns="" w="25400">
                <a:solidFill>
                  <a:srgbClr val="000000"/>
                </a:solidFill>
                <a:miter lim="800000"/>
                <a:headEnd/>
                <a:tailEnd/>
              </a14:hiddenLine>
            </a:ext>
          </a:extLst>
        </p:spPr>
        <p:txBody>
          <a:bodyPr vert="eaVert" anchor="ctr"/>
          <a:lstStyle/>
          <a:p>
            <a:endParaRPr lang="en-US"/>
          </a:p>
        </p:txBody>
      </p:sp>
      <p:sp>
        <p:nvSpPr>
          <p:cNvPr id="11" name="Rectangle 10"/>
          <p:cNvSpPr>
            <a:spLocks noChangeArrowheads="1"/>
          </p:cNvSpPr>
          <p:nvPr userDrawn="1"/>
        </p:nvSpPr>
        <p:spPr bwMode="auto">
          <a:xfrm>
            <a:off x="2743200" y="685800"/>
            <a:ext cx="3657600" cy="4800600"/>
          </a:xfrm>
          <a:prstGeom prst="rect">
            <a:avLst/>
          </a:prstGeom>
          <a:gradFill rotWithShape="0">
            <a:gsLst>
              <a:gs pos="0">
                <a:srgbClr val="9AB5E4"/>
              </a:gs>
              <a:gs pos="50000">
                <a:srgbClr val="C2D1ED"/>
              </a:gs>
              <a:gs pos="100000">
                <a:srgbClr val="E1E8F5"/>
              </a:gs>
            </a:gsLst>
            <a:lin ang="5400000"/>
          </a:gradFill>
          <a:ln>
            <a:noFill/>
          </a:ln>
          <a:effectLst>
            <a:outerShdw blurRad="203200" sx="97000" sy="97000" rotWithShape="0">
              <a:srgbClr val="000000">
                <a:alpha val="62000"/>
              </a:srgbClr>
            </a:outerShdw>
          </a:effectLst>
          <a:extLst>
            <a:ext uri="{91240B29-F687-4f45-9708-019B960494DF}">
              <a14:hiddenLine xmlns:a14="http://schemas.microsoft.com/office/drawing/2010/main" xmlns="" w="254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cxnSp>
        <p:nvCxnSpPr>
          <p:cNvPr id="12" name="Straight Connector 11"/>
          <p:cNvCxnSpPr>
            <a:cxnSpLocks noChangeShapeType="1"/>
          </p:cNvCxnSpPr>
          <p:nvPr userDrawn="1"/>
        </p:nvCxnSpPr>
        <p:spPr bwMode="auto">
          <a:xfrm rot="10800000" flipV="1">
            <a:off x="6400800" y="76200"/>
            <a:ext cx="2743200" cy="685800"/>
          </a:xfrm>
          <a:prstGeom prst="line">
            <a:avLst/>
          </a:prstGeom>
          <a:noFill/>
          <a:ln w="9525">
            <a:solidFill>
              <a:srgbClr val="F2F2F2"/>
            </a:solidFill>
            <a:round/>
            <a:headEnd/>
            <a:tailEnd/>
          </a:ln>
          <a:effectLst>
            <a:outerShdw blurRad="50800" dist="63500" algn="t" rotWithShape="0">
              <a:srgbClr val="000000">
                <a:alpha val="42000"/>
              </a:srgbClr>
            </a:outerShdw>
          </a:effectLst>
          <a:extLst>
            <a:ext uri="{909E8E84-426E-40dd-AFC4-6F175D3DCCD1}">
              <a14:hiddenFill xmlns:a14="http://schemas.microsoft.com/office/drawing/2010/main" xmlns="">
                <a:noFill/>
              </a14:hiddenFill>
            </a:ext>
          </a:extLst>
        </p:spPr>
      </p:cxnSp>
      <p:cxnSp>
        <p:nvCxnSpPr>
          <p:cNvPr id="13" name="Straight Connector 12"/>
          <p:cNvCxnSpPr>
            <a:cxnSpLocks noChangeShapeType="1"/>
          </p:cNvCxnSpPr>
          <p:nvPr userDrawn="1"/>
        </p:nvCxnSpPr>
        <p:spPr bwMode="auto">
          <a:xfrm rot="10800000">
            <a:off x="0" y="76200"/>
            <a:ext cx="2743200" cy="685800"/>
          </a:xfrm>
          <a:prstGeom prst="line">
            <a:avLst/>
          </a:prstGeom>
          <a:noFill/>
          <a:ln w="9525">
            <a:solidFill>
              <a:srgbClr val="F2F2F2"/>
            </a:solidFill>
            <a:round/>
            <a:headEnd/>
            <a:tailEnd/>
          </a:ln>
          <a:effectLst>
            <a:outerShdw blurRad="50800" dist="26940" dir="5400000" algn="t" rotWithShape="0">
              <a:srgbClr val="000000">
                <a:alpha val="42000"/>
              </a:srgbClr>
            </a:outerShdw>
          </a:effectLst>
          <a:extLst>
            <a:ext uri="{909E8E84-426E-40dd-AFC4-6F175D3DCCD1}">
              <a14:hiddenFill xmlns:a14="http://schemas.microsoft.com/office/drawing/2010/main" xmlns="">
                <a:noFill/>
              </a14:hiddenFill>
            </a:ext>
          </a:extLst>
        </p:spPr>
      </p:cxnSp>
      <p:cxnSp>
        <p:nvCxnSpPr>
          <p:cNvPr id="14" name="Straight Connector 13"/>
          <p:cNvCxnSpPr>
            <a:cxnSpLocks noChangeShapeType="1"/>
          </p:cNvCxnSpPr>
          <p:nvPr userDrawn="1"/>
        </p:nvCxnSpPr>
        <p:spPr bwMode="auto">
          <a:xfrm rot="10800000">
            <a:off x="2743200" y="762000"/>
            <a:ext cx="3657600" cy="1588"/>
          </a:xfrm>
          <a:prstGeom prst="line">
            <a:avLst/>
          </a:prstGeom>
          <a:noFill/>
          <a:ln w="9525">
            <a:solidFill>
              <a:srgbClr val="F2F2F2"/>
            </a:solidFill>
            <a:round/>
            <a:headEnd/>
            <a:tailEnd/>
          </a:ln>
          <a:effectLst>
            <a:outerShdw blurRad="50800" dist="26940" dir="5400000" algn="t" rotWithShape="0">
              <a:srgbClr val="000000">
                <a:alpha val="42000"/>
              </a:srgbClr>
            </a:outerShdw>
          </a:effectLst>
          <a:extLst>
            <a:ext uri="{909E8E84-426E-40dd-AFC4-6F175D3DCCD1}">
              <a14:hiddenFill xmlns:a14="http://schemas.microsoft.com/office/drawing/2010/main" xmlns="">
                <a:noFill/>
              </a14:hiddenFill>
            </a:ext>
          </a:extLst>
        </p:spPr>
      </p:cxnSp>
      <p:cxnSp>
        <p:nvCxnSpPr>
          <p:cNvPr id="15" name="Straight Connector 14"/>
          <p:cNvCxnSpPr>
            <a:cxnSpLocks noChangeShapeType="1"/>
          </p:cNvCxnSpPr>
          <p:nvPr userDrawn="1"/>
        </p:nvCxnSpPr>
        <p:spPr bwMode="auto">
          <a:xfrm rot="10800000" flipV="1">
            <a:off x="0" y="5410200"/>
            <a:ext cx="2743200" cy="685800"/>
          </a:xfrm>
          <a:prstGeom prst="line">
            <a:avLst/>
          </a:prstGeom>
          <a:noFill/>
          <a:ln w="9525">
            <a:solidFill>
              <a:srgbClr val="F2F2F2"/>
            </a:solidFill>
            <a:round/>
            <a:headEnd/>
            <a:tailEnd/>
          </a:ln>
          <a:effectLst>
            <a:outerShdw blurRad="50800" dist="26940" dir="5400000" algn="t" rotWithShape="0">
              <a:srgbClr val="000000">
                <a:alpha val="42000"/>
              </a:srgbClr>
            </a:outerShdw>
          </a:effectLst>
          <a:extLst>
            <a:ext uri="{909E8E84-426E-40dd-AFC4-6F175D3DCCD1}">
              <a14:hiddenFill xmlns:a14="http://schemas.microsoft.com/office/drawing/2010/main" xmlns="">
                <a:noFill/>
              </a14:hiddenFill>
            </a:ext>
          </a:extLst>
        </p:spPr>
      </p:cxnSp>
      <p:cxnSp>
        <p:nvCxnSpPr>
          <p:cNvPr id="16" name="Straight Connector 15"/>
          <p:cNvCxnSpPr>
            <a:cxnSpLocks noChangeShapeType="1"/>
          </p:cNvCxnSpPr>
          <p:nvPr userDrawn="1"/>
        </p:nvCxnSpPr>
        <p:spPr bwMode="auto">
          <a:xfrm rot="10800000">
            <a:off x="6400800" y="5410200"/>
            <a:ext cx="2743200" cy="685800"/>
          </a:xfrm>
          <a:prstGeom prst="line">
            <a:avLst/>
          </a:prstGeom>
          <a:noFill/>
          <a:ln w="9525">
            <a:solidFill>
              <a:srgbClr val="F2F2F2"/>
            </a:solidFill>
            <a:round/>
            <a:headEnd/>
            <a:tailEnd/>
          </a:ln>
          <a:effectLst>
            <a:outerShdw blurRad="50800" dist="38100" dir="5400000" algn="t" rotWithShape="0">
              <a:srgbClr val="000000">
                <a:alpha val="42000"/>
              </a:srgbClr>
            </a:outerShdw>
          </a:effectLst>
          <a:extLst>
            <a:ext uri="{909E8E84-426E-40dd-AFC4-6F175D3DCCD1}">
              <a14:hiddenFill xmlns:a14="http://schemas.microsoft.com/office/drawing/2010/main" xmlns="">
                <a:noFill/>
              </a14:hiddenFill>
            </a:ext>
          </a:extLst>
        </p:spPr>
      </p:cxnSp>
      <p:cxnSp>
        <p:nvCxnSpPr>
          <p:cNvPr id="17" name="Straight Connector 16"/>
          <p:cNvCxnSpPr>
            <a:cxnSpLocks noChangeShapeType="1"/>
          </p:cNvCxnSpPr>
          <p:nvPr userDrawn="1"/>
        </p:nvCxnSpPr>
        <p:spPr bwMode="auto">
          <a:xfrm rot="10800000">
            <a:off x="2743200" y="5408613"/>
            <a:ext cx="3657600" cy="1587"/>
          </a:xfrm>
          <a:prstGeom prst="line">
            <a:avLst/>
          </a:prstGeom>
          <a:noFill/>
          <a:ln w="9525">
            <a:solidFill>
              <a:srgbClr val="F2F2F2"/>
            </a:solidFill>
            <a:round/>
            <a:headEnd/>
            <a:tailEnd/>
          </a:ln>
          <a:effectLst>
            <a:outerShdw blurRad="50800" dist="26940" dir="5400000" algn="t" rotWithShape="0">
              <a:srgbClr val="000000">
                <a:alpha val="42000"/>
              </a:srgbClr>
            </a:outerShdw>
          </a:effectLst>
          <a:extLst>
            <a:ext uri="{909E8E84-426E-40dd-AFC4-6F175D3DCCD1}">
              <a14:hiddenFill xmlns:a14="http://schemas.microsoft.com/office/drawing/2010/main" xmlns="">
                <a:noFill/>
              </a14:hiddenFill>
            </a:ext>
          </a:extLst>
        </p:spPr>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020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44000" cy="1905000"/>
          </a:xfrm>
          <a:prstGeom prst="rect">
            <a:avLst/>
          </a:prstGeom>
          <a:gradFill flip="none" rotWithShape="1">
            <a:gsLst>
              <a:gs pos="0">
                <a:schemeClr val="tx1"/>
              </a:gs>
              <a:gs pos="78000">
                <a:schemeClr val="tx2"/>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4" name="Rectangle 3"/>
          <p:cNvSpPr>
            <a:spLocks noChangeArrowheads="1"/>
          </p:cNvSpPr>
          <p:nvPr userDrawn="1"/>
        </p:nvSpPr>
        <p:spPr bwMode="auto">
          <a:xfrm>
            <a:off x="0" y="3886200"/>
            <a:ext cx="9144000" cy="2971800"/>
          </a:xfrm>
          <a:prstGeom prst="rect">
            <a:avLst/>
          </a:prstGeom>
          <a:blipFill dpi="0" rotWithShape="1">
            <a:blip r:embed="rId2"/>
            <a:srcRect/>
            <a:tile tx="0" ty="0" sx="100000" sy="100000" flip="none" algn="tl"/>
          </a:blipFill>
          <a:ln w="25400">
            <a:solidFill>
              <a:srgbClr val="385D8A"/>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5" name="Rectangle 4"/>
          <p:cNvSpPr/>
          <p:nvPr userDrawn="1"/>
        </p:nvSpPr>
        <p:spPr>
          <a:xfrm>
            <a:off x="2819400" y="1905000"/>
            <a:ext cx="3657600" cy="3200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6" name="Trapezoid 35"/>
          <p:cNvSpPr>
            <a:spLocks/>
          </p:cNvSpPr>
          <p:nvPr userDrawn="1"/>
        </p:nvSpPr>
        <p:spPr bwMode="auto">
          <a:xfrm rot="5400000">
            <a:off x="-76200" y="2209800"/>
            <a:ext cx="5181600" cy="2590800"/>
          </a:xfrm>
          <a:custGeom>
            <a:avLst/>
            <a:gdLst>
              <a:gd name="T0" fmla="*/ 0 w 5181600"/>
              <a:gd name="T1" fmla="*/ 2590800 h 2590800"/>
              <a:gd name="T2" fmla="*/ 963648 w 5181600"/>
              <a:gd name="T3" fmla="*/ 0 h 2590800"/>
              <a:gd name="T4" fmla="*/ 4217952 w 5181600"/>
              <a:gd name="T5" fmla="*/ 0 h 2590800"/>
              <a:gd name="T6" fmla="*/ 5181600 w 5181600"/>
              <a:gd name="T7" fmla="*/ 2590800 h 2590800"/>
              <a:gd name="T8" fmla="*/ 0 w 5181600"/>
              <a:gd name="T9" fmla="*/ 2590800 h 2590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81600" h="2590800">
                <a:moveTo>
                  <a:pt x="0" y="2590800"/>
                </a:moveTo>
                <a:lnTo>
                  <a:pt x="963648" y="0"/>
                </a:lnTo>
                <a:lnTo>
                  <a:pt x="4217952" y="0"/>
                </a:lnTo>
                <a:lnTo>
                  <a:pt x="5181600" y="2590800"/>
                </a:lnTo>
                <a:lnTo>
                  <a:pt x="0" y="2590800"/>
                </a:lnTo>
                <a:close/>
              </a:path>
            </a:pathLst>
          </a:custGeom>
          <a:gradFill rotWithShape="0">
            <a:gsLst>
              <a:gs pos="0">
                <a:srgbClr val="9AB5E4"/>
              </a:gs>
              <a:gs pos="50000">
                <a:srgbClr val="C2D1ED"/>
              </a:gs>
              <a:gs pos="100000">
                <a:srgbClr val="E1E8F5"/>
              </a:gs>
            </a:gsLst>
            <a:lin ang="5400000"/>
          </a:gradFill>
          <a:ln>
            <a:noFill/>
          </a:ln>
          <a:effectLst>
            <a:outerShdw blurRad="50800" dist="38100" algn="l"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7" name="Trapezoid 39"/>
          <p:cNvSpPr>
            <a:spLocks/>
          </p:cNvSpPr>
          <p:nvPr userDrawn="1"/>
        </p:nvSpPr>
        <p:spPr bwMode="auto">
          <a:xfrm rot="5400000">
            <a:off x="-2209800" y="2362200"/>
            <a:ext cx="6705600" cy="2286000"/>
          </a:xfrm>
          <a:custGeom>
            <a:avLst/>
            <a:gdLst>
              <a:gd name="T0" fmla="*/ 0 w 6705600"/>
              <a:gd name="T1" fmla="*/ 2286000 h 2286000"/>
              <a:gd name="T2" fmla="*/ 850278 w 6705600"/>
              <a:gd name="T3" fmla="*/ 0 h 2286000"/>
              <a:gd name="T4" fmla="*/ 5855322 w 6705600"/>
              <a:gd name="T5" fmla="*/ 0 h 2286000"/>
              <a:gd name="T6" fmla="*/ 6705600 w 6705600"/>
              <a:gd name="T7" fmla="*/ 2286000 h 2286000"/>
              <a:gd name="T8" fmla="*/ 0 w 6705600"/>
              <a:gd name="T9" fmla="*/ 2286000 h 2286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5600" h="2286000">
                <a:moveTo>
                  <a:pt x="0" y="2286000"/>
                </a:moveTo>
                <a:lnTo>
                  <a:pt x="850278" y="0"/>
                </a:lnTo>
                <a:lnTo>
                  <a:pt x="5855322" y="0"/>
                </a:lnTo>
                <a:lnTo>
                  <a:pt x="6705600" y="2286000"/>
                </a:lnTo>
                <a:lnTo>
                  <a:pt x="0" y="2286000"/>
                </a:lnTo>
                <a:close/>
              </a:path>
            </a:pathLst>
          </a:custGeom>
          <a:gradFill rotWithShape="0">
            <a:gsLst>
              <a:gs pos="0">
                <a:srgbClr val="9AB5E4"/>
              </a:gs>
              <a:gs pos="50000">
                <a:srgbClr val="C2D1ED"/>
              </a:gs>
              <a:gs pos="100000">
                <a:srgbClr val="E1E8F5"/>
              </a:gs>
            </a:gsLst>
            <a:lin ang="5400000"/>
          </a:gradFill>
          <a:ln>
            <a:noFill/>
          </a:ln>
          <a:effectLst>
            <a:outerShdw blurRad="50800" dist="38100" algn="l"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8" name="Trapezoid 40"/>
          <p:cNvSpPr>
            <a:spLocks/>
          </p:cNvSpPr>
          <p:nvPr userDrawn="1"/>
        </p:nvSpPr>
        <p:spPr bwMode="auto">
          <a:xfrm rot="16200000">
            <a:off x="4495800" y="2209800"/>
            <a:ext cx="5181600" cy="2590800"/>
          </a:xfrm>
          <a:custGeom>
            <a:avLst/>
            <a:gdLst>
              <a:gd name="T0" fmla="*/ 0 w 5181600"/>
              <a:gd name="T1" fmla="*/ 2590800 h 2590800"/>
              <a:gd name="T2" fmla="*/ 963648 w 5181600"/>
              <a:gd name="T3" fmla="*/ 0 h 2590800"/>
              <a:gd name="T4" fmla="*/ 4217952 w 5181600"/>
              <a:gd name="T5" fmla="*/ 0 h 2590800"/>
              <a:gd name="T6" fmla="*/ 5181600 w 5181600"/>
              <a:gd name="T7" fmla="*/ 2590800 h 2590800"/>
              <a:gd name="T8" fmla="*/ 0 w 5181600"/>
              <a:gd name="T9" fmla="*/ 2590800 h 2590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81600" h="2590800">
                <a:moveTo>
                  <a:pt x="0" y="2590800"/>
                </a:moveTo>
                <a:lnTo>
                  <a:pt x="963648" y="0"/>
                </a:lnTo>
                <a:lnTo>
                  <a:pt x="4217952" y="0"/>
                </a:lnTo>
                <a:lnTo>
                  <a:pt x="5181600" y="2590800"/>
                </a:lnTo>
                <a:lnTo>
                  <a:pt x="0" y="2590800"/>
                </a:lnTo>
                <a:close/>
              </a:path>
            </a:pathLst>
          </a:custGeom>
          <a:gradFill rotWithShape="0">
            <a:gsLst>
              <a:gs pos="0">
                <a:srgbClr val="9AB5E4"/>
              </a:gs>
              <a:gs pos="50000">
                <a:srgbClr val="C2D1ED"/>
              </a:gs>
              <a:gs pos="100000">
                <a:srgbClr val="E1E8F5"/>
              </a:gs>
            </a:gsLst>
            <a:lin ang="5400000"/>
          </a:gradFill>
          <a:ln>
            <a:noFill/>
          </a:ln>
          <a:effectLst>
            <a:outerShdw blurRad="50800" dist="38100" dir="10800000" algn="r"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9" name="Trapezoid 41"/>
          <p:cNvSpPr>
            <a:spLocks/>
          </p:cNvSpPr>
          <p:nvPr userDrawn="1"/>
        </p:nvSpPr>
        <p:spPr bwMode="auto">
          <a:xfrm rot="16200000">
            <a:off x="4648200" y="2362200"/>
            <a:ext cx="6705600" cy="2286000"/>
          </a:xfrm>
          <a:custGeom>
            <a:avLst/>
            <a:gdLst>
              <a:gd name="T0" fmla="*/ 0 w 6705600"/>
              <a:gd name="T1" fmla="*/ 2286000 h 2286000"/>
              <a:gd name="T2" fmla="*/ 850278 w 6705600"/>
              <a:gd name="T3" fmla="*/ 0 h 2286000"/>
              <a:gd name="T4" fmla="*/ 5855322 w 6705600"/>
              <a:gd name="T5" fmla="*/ 0 h 2286000"/>
              <a:gd name="T6" fmla="*/ 6705600 w 6705600"/>
              <a:gd name="T7" fmla="*/ 2286000 h 2286000"/>
              <a:gd name="T8" fmla="*/ 0 w 6705600"/>
              <a:gd name="T9" fmla="*/ 2286000 h 2286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5600" h="2286000">
                <a:moveTo>
                  <a:pt x="0" y="2286000"/>
                </a:moveTo>
                <a:lnTo>
                  <a:pt x="850278" y="0"/>
                </a:lnTo>
                <a:lnTo>
                  <a:pt x="5855322" y="0"/>
                </a:lnTo>
                <a:lnTo>
                  <a:pt x="6705600" y="2286000"/>
                </a:lnTo>
                <a:lnTo>
                  <a:pt x="0" y="2286000"/>
                </a:lnTo>
                <a:close/>
              </a:path>
            </a:pathLst>
          </a:custGeom>
          <a:gradFill rotWithShape="0">
            <a:gsLst>
              <a:gs pos="0">
                <a:srgbClr val="9AB5E4"/>
              </a:gs>
              <a:gs pos="50000">
                <a:srgbClr val="C2D1ED"/>
              </a:gs>
              <a:gs pos="100000">
                <a:srgbClr val="E1E8F5"/>
              </a:gs>
            </a:gsLst>
            <a:lin ang="5400000"/>
          </a:gradFill>
          <a:ln>
            <a:noFill/>
          </a:ln>
          <a:effectLst>
            <a:outerShdw blurRad="50800" dist="38100" dir="10800000" algn="r"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10" name="Rectangle 9"/>
          <p:cNvSpPr/>
          <p:nvPr userDrawn="1"/>
        </p:nvSpPr>
        <p:spPr>
          <a:xfrm>
            <a:off x="4114800" y="2667000"/>
            <a:ext cx="1371600" cy="2590800"/>
          </a:xfrm>
          <a:prstGeom prst="rect">
            <a:avLst/>
          </a:prstGeom>
          <a:gradFill>
            <a:gsLst>
              <a:gs pos="0">
                <a:schemeClr val="accent1">
                  <a:lumMod val="50000"/>
                </a:schemeClr>
              </a:gs>
              <a:gs pos="39999">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1" name="Trapezoid 10"/>
          <p:cNvSpPr/>
          <p:nvPr userDrawn="1"/>
        </p:nvSpPr>
        <p:spPr>
          <a:xfrm rot="5400000">
            <a:off x="3086100" y="3695700"/>
            <a:ext cx="2438400" cy="381000"/>
          </a:xfrm>
          <a:prstGeom prst="trapezoid">
            <a:avLst>
              <a:gd name="adj" fmla="val 140715"/>
            </a:avLst>
          </a:prstGeom>
          <a:gradFill>
            <a:gsLst>
              <a:gs pos="0">
                <a:schemeClr val="accent1">
                  <a:lumMod val="75000"/>
                </a:schemeClr>
              </a:gs>
              <a:gs pos="39999">
                <a:schemeClr val="tx2">
                  <a:lumMod val="75000"/>
                </a:schemeClr>
              </a:gs>
              <a:gs pos="39999">
                <a:schemeClr val="accent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2" name="Trapezoid 11"/>
          <p:cNvSpPr/>
          <p:nvPr userDrawn="1"/>
        </p:nvSpPr>
        <p:spPr>
          <a:xfrm rot="5400000" flipV="1">
            <a:off x="4076700" y="3695700"/>
            <a:ext cx="2438400" cy="381000"/>
          </a:xfrm>
          <a:prstGeom prst="trapezoid">
            <a:avLst>
              <a:gd name="adj" fmla="val 140715"/>
            </a:avLst>
          </a:prstGeom>
          <a:gradFill>
            <a:gsLst>
              <a:gs pos="0">
                <a:schemeClr val="accent1">
                  <a:lumMod val="75000"/>
                </a:schemeClr>
              </a:gs>
              <a:gs pos="39999">
                <a:schemeClr val="tx2">
                  <a:lumMod val="75000"/>
                </a:schemeClr>
              </a:gs>
              <a:gs pos="39999">
                <a:schemeClr val="accent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3" name="Rectangle 12"/>
          <p:cNvSpPr/>
          <p:nvPr userDrawn="1"/>
        </p:nvSpPr>
        <p:spPr>
          <a:xfrm>
            <a:off x="4495800" y="3200400"/>
            <a:ext cx="609600" cy="1371600"/>
          </a:xfrm>
          <a:prstGeom prst="rect">
            <a:avLst/>
          </a:prstGeom>
          <a:solidFill>
            <a:schemeClr val="accent1"/>
          </a:solidFill>
          <a:ln w="12700">
            <a:solidFill>
              <a:schemeClr val="accent1">
                <a:shade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4" name="Rectangle 13"/>
          <p:cNvSpPr/>
          <p:nvPr userDrawn="1"/>
        </p:nvSpPr>
        <p:spPr>
          <a:xfrm>
            <a:off x="4572000" y="3276600"/>
            <a:ext cx="457200" cy="1295400"/>
          </a:xfrm>
          <a:prstGeom prst="rect">
            <a:avLst/>
          </a:prstGeom>
          <a:gradFill>
            <a:gsLst>
              <a:gs pos="0">
                <a:srgbClr val="000000"/>
              </a:gs>
              <a:gs pos="39999">
                <a:schemeClr val="tx2">
                  <a:lumMod val="50000"/>
                </a:schemeClr>
              </a:gs>
              <a:gs pos="39999">
                <a:schemeClr val="tx1"/>
              </a:gs>
            </a:gsLst>
            <a:lin ang="5400000" scaled="0"/>
          </a:gradFill>
          <a:ln w="44450">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15" name="Date Placeholder 2"/>
          <p:cNvSpPr>
            <a:spLocks noGrp="1"/>
          </p:cNvSpPr>
          <p:nvPr>
            <p:ph type="dt" sz="half" idx="10"/>
          </p:nvPr>
        </p:nvSpPr>
        <p:spPr/>
        <p:txBody>
          <a:bodyPr/>
          <a:lstStyle>
            <a:lvl1pPr>
              <a:defRPr/>
            </a:lvl1pPr>
          </a:lstStyle>
          <a:p>
            <a:fld id="{B70F858E-A634-6C4E-99FE-962B56488CDE}" type="datetimeFigureOut">
              <a:rPr lang="en-US"/>
              <a:pPr/>
              <a:t>4/17/2017</a:t>
            </a:fld>
            <a:endParaRPr lang="en-US"/>
          </a:p>
        </p:txBody>
      </p:sp>
      <p:sp>
        <p:nvSpPr>
          <p:cNvPr id="16" name="Footer Placeholder 3"/>
          <p:cNvSpPr>
            <a:spLocks noGrp="1"/>
          </p:cNvSpPr>
          <p:nvPr>
            <p:ph type="ftr" sz="quarter" idx="11"/>
          </p:nvPr>
        </p:nvSpPr>
        <p:spPr/>
        <p:txBody>
          <a:bodyPr/>
          <a:lstStyle>
            <a:lvl1pPr>
              <a:defRPr/>
            </a:lvl1pPr>
          </a:lstStyle>
          <a:p>
            <a:pPr>
              <a:defRPr/>
            </a:pPr>
            <a:endParaRPr lang="en-US" altLang="en-US"/>
          </a:p>
        </p:txBody>
      </p:sp>
      <p:sp>
        <p:nvSpPr>
          <p:cNvPr id="17" name="Slide Number Placeholder 4"/>
          <p:cNvSpPr>
            <a:spLocks noGrp="1"/>
          </p:cNvSpPr>
          <p:nvPr>
            <p:ph type="sldNum" sz="quarter" idx="12"/>
          </p:nvPr>
        </p:nvSpPr>
        <p:spPr/>
        <p:txBody>
          <a:bodyPr/>
          <a:lstStyle>
            <a:lvl1pPr>
              <a:defRPr/>
            </a:lvl1pPr>
          </a:lstStyle>
          <a:p>
            <a:fld id="{BB48366A-04B7-0741-8571-A527528348DA}" type="slidenum">
              <a:rPr lang="en-US"/>
              <a:pPr/>
              <a:t>‹#›</a:t>
            </a:fld>
            <a:endParaRPr lang="en-US"/>
          </a:p>
        </p:txBody>
      </p:sp>
    </p:spTree>
    <p:extLst>
      <p:ext uri="{BB962C8B-B14F-4D97-AF65-F5344CB8AC3E}">
        <p14:creationId xmlns:p14="http://schemas.microsoft.com/office/powerpoint/2010/main" val="361263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Layout" Target="../slideLayouts/slideLayout3.xml"/><Relationship Id="rId7" Type="http://schemas.openxmlformats.org/officeDocument/2006/relationships/slide" Target="../slides/slide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 Target="../slides/slide2.xml"/><Relationship Id="rId5" Type="http://schemas.openxmlformats.org/officeDocument/2006/relationships/image" Target="../media/image1.jpeg"/><Relationship Id="rId10" Type="http://schemas.openxmlformats.org/officeDocument/2006/relationships/slide" Target="../slides/slide6.xml"/><Relationship Id="rId4" Type="http://schemas.openxmlformats.org/officeDocument/2006/relationships/theme" Target="../theme/theme1.xml"/><Relationship Id="rId9"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cs typeface="Arial" charset="0"/>
              </a:defRPr>
            </a:lvl1pPr>
          </a:lstStyle>
          <a:p>
            <a:fld id="{305DA0B8-ED03-C64C-8199-9631AE06611B}" type="datetimeFigureOut">
              <a:rPr lang="en-US"/>
              <a:pPr/>
              <a:t>4/17/2017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mn-ea"/>
                <a:cs typeface="Arial"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cs typeface="Arial" charset="0"/>
              </a:defRPr>
            </a:lvl1pPr>
          </a:lstStyle>
          <a:p>
            <a:fld id="{8FBF8935-0112-CB4A-908E-4F2CD17A46D4}" type="slidenum">
              <a:rPr lang="en-US"/>
              <a:pPr/>
              <a:t>‹#›</a:t>
            </a:fld>
            <a:endParaRPr lang="en-US"/>
          </a:p>
        </p:txBody>
      </p:sp>
      <p:sp>
        <p:nvSpPr>
          <p:cNvPr id="7" name="Rectangle 6"/>
          <p:cNvSpPr/>
          <p:nvPr userDrawn="1"/>
        </p:nvSpPr>
        <p:spPr>
          <a:xfrm>
            <a:off x="0" y="0"/>
            <a:ext cx="9144000" cy="2133600"/>
          </a:xfrm>
          <a:prstGeom prst="rect">
            <a:avLst/>
          </a:prstGeom>
          <a:gradFill flip="none" rotWithShape="1">
            <a:gsLst>
              <a:gs pos="0">
                <a:schemeClr val="tx1"/>
              </a:gs>
              <a:gs pos="78000">
                <a:schemeClr val="tx2"/>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8" name="Rectangle 7"/>
          <p:cNvSpPr>
            <a:spLocks noChangeArrowheads="1"/>
          </p:cNvSpPr>
          <p:nvPr userDrawn="1"/>
        </p:nvSpPr>
        <p:spPr bwMode="auto">
          <a:xfrm>
            <a:off x="0" y="3886200"/>
            <a:ext cx="9144000" cy="2971800"/>
          </a:xfrm>
          <a:prstGeom prst="rect">
            <a:avLst/>
          </a:prstGeom>
          <a:blipFill dpi="0" rotWithShape="1">
            <a:blip r:embed="rId5"/>
            <a:srcRect/>
            <a:tile tx="0" ty="0" sx="100000" sy="100000" flip="none" algn="tl"/>
          </a:blipFill>
          <a:ln w="25400">
            <a:solidFill>
              <a:srgbClr val="385D8A"/>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9" name="Rectangle 8">
            <a:hlinkClick r:id="rId6" action="ppaction://hlinksldjump"/>
          </p:cNvPr>
          <p:cNvSpPr>
            <a:spLocks noChangeArrowheads="1"/>
          </p:cNvSpPr>
          <p:nvPr userDrawn="1"/>
        </p:nvSpPr>
        <p:spPr bwMode="auto">
          <a:xfrm>
            <a:off x="3657600" y="1981200"/>
            <a:ext cx="1828800" cy="2819400"/>
          </a:xfrm>
          <a:prstGeom prst="rect">
            <a:avLst/>
          </a:prstGeom>
          <a:gradFill rotWithShape="0">
            <a:gsLst>
              <a:gs pos="0">
                <a:schemeClr val="tx2"/>
              </a:gs>
              <a:gs pos="50000">
                <a:schemeClr val="accent1"/>
              </a:gs>
              <a:gs pos="100000">
                <a:schemeClr val="tx2"/>
              </a:gs>
            </a:gsLst>
            <a:lin ang="5400000"/>
          </a:gradFill>
          <a:ln>
            <a:noFill/>
          </a:ln>
          <a:effectLst>
            <a:outerShdw blurRad="203200" sx="97000" sy="97000" rotWithShape="0">
              <a:srgbClr val="000000">
                <a:alpha val="62000"/>
              </a:srgbClr>
            </a:outerShdw>
          </a:effectLst>
          <a:extLst>
            <a:ext uri="{91240B29-F687-4f45-9708-019B960494DF}">
              <a14:hiddenLine xmlns:a14="http://schemas.microsoft.com/office/drawing/2010/main" xmlns="" w="254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10" name="Trapezoid 9"/>
          <p:cNvSpPr>
            <a:spLocks/>
          </p:cNvSpPr>
          <p:nvPr userDrawn="1"/>
        </p:nvSpPr>
        <p:spPr bwMode="auto">
          <a:xfrm rot="5400000">
            <a:off x="-952500" y="1562100"/>
            <a:ext cx="5562600" cy="3657600"/>
          </a:xfrm>
          <a:custGeom>
            <a:avLst/>
            <a:gdLst>
              <a:gd name="T0" fmla="*/ 0 w 5562600"/>
              <a:gd name="T1" fmla="*/ 3657600 h 3657600"/>
              <a:gd name="T2" fmla="*/ 1360444 w 5562600"/>
              <a:gd name="T3" fmla="*/ 0 h 3657600"/>
              <a:gd name="T4" fmla="*/ 4202156 w 5562600"/>
              <a:gd name="T5" fmla="*/ 0 h 3657600"/>
              <a:gd name="T6" fmla="*/ 5562600 w 5562600"/>
              <a:gd name="T7" fmla="*/ 3657600 h 3657600"/>
              <a:gd name="T8" fmla="*/ 0 w 5562600"/>
              <a:gd name="T9" fmla="*/ 3657600 h 3657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2600" h="3657600">
                <a:moveTo>
                  <a:pt x="0" y="3657600"/>
                </a:moveTo>
                <a:lnTo>
                  <a:pt x="1360444" y="0"/>
                </a:lnTo>
                <a:lnTo>
                  <a:pt x="4202156" y="0"/>
                </a:lnTo>
                <a:lnTo>
                  <a:pt x="5562600" y="3657600"/>
                </a:lnTo>
                <a:lnTo>
                  <a:pt x="0" y="3657600"/>
                </a:lnTo>
                <a:close/>
              </a:path>
            </a:pathLst>
          </a:custGeom>
          <a:gradFill rotWithShape="0">
            <a:gsLst>
              <a:gs pos="0">
                <a:srgbClr val="9AB5E4"/>
              </a:gs>
              <a:gs pos="50000">
                <a:srgbClr val="C2D1ED"/>
              </a:gs>
              <a:gs pos="100000">
                <a:srgbClr val="E1E8F5"/>
              </a:gs>
            </a:gsLst>
            <a:lin ang="5400000"/>
          </a:gradFill>
          <a:ln>
            <a:noFill/>
          </a:ln>
          <a:effectLst>
            <a:outerShdw blurRad="50800" dist="38100" algn="l"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11" name="Trapezoid 10"/>
          <p:cNvSpPr>
            <a:spLocks/>
          </p:cNvSpPr>
          <p:nvPr userDrawn="1"/>
        </p:nvSpPr>
        <p:spPr bwMode="auto">
          <a:xfrm rot="-5400000">
            <a:off x="4533900" y="1562100"/>
            <a:ext cx="5562600" cy="3657600"/>
          </a:xfrm>
          <a:custGeom>
            <a:avLst/>
            <a:gdLst>
              <a:gd name="T0" fmla="*/ 0 w 5562600"/>
              <a:gd name="T1" fmla="*/ 3657600 h 3657600"/>
              <a:gd name="T2" fmla="*/ 1360444 w 5562600"/>
              <a:gd name="T3" fmla="*/ 0 h 3657600"/>
              <a:gd name="T4" fmla="*/ 4202156 w 5562600"/>
              <a:gd name="T5" fmla="*/ 0 h 3657600"/>
              <a:gd name="T6" fmla="*/ 5562600 w 5562600"/>
              <a:gd name="T7" fmla="*/ 3657600 h 3657600"/>
              <a:gd name="T8" fmla="*/ 0 w 5562600"/>
              <a:gd name="T9" fmla="*/ 3657600 h 3657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2600" h="3657600">
                <a:moveTo>
                  <a:pt x="0" y="3657600"/>
                </a:moveTo>
                <a:lnTo>
                  <a:pt x="1360444" y="0"/>
                </a:lnTo>
                <a:lnTo>
                  <a:pt x="4202156" y="0"/>
                </a:lnTo>
                <a:lnTo>
                  <a:pt x="5562600" y="3657600"/>
                </a:lnTo>
                <a:lnTo>
                  <a:pt x="0" y="3657600"/>
                </a:lnTo>
                <a:close/>
              </a:path>
            </a:pathLst>
          </a:custGeom>
          <a:gradFill rotWithShape="0">
            <a:gsLst>
              <a:gs pos="0">
                <a:srgbClr val="9AB5E4"/>
              </a:gs>
              <a:gs pos="50000">
                <a:srgbClr val="C2D1ED"/>
              </a:gs>
              <a:gs pos="100000">
                <a:srgbClr val="E1E8F5"/>
              </a:gs>
            </a:gsLst>
            <a:lin ang="5400000"/>
          </a:gradFill>
          <a:ln>
            <a:noFill/>
          </a:ln>
          <a:effectLst>
            <a:outerShdw blurRad="50800" dist="38100" dir="10800000" algn="r" rotWithShape="0">
              <a:srgbClr val="000000">
                <a:alpha val="39998"/>
              </a:srgbClr>
            </a:outerShdw>
          </a:effectLst>
          <a:extLst>
            <a:ext uri="{91240B29-F687-4f45-9708-019B960494DF}">
              <a14:hiddenLine xmlns:a14="http://schemas.microsoft.com/office/drawing/2010/main" xmlns="" w="25400" cap="flat" cmpd="sng">
                <a:solidFill>
                  <a:srgbClr val="000000"/>
                </a:solidFill>
                <a:prstDash val="solid"/>
                <a:round/>
                <a:headEnd/>
                <a:tailEnd/>
              </a14:hiddenLine>
            </a:ext>
          </a:extLst>
        </p:spPr>
        <p:txBody>
          <a:bodyPr anchor="ctr"/>
          <a:lstStyle/>
          <a:p>
            <a:endParaRPr lang="en-US"/>
          </a:p>
        </p:txBody>
      </p:sp>
      <p:sp>
        <p:nvSpPr>
          <p:cNvPr id="1036" name="Trapezoid 12"/>
          <p:cNvSpPr>
            <a:spLocks/>
          </p:cNvSpPr>
          <p:nvPr userDrawn="1"/>
        </p:nvSpPr>
        <p:spPr bwMode="auto">
          <a:xfrm rot="5400000">
            <a:off x="-902494" y="3417094"/>
            <a:ext cx="3786188" cy="1676400"/>
          </a:xfrm>
          <a:custGeom>
            <a:avLst/>
            <a:gdLst>
              <a:gd name="T0" fmla="*/ 0 w 3786188"/>
              <a:gd name="T1" fmla="*/ 1676400 h 1676400"/>
              <a:gd name="T2" fmla="*/ 528519 w 3786188"/>
              <a:gd name="T3" fmla="*/ 0 h 1676400"/>
              <a:gd name="T4" fmla="*/ 3257669 w 3786188"/>
              <a:gd name="T5" fmla="*/ 0 h 1676400"/>
              <a:gd name="T6" fmla="*/ 3786188 w 3786188"/>
              <a:gd name="T7" fmla="*/ 1676400 h 1676400"/>
              <a:gd name="T8" fmla="*/ 0 w 3786188"/>
              <a:gd name="T9" fmla="*/ 1676400 h 1676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86188" h="1676400">
                <a:moveTo>
                  <a:pt x="0" y="1676400"/>
                </a:moveTo>
                <a:lnTo>
                  <a:pt x="528519" y="0"/>
                </a:lnTo>
                <a:lnTo>
                  <a:pt x="3257669" y="0"/>
                </a:lnTo>
                <a:lnTo>
                  <a:pt x="3786188" y="1676400"/>
                </a:lnTo>
                <a:lnTo>
                  <a:pt x="0" y="167640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27" name="Trapezoid 26"/>
          <p:cNvSpPr/>
          <p:nvPr userDrawn="1"/>
        </p:nvSpPr>
        <p:spPr>
          <a:xfrm rot="5400000">
            <a:off x="-533400" y="1981200"/>
            <a:ext cx="3048000" cy="1676400"/>
          </a:xfrm>
          <a:prstGeom prst="trapezoid">
            <a:avLst>
              <a:gd name="adj" fmla="val 31527"/>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4" name="Rectangle 13">
            <a:hlinkClick r:id="rId7" action="ppaction://hlinksldjump"/>
          </p:cNvPr>
          <p:cNvSpPr>
            <a:spLocks noChangeArrowheads="1"/>
          </p:cNvSpPr>
          <p:nvPr userDrawn="1"/>
        </p:nvSpPr>
        <p:spPr bwMode="auto">
          <a:xfrm>
            <a:off x="152400" y="1828800"/>
            <a:ext cx="1676400" cy="3657600"/>
          </a:xfrm>
          <a:prstGeom prst="rect">
            <a:avLst/>
          </a:prstGeom>
          <a:gradFill rotWithShape="0">
            <a:gsLst>
              <a:gs pos="0">
                <a:srgbClr val="376092"/>
              </a:gs>
              <a:gs pos="53999">
                <a:srgbClr val="17375E"/>
              </a:gs>
              <a:gs pos="53999">
                <a:srgbClr val="376092"/>
              </a:gs>
              <a:gs pos="100000">
                <a:srgbClr val="376092"/>
              </a:gs>
            </a:gsLst>
            <a:lin ang="5400000"/>
          </a:gradFill>
          <a:ln w="12700">
            <a:solidFill>
              <a:srgbClr val="385D8A"/>
            </a:solidFill>
            <a:miter lim="800000"/>
            <a:headEnd/>
            <a:tailEnd/>
          </a:ln>
          <a:effectLst>
            <a:outerShdw blurRad="177800" dist="38099" dir="4680030" sx="86000" sy="86000" algn="t" rotWithShape="0">
              <a:srgbClr val="000000">
                <a:alpha val="67998"/>
              </a:srgbClr>
            </a:outerShdw>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1039" name="Trapezoid 14"/>
          <p:cNvSpPr>
            <a:spLocks/>
          </p:cNvSpPr>
          <p:nvPr userDrawn="1"/>
        </p:nvSpPr>
        <p:spPr bwMode="auto">
          <a:xfrm rot="5400000" flipV="1">
            <a:off x="5650706" y="2883694"/>
            <a:ext cx="4852988" cy="1676400"/>
          </a:xfrm>
          <a:custGeom>
            <a:avLst/>
            <a:gdLst>
              <a:gd name="T0" fmla="*/ 0 w 4852988"/>
              <a:gd name="T1" fmla="*/ 1676400 h 1676400"/>
              <a:gd name="T2" fmla="*/ 510296 w 4852988"/>
              <a:gd name="T3" fmla="*/ 0 h 1676400"/>
              <a:gd name="T4" fmla="*/ 4342692 w 4852988"/>
              <a:gd name="T5" fmla="*/ 0 h 1676400"/>
              <a:gd name="T6" fmla="*/ 4852988 w 4852988"/>
              <a:gd name="T7" fmla="*/ 1676400 h 1676400"/>
              <a:gd name="T8" fmla="*/ 0 w 4852988"/>
              <a:gd name="T9" fmla="*/ 1676400 h 1676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52988" h="1676400">
                <a:moveTo>
                  <a:pt x="0" y="1676400"/>
                </a:moveTo>
                <a:lnTo>
                  <a:pt x="510296" y="0"/>
                </a:lnTo>
                <a:lnTo>
                  <a:pt x="4342692" y="0"/>
                </a:lnTo>
                <a:lnTo>
                  <a:pt x="4852988" y="1676400"/>
                </a:lnTo>
                <a:lnTo>
                  <a:pt x="0" y="167640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28" name="Trapezoid 27"/>
          <p:cNvSpPr/>
          <p:nvPr userDrawn="1"/>
        </p:nvSpPr>
        <p:spPr>
          <a:xfrm rot="5400000" flipV="1">
            <a:off x="6705600" y="1828800"/>
            <a:ext cx="2743200" cy="1676400"/>
          </a:xfrm>
          <a:prstGeom prst="trapezoid">
            <a:avLst>
              <a:gd name="adj" fmla="val 30440"/>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6" name="Rectangle 15">
            <a:hlinkClick r:id="rId8" action="ppaction://hlinksldjump"/>
          </p:cNvPr>
          <p:cNvSpPr>
            <a:spLocks noChangeArrowheads="1"/>
          </p:cNvSpPr>
          <p:nvPr userDrawn="1"/>
        </p:nvSpPr>
        <p:spPr bwMode="auto">
          <a:xfrm>
            <a:off x="7239000" y="1828800"/>
            <a:ext cx="1676400" cy="3657600"/>
          </a:xfrm>
          <a:prstGeom prst="rect">
            <a:avLst/>
          </a:prstGeom>
          <a:gradFill rotWithShape="0">
            <a:gsLst>
              <a:gs pos="0">
                <a:srgbClr val="376092"/>
              </a:gs>
              <a:gs pos="53999">
                <a:srgbClr val="17375E"/>
              </a:gs>
              <a:gs pos="53999">
                <a:srgbClr val="376092"/>
              </a:gs>
              <a:gs pos="100000">
                <a:srgbClr val="376092"/>
              </a:gs>
            </a:gsLst>
            <a:lin ang="5400000"/>
          </a:gradFill>
          <a:ln>
            <a:noFill/>
          </a:ln>
          <a:effectLst>
            <a:outerShdw blurRad="177800" dist="38099" dir="4680030" sx="86000" sy="86000" algn="t" rotWithShape="0">
              <a:srgbClr val="000000">
                <a:alpha val="67998"/>
              </a:srgbClr>
            </a:outerShdw>
          </a:effectLst>
          <a:extLst>
            <a:ext uri="{91240B29-F687-4f45-9708-019B960494DF}">
              <a14:hiddenLine xmlns:a14="http://schemas.microsoft.com/office/drawing/2010/main" xmlns="" w="127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1042" name="Trapezoid 16"/>
          <p:cNvSpPr>
            <a:spLocks/>
          </p:cNvSpPr>
          <p:nvPr userDrawn="1"/>
        </p:nvSpPr>
        <p:spPr bwMode="auto">
          <a:xfrm rot="5400000">
            <a:off x="1066800" y="3048000"/>
            <a:ext cx="3505200" cy="1219200"/>
          </a:xfrm>
          <a:custGeom>
            <a:avLst/>
            <a:gdLst>
              <a:gd name="T0" fmla="*/ 0 w 3505200"/>
              <a:gd name="T1" fmla="*/ 1219200 h 1219200"/>
              <a:gd name="T2" fmla="*/ 365321 w 3505200"/>
              <a:gd name="T3" fmla="*/ 0 h 1219200"/>
              <a:gd name="T4" fmla="*/ 3139879 w 3505200"/>
              <a:gd name="T5" fmla="*/ 0 h 1219200"/>
              <a:gd name="T6" fmla="*/ 3505200 w 3505200"/>
              <a:gd name="T7" fmla="*/ 1219200 h 1219200"/>
              <a:gd name="T8" fmla="*/ 0 w 3505200"/>
              <a:gd name="T9" fmla="*/ 1219200 h 1219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05200" h="1219200">
                <a:moveTo>
                  <a:pt x="0" y="1219200"/>
                </a:moveTo>
                <a:lnTo>
                  <a:pt x="365321" y="0"/>
                </a:lnTo>
                <a:lnTo>
                  <a:pt x="3139879" y="0"/>
                </a:lnTo>
                <a:lnTo>
                  <a:pt x="3505200" y="1219200"/>
                </a:lnTo>
                <a:lnTo>
                  <a:pt x="0" y="121920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1043" name="Trapezoid 17"/>
          <p:cNvSpPr>
            <a:spLocks/>
          </p:cNvSpPr>
          <p:nvPr userDrawn="1"/>
        </p:nvSpPr>
        <p:spPr bwMode="auto">
          <a:xfrm rot="5400000" flipV="1">
            <a:off x="4648200" y="3048000"/>
            <a:ext cx="3505200" cy="1219200"/>
          </a:xfrm>
          <a:custGeom>
            <a:avLst/>
            <a:gdLst>
              <a:gd name="T0" fmla="*/ 0 w 3505200"/>
              <a:gd name="T1" fmla="*/ 1219200 h 1219200"/>
              <a:gd name="T2" fmla="*/ 384377 w 3505200"/>
              <a:gd name="T3" fmla="*/ 0 h 1219200"/>
              <a:gd name="T4" fmla="*/ 3120823 w 3505200"/>
              <a:gd name="T5" fmla="*/ 0 h 1219200"/>
              <a:gd name="T6" fmla="*/ 3505200 w 3505200"/>
              <a:gd name="T7" fmla="*/ 1219200 h 1219200"/>
              <a:gd name="T8" fmla="*/ 0 w 3505200"/>
              <a:gd name="T9" fmla="*/ 1219200 h 1219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05200" h="1219200">
                <a:moveTo>
                  <a:pt x="0" y="1219200"/>
                </a:moveTo>
                <a:lnTo>
                  <a:pt x="384377" y="0"/>
                </a:lnTo>
                <a:lnTo>
                  <a:pt x="3120823" y="0"/>
                </a:lnTo>
                <a:lnTo>
                  <a:pt x="3505200" y="1219200"/>
                </a:lnTo>
                <a:lnTo>
                  <a:pt x="0" y="121920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xmlns="" w="12700" cap="flat" cmpd="sng">
                <a:solidFill>
                  <a:srgbClr val="000000"/>
                </a:solidFill>
                <a:prstDash val="solid"/>
                <a:round/>
                <a:headEnd/>
                <a:tailEnd/>
              </a14:hiddenLine>
            </a:ext>
          </a:extLst>
        </p:spPr>
        <p:txBody>
          <a:bodyPr anchor="ctr"/>
          <a:lstStyle/>
          <a:p>
            <a:endParaRPr lang="en-US"/>
          </a:p>
        </p:txBody>
      </p:sp>
      <p:sp>
        <p:nvSpPr>
          <p:cNvPr id="25" name="Trapezoid 24"/>
          <p:cNvSpPr/>
          <p:nvPr userDrawn="1"/>
        </p:nvSpPr>
        <p:spPr>
          <a:xfrm rot="5400000">
            <a:off x="1600200" y="2514600"/>
            <a:ext cx="2438400" cy="1219200"/>
          </a:xfrm>
          <a:prstGeom prst="trapezoid">
            <a:avLst>
              <a:gd name="adj" fmla="val 29964"/>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9" name="Rectangle 18">
            <a:hlinkClick r:id="rId9" action="ppaction://hlinksldjump"/>
          </p:cNvPr>
          <p:cNvSpPr>
            <a:spLocks noChangeArrowheads="1"/>
          </p:cNvSpPr>
          <p:nvPr userDrawn="1"/>
        </p:nvSpPr>
        <p:spPr bwMode="auto">
          <a:xfrm>
            <a:off x="2209800" y="2286000"/>
            <a:ext cx="1219200" cy="2613025"/>
          </a:xfrm>
          <a:prstGeom prst="rect">
            <a:avLst/>
          </a:prstGeom>
          <a:gradFill rotWithShape="0">
            <a:gsLst>
              <a:gs pos="0">
                <a:srgbClr val="376092"/>
              </a:gs>
              <a:gs pos="53999">
                <a:srgbClr val="17375E"/>
              </a:gs>
              <a:gs pos="53999">
                <a:srgbClr val="376092"/>
              </a:gs>
              <a:gs pos="100000">
                <a:srgbClr val="376092"/>
              </a:gs>
            </a:gsLst>
            <a:lin ang="5400000"/>
          </a:gradFill>
          <a:ln>
            <a:noFill/>
          </a:ln>
          <a:effectLst>
            <a:outerShdw blurRad="177800" dist="38099" dir="4680030" sx="86000" sy="86000" algn="t" rotWithShape="0">
              <a:srgbClr val="000000">
                <a:alpha val="67998"/>
              </a:srgbClr>
            </a:outerShdw>
          </a:effectLst>
          <a:extLst>
            <a:ext uri="{91240B29-F687-4f45-9708-019B960494DF}">
              <a14:hiddenLine xmlns:a14="http://schemas.microsoft.com/office/drawing/2010/main" xmlns="" w="127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26" name="Trapezoid 25"/>
          <p:cNvSpPr/>
          <p:nvPr userDrawn="1"/>
        </p:nvSpPr>
        <p:spPr>
          <a:xfrm rot="5400000" flipV="1">
            <a:off x="5448300" y="2247900"/>
            <a:ext cx="1905000" cy="1219200"/>
          </a:xfrm>
          <a:prstGeom prst="trapezoid">
            <a:avLst>
              <a:gd name="adj" fmla="val 31527"/>
            </a:avLst>
          </a:prstGeom>
          <a:gradFill>
            <a:gsLst>
              <a:gs pos="0">
                <a:schemeClr val="tx2">
                  <a:lumMod val="50000"/>
                </a:schemeClr>
              </a:gs>
              <a:gs pos="54000">
                <a:schemeClr val="accent1"/>
              </a:gs>
            </a:gsLst>
            <a:lin ang="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20" name="Rectangle 19">
            <a:hlinkClick r:id="rId10" action="ppaction://hlinksldjump"/>
          </p:cNvPr>
          <p:cNvSpPr>
            <a:spLocks noChangeArrowheads="1"/>
          </p:cNvSpPr>
          <p:nvPr userDrawn="1"/>
        </p:nvSpPr>
        <p:spPr bwMode="auto">
          <a:xfrm>
            <a:off x="5791200" y="2286000"/>
            <a:ext cx="1219200" cy="2667000"/>
          </a:xfrm>
          <a:prstGeom prst="rect">
            <a:avLst/>
          </a:prstGeom>
          <a:gradFill rotWithShape="0">
            <a:gsLst>
              <a:gs pos="0">
                <a:srgbClr val="376092"/>
              </a:gs>
              <a:gs pos="53999">
                <a:srgbClr val="17375E"/>
              </a:gs>
              <a:gs pos="53999">
                <a:srgbClr val="376092"/>
              </a:gs>
              <a:gs pos="100000">
                <a:srgbClr val="376092"/>
              </a:gs>
            </a:gsLst>
            <a:lin ang="5400000"/>
          </a:gradFill>
          <a:ln>
            <a:noFill/>
          </a:ln>
          <a:effectLst>
            <a:outerShdw blurRad="177800" dist="38099" dir="4680030" sx="86000" sy="86000" algn="t" rotWithShape="0">
              <a:srgbClr val="000000">
                <a:alpha val="67998"/>
              </a:srgbClr>
            </a:outerShdw>
          </a:effectLst>
          <a:extLst>
            <a:ext uri="{91240B29-F687-4f45-9708-019B960494DF}">
              <a14:hiddenLine xmlns:a14="http://schemas.microsoft.com/office/drawing/2010/main" xmlns="" w="127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29" name="Flowchart: Alternate Process 28"/>
          <p:cNvSpPr/>
          <p:nvPr userDrawn="1"/>
        </p:nvSpPr>
        <p:spPr>
          <a:xfrm>
            <a:off x="2743200" y="381000"/>
            <a:ext cx="3657600" cy="609600"/>
          </a:xfrm>
          <a:prstGeom prst="flowChartAlternateProcess">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049" name="TextBox 23"/>
          <p:cNvSpPr txBox="1">
            <a:spLocks noChangeArrowheads="1"/>
          </p:cNvSpPr>
          <p:nvPr userDrawn="1"/>
        </p:nvSpPr>
        <p:spPr bwMode="auto">
          <a:xfrm>
            <a:off x="2743200" y="381000"/>
            <a:ext cx="3657600" cy="584200"/>
          </a:xfrm>
          <a:prstGeom prst="rect">
            <a:avLst/>
          </a:prstGeom>
          <a:solidFill>
            <a:srgbClr val="000000">
              <a:alpha val="0"/>
            </a:srgbClr>
          </a:solidFill>
          <a:ln>
            <a:noFill/>
          </a:ln>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defRPr/>
            </a:pPr>
            <a:r>
              <a:rPr lang="en-US" sz="1600" b="1">
                <a:latin typeface="Broadway" charset="0"/>
              </a:rPr>
              <a:t>VIRTUAL MUSEUM OF</a:t>
            </a:r>
          </a:p>
          <a:p>
            <a:pPr algn="ctr" eaLnBrk="1" hangingPunct="1">
              <a:defRPr/>
            </a:pPr>
            <a:r>
              <a:rPr lang="en-US" sz="1600" b="1">
                <a:latin typeface="Broadway" charset="0"/>
              </a:rPr>
              <a:t> NATIVE AMERICAN WOMEN</a:t>
            </a:r>
          </a:p>
        </p:txBody>
      </p:sp>
      <p:sp>
        <p:nvSpPr>
          <p:cNvPr id="1050" name="TextBox 34"/>
          <p:cNvSpPr txBox="1">
            <a:spLocks noChangeArrowheads="1"/>
          </p:cNvSpPr>
          <p:nvPr userDrawn="1"/>
        </p:nvSpPr>
        <p:spPr bwMode="auto">
          <a:xfrm rot="978076">
            <a:off x="2346325" y="1879600"/>
            <a:ext cx="1066800" cy="261938"/>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defRPr/>
            </a:pPr>
            <a:r>
              <a:rPr lang="en-US" sz="1100">
                <a:latin typeface="Broadway" charset="0"/>
              </a:rPr>
              <a:t>DAILY LIFE</a:t>
            </a:r>
          </a:p>
        </p:txBody>
      </p:sp>
      <p:sp>
        <p:nvSpPr>
          <p:cNvPr id="1051" name="TextBox 36"/>
          <p:cNvSpPr txBox="1">
            <a:spLocks noChangeArrowheads="1"/>
          </p:cNvSpPr>
          <p:nvPr userDrawn="1"/>
        </p:nvSpPr>
        <p:spPr bwMode="auto">
          <a:xfrm rot="-1054810">
            <a:off x="5537200" y="1881188"/>
            <a:ext cx="1543050" cy="261937"/>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defRPr/>
            </a:pPr>
            <a:r>
              <a:rPr lang="en-US" sz="1100">
                <a:latin typeface="Broadway" charset="0"/>
              </a:rPr>
              <a:t>FAMOUS WOMEN</a:t>
            </a:r>
          </a:p>
        </p:txBody>
      </p:sp>
      <p:sp>
        <p:nvSpPr>
          <p:cNvPr id="1052" name="TextBox 31"/>
          <p:cNvSpPr txBox="1">
            <a:spLocks noChangeArrowheads="1"/>
          </p:cNvSpPr>
          <p:nvPr userDrawn="1"/>
        </p:nvSpPr>
        <p:spPr bwMode="auto">
          <a:xfrm rot="-1031073">
            <a:off x="7088188" y="1327150"/>
            <a:ext cx="1831975" cy="261938"/>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defRPr/>
            </a:pPr>
            <a:r>
              <a:rPr lang="en-US" sz="1100">
                <a:latin typeface="Broadway" charset="0"/>
              </a:rPr>
              <a:t>MATRILINEAL TRIBES</a:t>
            </a:r>
          </a:p>
        </p:txBody>
      </p:sp>
      <p:sp>
        <p:nvSpPr>
          <p:cNvPr id="1053" name="TextBox 37"/>
          <p:cNvSpPr txBox="1">
            <a:spLocks noChangeArrowheads="1"/>
          </p:cNvSpPr>
          <p:nvPr userDrawn="1"/>
        </p:nvSpPr>
        <p:spPr bwMode="auto">
          <a:xfrm rot="978076">
            <a:off x="122238" y="1316038"/>
            <a:ext cx="1809750" cy="27622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defRPr/>
            </a:pPr>
            <a:r>
              <a:rPr lang="en-US" sz="1200">
                <a:latin typeface="Broadway" charset="0"/>
              </a:rPr>
              <a:t>CREATION MYTHS</a:t>
            </a:r>
          </a:p>
        </p:txBody>
      </p:sp>
      <p:sp>
        <p:nvSpPr>
          <p:cNvPr id="1054" name="TextBox 38"/>
          <p:cNvSpPr txBox="1">
            <a:spLocks noChangeArrowheads="1"/>
          </p:cNvSpPr>
          <p:nvPr userDrawn="1"/>
        </p:nvSpPr>
        <p:spPr bwMode="auto">
          <a:xfrm>
            <a:off x="3810000" y="2057400"/>
            <a:ext cx="1524000" cy="430213"/>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defRPr/>
            </a:pPr>
            <a:r>
              <a:rPr lang="en-US" sz="1100">
                <a:latin typeface="Broadway" charset="0"/>
              </a:rPr>
              <a:t>CURATOR INFORMATION</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17.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19.xml.rels><?xml version="1.0" encoding="UTF-8" standalone="yes"?>
<Relationships xmlns="http://schemas.openxmlformats.org/package/2006/relationships"><Relationship Id="rId3" Type="http://schemas.openxmlformats.org/officeDocument/2006/relationships/hyperlink" Target="http://www.titanicfacts.net/titanic-survivors.html" TargetMode="External"/><Relationship Id="rId7" Type="http://schemas.openxmlformats.org/officeDocument/2006/relationships/hyperlink" Target="http://titanic.wikia.com/wiki/Edward_John_Smith" TargetMode="External"/><Relationship Id="rId2" Type="http://schemas.openxmlformats.org/officeDocument/2006/relationships/hyperlink" Target="http://www.titanicfacts.net/how-did-the-titanic-sink.html" TargetMode="External"/><Relationship Id="rId1" Type="http://schemas.openxmlformats.org/officeDocument/2006/relationships/slideLayout" Target="../slideLayouts/slideLayout2.xml"/><Relationship Id="rId6" Type="http://schemas.openxmlformats.org/officeDocument/2006/relationships/hyperlink" Target="http://www.titanicuniverse.com/titanic-construction" TargetMode="External"/><Relationship Id="rId5" Type="http://schemas.openxmlformats.org/officeDocument/2006/relationships/hyperlink" Target="http://www.ultimatetitanic.com/interior-fittings/#.WOWlHIWcFGw" TargetMode="External"/><Relationship Id="rId4" Type="http://schemas.openxmlformats.org/officeDocument/2006/relationships/hyperlink" Target="https://alookthrutime.wordpress.com/2012/04/10/first-class-life-on-the-titanic/"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cpwhiteside@mail.bradley.edu" TargetMode="External"/><Relationship Id="rId3" Type="http://schemas.openxmlformats.org/officeDocument/2006/relationships/slide" Target="slide1.xml"/><Relationship Id="rId7"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christykeeler.com/EducationalVirtualMuseums.html" TargetMode="External"/><Relationship Id="rId5" Type="http://schemas.openxmlformats.org/officeDocument/2006/relationships/hyperlink" Target="http://www.keelers.com/christy" TargetMode="External"/><Relationship Id="rId4" Type="http://schemas.openxmlformats.org/officeDocument/2006/relationships/hyperlink" Target="http://www.hatboro-horsham.org/4067362111456/FileLib/browse.asp?A=374&amp;BMDRN=2000&amp;BCOB=0&amp;C=51541" TargetMode="External"/><Relationship Id="rId9" Type="http://schemas.openxmlformats.org/officeDocument/2006/relationships/slide" Target="slide19.xml"/></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slide" Target="slide8.xml"/><Relationship Id="rId7"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7.xml"/><Relationship Id="rId4" Type="http://schemas.openxmlformats.org/officeDocument/2006/relationships/image" Target="../media/image4.png"/><Relationship Id="rId9" Type="http://schemas.openxmlformats.org/officeDocument/2006/relationships/slide" Target="slide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slide" Target="slide12.xml"/><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slide" Target="slide4.xml"/><Relationship Id="rId10" Type="http://schemas.openxmlformats.org/officeDocument/2006/relationships/slide" Target="slide10.xml"/><Relationship Id="rId4" Type="http://schemas.openxmlformats.org/officeDocument/2006/relationships/image" Target="../media/image7.png"/><Relationship Id="rId9" Type="http://schemas.openxmlformats.org/officeDocument/2006/relationships/slide" Target="slide1.xml"/><Relationship Id="rId14" Type="http://schemas.openxmlformats.org/officeDocument/2006/relationships/image" Target="../media/image12.jpe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jpeg"/><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slide" Target="slide1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slide" Target="slide4.xml"/><Relationship Id="rId15" Type="http://schemas.openxmlformats.org/officeDocument/2006/relationships/image" Target="../media/image15.jpeg"/><Relationship Id="rId10" Type="http://schemas.openxmlformats.org/officeDocument/2006/relationships/slide" Target="slide13.xml"/><Relationship Id="rId4" Type="http://schemas.openxmlformats.org/officeDocument/2006/relationships/image" Target="../media/image7.png"/><Relationship Id="rId9" Type="http://schemas.openxmlformats.org/officeDocument/2006/relationships/slide" Target="slide1.xml"/><Relationship Id="rId14" Type="http://schemas.openxmlformats.org/officeDocument/2006/relationships/slide" Target="slide15.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7.jpeg"/><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slide" Target="slide1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6.jpeg"/><Relationship Id="rId5" Type="http://schemas.openxmlformats.org/officeDocument/2006/relationships/slide" Target="slide4.xml"/><Relationship Id="rId15" Type="http://schemas.openxmlformats.org/officeDocument/2006/relationships/image" Target="../media/image18.jpeg"/><Relationship Id="rId10" Type="http://schemas.openxmlformats.org/officeDocument/2006/relationships/slide" Target="slide16.xml"/><Relationship Id="rId4" Type="http://schemas.openxmlformats.org/officeDocument/2006/relationships/image" Target="../media/image7.png"/><Relationship Id="rId9" Type="http://schemas.openxmlformats.org/officeDocument/2006/relationships/slide" Target="slide1.xml"/><Relationship Id="rId14" Type="http://schemas.openxmlformats.org/officeDocument/2006/relationships/slide" Target="slide18.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ctrTitle" idx="4294967295"/>
          </p:nvPr>
        </p:nvSpPr>
        <p:spPr>
          <a:xfrm>
            <a:off x="2895600" y="5715000"/>
            <a:ext cx="1600200" cy="384175"/>
          </a:xfrm>
          <a:solidFill>
            <a:srgbClr val="FFFFFF"/>
          </a:solidFill>
          <a:ln>
            <a:solidFill>
              <a:srgbClr val="000000"/>
            </a:solidFill>
            <a:miter lim="800000"/>
            <a:headEnd/>
            <a:tailEnd/>
          </a:ln>
        </p:spPr>
        <p:txBody>
          <a:bodyPr/>
          <a:lstStyle/>
          <a:p>
            <a:pPr eaLnBrk="1" hangingPunct="1"/>
            <a:r>
              <a:rPr lang="en-US" sz="800">
                <a:latin typeface="Calibri" charset="0"/>
                <a:ea typeface="MS PGothic" charset="0"/>
              </a:rPr>
              <a:t>Museum Entrance</a:t>
            </a:r>
          </a:p>
        </p:txBody>
      </p:sp>
      <p:sp>
        <p:nvSpPr>
          <p:cNvPr id="6" name="Rectangle 5">
            <a:hlinkClick r:id="rId3" action="ppaction://hlinksldjump"/>
          </p:cNvPr>
          <p:cNvSpPr/>
          <p:nvPr/>
        </p:nvSpPr>
        <p:spPr>
          <a:xfrm>
            <a:off x="2819400" y="5105400"/>
            <a:ext cx="3587917" cy="1310970"/>
          </a:xfrm>
          <a:prstGeom prst="rect">
            <a:avLst/>
          </a:prstGeom>
          <a:ln>
            <a:noFill/>
          </a:ln>
          <a:effectLst/>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p:nvSpPr>
        <p:spPr>
          <a:xfrm>
            <a:off x="3956852" y="5468979"/>
            <a:ext cx="1310971" cy="413991"/>
          </a:xfrm>
          <a:prstGeom prst="ellipse">
            <a:avLst/>
          </a:prstGeom>
          <a:scene3d>
            <a:camera prst="perspectiveRelaxed" fov="2700000"/>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a:hlinkClick r:id="rId4" action="ppaction://hlinksldjump"/>
          </p:cNvPr>
          <p:cNvSpPr>
            <a:spLocks noChangeArrowheads="1"/>
          </p:cNvSpPr>
          <p:nvPr/>
        </p:nvSpPr>
        <p:spPr bwMode="auto">
          <a:xfrm>
            <a:off x="3657600" y="1981200"/>
            <a:ext cx="1828800" cy="2819400"/>
          </a:xfrm>
          <a:prstGeom prst="rect">
            <a:avLst/>
          </a:prstGeom>
          <a:gradFill rotWithShape="0">
            <a:gsLst>
              <a:gs pos="0">
                <a:schemeClr val="tx2"/>
              </a:gs>
              <a:gs pos="50000">
                <a:schemeClr val="accent1"/>
              </a:gs>
              <a:gs pos="100000">
                <a:schemeClr val="tx2"/>
              </a:gs>
            </a:gsLst>
            <a:lin ang="5400000"/>
          </a:gradFill>
          <a:ln>
            <a:noFill/>
          </a:ln>
          <a:effectLst>
            <a:outerShdw blurRad="203200" sx="97000" sy="97000" rotWithShape="0">
              <a:srgbClr val="000000">
                <a:alpha val="62000"/>
              </a:srgbClr>
            </a:outerShdw>
          </a:effectLst>
          <a:extLst>
            <a:ext uri="{91240B29-F687-4f45-9708-019B960494DF}">
              <a14:hiddenLine xmlns:a14="http://schemas.microsoft.com/office/drawing/2010/main" xmlns="" w="2540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a typeface="+mn-ea"/>
            </a:endParaRPr>
          </a:p>
        </p:txBody>
      </p:sp>
      <p:sp>
        <p:nvSpPr>
          <p:cNvPr id="7" name="Rectangle 6"/>
          <p:cNvSpPr/>
          <p:nvPr/>
        </p:nvSpPr>
        <p:spPr>
          <a:xfrm>
            <a:off x="2743200" y="6142038"/>
            <a:ext cx="3725863" cy="552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b="1">
                <a:solidFill>
                  <a:srgbClr val="FFFF8F"/>
                </a:solidFill>
                <a:latin typeface="Arial Narrow" pitchFamily="34" charset="0"/>
              </a:rPr>
              <a:t>Welcome to the Lobby</a:t>
            </a:r>
          </a:p>
        </p:txBody>
      </p:sp>
      <p:sp>
        <p:nvSpPr>
          <p:cNvPr id="16" name="Pentagon 15">
            <a:hlinkClick r:id="rId5" action="ppaction://hlinksldjump"/>
          </p:cNvPr>
          <p:cNvSpPr/>
          <p:nvPr/>
        </p:nvSpPr>
        <p:spPr>
          <a:xfrm flipH="1">
            <a:off x="242888" y="3200400"/>
            <a:ext cx="1371600" cy="6858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200" b="1" dirty="0">
                <a:solidFill>
                  <a:srgbClr val="FFFF8F"/>
                </a:solidFill>
                <a:latin typeface="Arial Narrow" pitchFamily="34" charset="0"/>
              </a:rPr>
              <a:t>Building of the Titanic</a:t>
            </a:r>
          </a:p>
        </p:txBody>
      </p:sp>
      <p:sp>
        <p:nvSpPr>
          <p:cNvPr id="17" name="Pentagon 16">
            <a:hlinkClick r:id="rId6" action="ppaction://hlinksldjump"/>
          </p:cNvPr>
          <p:cNvSpPr/>
          <p:nvPr/>
        </p:nvSpPr>
        <p:spPr>
          <a:xfrm flipH="1">
            <a:off x="2286000" y="3276600"/>
            <a:ext cx="1066800" cy="533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000" b="1" dirty="0">
                <a:solidFill>
                  <a:srgbClr val="FFFF8F"/>
                </a:solidFill>
                <a:latin typeface="Arial Narrow" pitchFamily="34" charset="0"/>
              </a:rPr>
              <a:t>Life on the Ship</a:t>
            </a:r>
          </a:p>
        </p:txBody>
      </p:sp>
      <p:sp>
        <p:nvSpPr>
          <p:cNvPr id="18" name="Pentagon 17">
            <a:hlinkClick r:id="rId7" action="ppaction://hlinksldjump"/>
          </p:cNvPr>
          <p:cNvSpPr/>
          <p:nvPr/>
        </p:nvSpPr>
        <p:spPr>
          <a:xfrm>
            <a:off x="7391400" y="3352800"/>
            <a:ext cx="1447800" cy="6858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200" b="1" dirty="0">
                <a:solidFill>
                  <a:srgbClr val="FFFF8F"/>
                </a:solidFill>
                <a:latin typeface="Arial Narrow" pitchFamily="34" charset="0"/>
              </a:rPr>
              <a:t>Sinking</a:t>
            </a:r>
          </a:p>
        </p:txBody>
      </p:sp>
      <p:sp>
        <p:nvSpPr>
          <p:cNvPr id="19" name="Pentagon 18">
            <a:hlinkClick r:id="rId8" action="ppaction://hlinksldjump"/>
          </p:cNvPr>
          <p:cNvSpPr/>
          <p:nvPr/>
        </p:nvSpPr>
        <p:spPr>
          <a:xfrm>
            <a:off x="5867400" y="3276600"/>
            <a:ext cx="1066800" cy="533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000" b="1" dirty="0">
                <a:solidFill>
                  <a:srgbClr val="FFFF8F"/>
                </a:solidFill>
                <a:latin typeface="Arial Narrow" pitchFamily="34" charset="0"/>
              </a:rPr>
              <a:t>Important People on the Ship</a:t>
            </a:r>
          </a:p>
        </p:txBody>
      </p:sp>
      <p:sp>
        <p:nvSpPr>
          <p:cNvPr id="29" name="Flowchart: Alternate Process 28"/>
          <p:cNvSpPr/>
          <p:nvPr/>
        </p:nvSpPr>
        <p:spPr>
          <a:xfrm>
            <a:off x="2743200" y="381000"/>
            <a:ext cx="3657600" cy="609600"/>
          </a:xfrm>
          <a:prstGeom prst="flowChartAlternateProcess">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2800" b="1" dirty="0">
                <a:latin typeface="Bell MT" panose="02020503060305020303" pitchFamily="18" charset="0"/>
              </a:rPr>
              <a:t>The Titanic Museum</a:t>
            </a:r>
          </a:p>
        </p:txBody>
      </p:sp>
      <p:sp>
        <p:nvSpPr>
          <p:cNvPr id="5132" name="Horizontal Scroll 19">
            <a:hlinkClick r:id="rId4" action="ppaction://hlinksldjump"/>
          </p:cNvPr>
          <p:cNvSpPr>
            <a:spLocks noChangeArrowheads="1"/>
          </p:cNvSpPr>
          <p:nvPr/>
        </p:nvSpPr>
        <p:spPr bwMode="auto">
          <a:xfrm>
            <a:off x="3876675" y="2646363"/>
            <a:ext cx="1295400" cy="685800"/>
          </a:xfrm>
          <a:prstGeom prst="horizontalScroll">
            <a:avLst>
              <a:gd name="adj" fmla="val 12500"/>
            </a:avLst>
          </a:prstGeom>
          <a:solidFill>
            <a:srgbClr val="C4BD97"/>
          </a:solidFill>
          <a:ln w="12700">
            <a:solidFill>
              <a:srgbClr val="595959"/>
            </a:solidFill>
            <a:round/>
            <a:headEnd/>
            <a:tailEnd/>
          </a:ln>
          <a:effectLst>
            <a:outerShdw blurRad="63500" dist="38100" dir="5400000" algn="t" rotWithShape="0">
              <a:srgbClr val="000000">
                <a:alpha val="39998"/>
              </a:srgbClr>
            </a:outerShdw>
          </a:effectLst>
        </p:spPr>
        <p:txBody>
          <a:bodyPr anchor="ctr"/>
          <a:lstStyle/>
          <a:p>
            <a:pPr algn="ctr" eaLnBrk="1" hangingPunct="1">
              <a:defRPr/>
            </a:pPr>
            <a:r>
              <a:rPr lang="en-US" sz="1100" b="1" dirty="0">
                <a:latin typeface="Calibri" charset="0"/>
                <a:ea typeface="ＭＳ Ｐゴシック" charset="0"/>
                <a:cs typeface="Arial" charset="0"/>
              </a:rPr>
              <a:t>Meet the Curators</a:t>
            </a:r>
          </a:p>
        </p:txBody>
      </p:sp>
      <p:pic>
        <p:nvPicPr>
          <p:cNvPr id="5133" name="Picture 14" descr="Image result for titanic cut out">
            <a:hlinkClick r:id="" action="ppaction://hlinkshowjump?jump=nextslide"/>
          </p:cNvPr>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3876675" y="4233863"/>
            <a:ext cx="2189163" cy="1649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4339"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4340" name="Rectangle 6"/>
          <p:cNvSpPr>
            <a:spLocks noGrp="1" noChangeArrowheads="1"/>
          </p:cNvSpPr>
          <p:nvPr>
            <p:ph type="title" idx="4294967295"/>
          </p:nvPr>
        </p:nvSpPr>
        <p:spPr>
          <a:xfrm>
            <a:off x="609600" y="762000"/>
            <a:ext cx="5257800" cy="762000"/>
          </a:xfrm>
          <a:noFill/>
        </p:spPr>
        <p:txBody>
          <a:bodyPr anchor="t"/>
          <a:lstStyle/>
          <a:p>
            <a:r>
              <a:rPr lang="en-US">
                <a:solidFill>
                  <a:schemeClr val="bg1"/>
                </a:solidFill>
                <a:latin typeface="Calibri" charset="0"/>
                <a:ea typeface="MS PGothic" charset="0"/>
              </a:rPr>
              <a:t>First Class Travel</a:t>
            </a:r>
          </a:p>
        </p:txBody>
      </p:sp>
      <p:sp>
        <p:nvSpPr>
          <p:cNvPr id="14341" name="AutoShape 8">
            <a:hlinkClick r:id="rId2"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2</a:t>
            </a:r>
          </a:p>
        </p:txBody>
      </p:sp>
      <p:sp>
        <p:nvSpPr>
          <p:cNvPr id="14342" name="AutoShape 5"/>
          <p:cNvSpPr>
            <a:spLocks noChangeArrowheads="1"/>
          </p:cNvSpPr>
          <p:nvPr/>
        </p:nvSpPr>
        <p:spPr bwMode="auto">
          <a:xfrm>
            <a:off x="381000" y="2133600"/>
            <a:ext cx="8153400" cy="39624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solidFill>
                <a:schemeClr val="bg1"/>
              </a:solidFill>
              <a:cs typeface="Arial" charset="0"/>
            </a:endParaRPr>
          </a:p>
          <a:p>
            <a:pPr eaLnBrk="1" hangingPunct="1"/>
            <a:endParaRPr lang="en-US">
              <a:solidFill>
                <a:schemeClr val="bg1"/>
              </a:solidFill>
              <a:cs typeface="Arial" charset="0"/>
            </a:endParaRPr>
          </a:p>
        </p:txBody>
      </p:sp>
      <p:sp>
        <p:nvSpPr>
          <p:cNvPr id="14343" name="Rectangle 12"/>
          <p:cNvSpPr>
            <a:spLocks noChangeArrowheads="1"/>
          </p:cNvSpPr>
          <p:nvPr/>
        </p:nvSpPr>
        <p:spPr bwMode="auto">
          <a:xfrm>
            <a:off x="6629400" y="381000"/>
            <a:ext cx="2133600" cy="1524000"/>
          </a:xfrm>
          <a:prstGeom prst="rect">
            <a:avLst/>
          </a:prstGeom>
          <a:blipFill dpi="0" rotWithShape="1">
            <a:blip r:embed="rId3"/>
            <a:srcRect/>
            <a:stretch>
              <a:fillRect/>
            </a:stretch>
          </a:blipFill>
          <a:ln w="76200">
            <a:solidFill>
              <a:srgbClr val="C4BD97"/>
            </a:solidFill>
            <a:miter lim="800000"/>
            <a:headEnd/>
            <a:tailEnd/>
          </a:ln>
        </p:spPr>
        <p:txBody>
          <a:bodyPr wrap="none" anchor="ctr"/>
          <a:lstStyle/>
          <a:p>
            <a:pPr algn="ctr" eaLnBrk="1" hangingPunct="1"/>
            <a:endParaRPr lang="en-US">
              <a:cs typeface="Arial" charset="0"/>
            </a:endParaRPr>
          </a:p>
        </p:txBody>
      </p:sp>
      <p:sp>
        <p:nvSpPr>
          <p:cNvPr id="14344" name="TextBox 5"/>
          <p:cNvSpPr txBox="1">
            <a:spLocks noChangeArrowheads="1"/>
          </p:cNvSpPr>
          <p:nvPr/>
        </p:nvSpPr>
        <p:spPr bwMode="auto">
          <a:xfrm>
            <a:off x="609600" y="2133600"/>
            <a:ext cx="7772400" cy="3693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r>
              <a:rPr lang="en-US" sz="1800" dirty="0">
                <a:solidFill>
                  <a:schemeClr val="bg1"/>
                </a:solidFill>
                <a:latin typeface="+mn-lt"/>
              </a:rPr>
              <a:t>The first class passengers on the </a:t>
            </a:r>
            <a:r>
              <a:rPr lang="en-US" sz="1800" i="1" dirty="0">
                <a:solidFill>
                  <a:schemeClr val="bg1"/>
                </a:solidFill>
                <a:latin typeface="+mn-lt"/>
              </a:rPr>
              <a:t>Titanic </a:t>
            </a:r>
            <a:r>
              <a:rPr lang="en-US" sz="1800" dirty="0">
                <a:solidFill>
                  <a:schemeClr val="bg1"/>
                </a:solidFill>
                <a:latin typeface="+mn-lt"/>
              </a:rPr>
              <a:t>were prominent members of the upper-class. The travelers in first class mainly consisted of politicians, businessmen, bankers, professional athletes, industrialists and high-ranking military personnel. A first class ticket ranged from thirty to 870 pounds, today that would be an about $70,000 per first class ticket. The first class passengers could enjoy a lot more amenities than the other classes. Some of those amenities included, tea gardens, heated swimming pool, gymnasium, reading and writing rooms, and a library. On the night the </a:t>
            </a:r>
            <a:r>
              <a:rPr lang="en-US" sz="1800" i="1" dirty="0">
                <a:solidFill>
                  <a:schemeClr val="bg1"/>
                </a:solidFill>
                <a:latin typeface="+mn-lt"/>
              </a:rPr>
              <a:t>Titanic </a:t>
            </a:r>
            <a:r>
              <a:rPr lang="en-US" sz="1800" dirty="0">
                <a:solidFill>
                  <a:schemeClr val="bg1"/>
                </a:solidFill>
                <a:latin typeface="+mn-lt"/>
              </a:rPr>
              <a:t>sank, the first class passengers enjoyed a 10-course meal. The menu included oysters, filet mignon, poached salmon, chicken </a:t>
            </a:r>
            <a:r>
              <a:rPr lang="en-US" sz="1800" dirty="0" err="1">
                <a:solidFill>
                  <a:schemeClr val="bg1"/>
                </a:solidFill>
                <a:latin typeface="+mn-lt"/>
              </a:rPr>
              <a:t>Lyonnaise</a:t>
            </a:r>
            <a:r>
              <a:rPr lang="en-US" sz="1800" dirty="0">
                <a:solidFill>
                  <a:schemeClr val="bg1"/>
                </a:solidFill>
                <a:latin typeface="+mn-lt"/>
              </a:rPr>
              <a:t>, </a:t>
            </a:r>
            <a:r>
              <a:rPr lang="en-US" sz="1800" dirty="0" err="1">
                <a:solidFill>
                  <a:schemeClr val="bg1"/>
                </a:solidFill>
                <a:latin typeface="+mn-lt"/>
              </a:rPr>
              <a:t>foie</a:t>
            </a:r>
            <a:r>
              <a:rPr lang="en-US" sz="1800" dirty="0">
                <a:solidFill>
                  <a:schemeClr val="bg1"/>
                </a:solidFill>
                <a:latin typeface="+mn-lt"/>
              </a:rPr>
              <a:t> </a:t>
            </a:r>
            <a:r>
              <a:rPr lang="en-US" sz="1800" dirty="0" err="1">
                <a:solidFill>
                  <a:schemeClr val="bg1"/>
                </a:solidFill>
                <a:latin typeface="+mn-lt"/>
              </a:rPr>
              <a:t>gras</a:t>
            </a:r>
            <a:r>
              <a:rPr lang="en-US" sz="1800" dirty="0">
                <a:solidFill>
                  <a:schemeClr val="bg1"/>
                </a:solidFill>
                <a:latin typeface="+mn-lt"/>
              </a:rPr>
              <a:t>, roasted pigeon, lamb with mint sauce and Punch Romaine, which was ice that was flavored with oranges and drenched in champagne. The first class had 39 private suites on the Titanic which included bedrooms with private toilet facilities.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5363" name="AutoShape 5"/>
          <p:cNvSpPr>
            <a:spLocks noChangeArrowheads="1"/>
          </p:cNvSpPr>
          <p:nvPr/>
        </p:nvSpPr>
        <p:spPr bwMode="auto">
          <a:xfrm>
            <a:off x="396875" y="625475"/>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5364" name="Rectangle 6"/>
          <p:cNvSpPr>
            <a:spLocks noGrp="1" noChangeArrowheads="1"/>
          </p:cNvSpPr>
          <p:nvPr>
            <p:ph type="title" idx="4294967295"/>
          </p:nvPr>
        </p:nvSpPr>
        <p:spPr>
          <a:xfrm>
            <a:off x="609600" y="762000"/>
            <a:ext cx="5105400" cy="762000"/>
          </a:xfrm>
          <a:noFill/>
        </p:spPr>
        <p:txBody>
          <a:bodyPr anchor="t"/>
          <a:lstStyle/>
          <a:p>
            <a:r>
              <a:rPr lang="en-US" sz="4000">
                <a:solidFill>
                  <a:schemeClr val="bg1"/>
                </a:solidFill>
                <a:latin typeface="Calibri" charset="0"/>
                <a:ea typeface="MS PGothic" charset="0"/>
              </a:rPr>
              <a:t>Second Class Travel</a:t>
            </a:r>
            <a:endParaRPr lang="en-US">
              <a:solidFill>
                <a:schemeClr val="bg1"/>
              </a:solidFill>
              <a:latin typeface="Calibri" charset="0"/>
              <a:ea typeface="MS PGothic" charset="0"/>
            </a:endParaRPr>
          </a:p>
        </p:txBody>
      </p:sp>
      <p:sp>
        <p:nvSpPr>
          <p:cNvPr id="15365" name="AutoShape 8">
            <a:hlinkClick r:id="rId2"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2</a:t>
            </a:r>
          </a:p>
        </p:txBody>
      </p:sp>
      <p:sp>
        <p:nvSpPr>
          <p:cNvPr id="15366" name="AutoShape 5"/>
          <p:cNvSpPr>
            <a:spLocks noChangeArrowheads="1"/>
          </p:cNvSpPr>
          <p:nvPr/>
        </p:nvSpPr>
        <p:spPr bwMode="auto">
          <a:xfrm>
            <a:off x="381000" y="2133600"/>
            <a:ext cx="8382000" cy="39624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5367" name="Rectangle 12"/>
          <p:cNvSpPr>
            <a:spLocks noChangeArrowheads="1"/>
          </p:cNvSpPr>
          <p:nvPr/>
        </p:nvSpPr>
        <p:spPr bwMode="auto">
          <a:xfrm>
            <a:off x="6477000" y="381000"/>
            <a:ext cx="2133600" cy="1457325"/>
          </a:xfrm>
          <a:prstGeom prst="rect">
            <a:avLst/>
          </a:prstGeom>
          <a:blipFill dpi="0" rotWithShape="1">
            <a:blip r:embed="rId3"/>
            <a:srcRect/>
            <a:stretch>
              <a:fillRect/>
            </a:stretch>
          </a:blipFill>
          <a:ln w="76200">
            <a:solidFill>
              <a:srgbClr val="C4BD97"/>
            </a:solidFill>
            <a:miter lim="800000"/>
            <a:headEnd/>
            <a:tailEnd/>
          </a:ln>
        </p:spPr>
        <p:txBody>
          <a:bodyPr wrap="none" anchor="ctr"/>
          <a:lstStyle/>
          <a:p>
            <a:pPr algn="ctr" eaLnBrk="1" hangingPunct="1"/>
            <a:endParaRPr lang="en-US">
              <a:cs typeface="Arial" charset="0"/>
            </a:endParaRPr>
          </a:p>
        </p:txBody>
      </p:sp>
      <p:sp>
        <p:nvSpPr>
          <p:cNvPr id="15368" name="TextBox 2"/>
          <p:cNvSpPr txBox="1">
            <a:spLocks noChangeArrowheads="1"/>
          </p:cNvSpPr>
          <p:nvPr/>
        </p:nvSpPr>
        <p:spPr bwMode="auto">
          <a:xfrm>
            <a:off x="571500" y="2363788"/>
            <a:ext cx="8153400" cy="36471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r>
              <a:rPr lang="en-US" sz="2100" dirty="0">
                <a:solidFill>
                  <a:schemeClr val="bg1"/>
                </a:solidFill>
                <a:latin typeface="+mn-lt"/>
              </a:rPr>
              <a:t>The second class passengers on the </a:t>
            </a:r>
            <a:r>
              <a:rPr lang="en-US" sz="2100" i="1" dirty="0">
                <a:solidFill>
                  <a:schemeClr val="bg1"/>
                </a:solidFill>
                <a:latin typeface="+mn-lt"/>
              </a:rPr>
              <a:t>Titanic </a:t>
            </a:r>
            <a:r>
              <a:rPr lang="en-US" sz="2100" dirty="0">
                <a:solidFill>
                  <a:schemeClr val="bg1"/>
                </a:solidFill>
                <a:latin typeface="+mn-lt"/>
              </a:rPr>
              <a:t>would be comparable to the middle class we have today. The travelers in second class mainly consisted of professors, authors, clergymen, and tourists. A second class ticket cost about 13 to 79 pounds which is about $1800 today. In second class, the passengers had a few more rooms to enjoy than the third class did. Which includes a library and a smoke room. The meal consisted of three courses, the first course would consist of soup, the second course was the main meal, and then the third course would include desserts followed by coffee. In the second class cabin, privacy was hard to come. The second class cabin included a washbasin and a chamber pot in case of seasickness. The passengers also had to use communal bathrooms.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15875"/>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6387"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6388" name="Rectangle 6"/>
          <p:cNvSpPr>
            <a:spLocks noGrp="1" noChangeArrowheads="1"/>
          </p:cNvSpPr>
          <p:nvPr>
            <p:ph type="title" idx="4294967295"/>
          </p:nvPr>
        </p:nvSpPr>
        <p:spPr>
          <a:xfrm>
            <a:off x="609600" y="762000"/>
            <a:ext cx="5257800" cy="762000"/>
          </a:xfrm>
          <a:noFill/>
        </p:spPr>
        <p:txBody>
          <a:bodyPr anchor="t"/>
          <a:lstStyle/>
          <a:p>
            <a:r>
              <a:rPr lang="en-US">
                <a:solidFill>
                  <a:schemeClr val="bg1"/>
                </a:solidFill>
                <a:latin typeface="Calibri" charset="0"/>
                <a:ea typeface="MS PGothic" charset="0"/>
              </a:rPr>
              <a:t>Third Class Travel</a:t>
            </a:r>
          </a:p>
        </p:txBody>
      </p:sp>
      <p:sp>
        <p:nvSpPr>
          <p:cNvPr id="16389" name="AutoShape 8">
            <a:hlinkClick r:id="rId2"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2</a:t>
            </a:r>
          </a:p>
        </p:txBody>
      </p:sp>
      <p:sp>
        <p:nvSpPr>
          <p:cNvPr id="16390" name="AutoShape 5"/>
          <p:cNvSpPr>
            <a:spLocks noChangeArrowheads="1"/>
          </p:cNvSpPr>
          <p:nvPr/>
        </p:nvSpPr>
        <p:spPr bwMode="auto">
          <a:xfrm>
            <a:off x="381000" y="2057400"/>
            <a:ext cx="8382000" cy="40386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6391" name="Rectangle 12"/>
          <p:cNvSpPr>
            <a:spLocks noChangeArrowheads="1"/>
          </p:cNvSpPr>
          <p:nvPr/>
        </p:nvSpPr>
        <p:spPr bwMode="auto">
          <a:xfrm>
            <a:off x="6324600" y="304800"/>
            <a:ext cx="2209800" cy="1524000"/>
          </a:xfrm>
          <a:prstGeom prst="rect">
            <a:avLst/>
          </a:prstGeom>
          <a:blipFill dpi="0" rotWithShape="1">
            <a:blip r:embed="rId3"/>
            <a:srcRect/>
            <a:stretch>
              <a:fillRect/>
            </a:stretch>
          </a:blipFill>
          <a:ln w="76200">
            <a:solidFill>
              <a:srgbClr val="C4BD97"/>
            </a:solidFill>
            <a:miter lim="800000"/>
            <a:headEnd/>
            <a:tailEnd/>
          </a:ln>
        </p:spPr>
        <p:txBody>
          <a:bodyPr wrap="none" anchor="ctr"/>
          <a:lstStyle/>
          <a:p>
            <a:pPr algn="ctr" eaLnBrk="1" hangingPunct="1"/>
            <a:endParaRPr lang="en-US">
              <a:cs typeface="Arial" charset="0"/>
            </a:endParaRPr>
          </a:p>
        </p:txBody>
      </p:sp>
      <p:sp>
        <p:nvSpPr>
          <p:cNvPr id="16392" name="TextBox 1"/>
          <p:cNvSpPr txBox="1">
            <a:spLocks noChangeArrowheads="1"/>
          </p:cNvSpPr>
          <p:nvPr/>
        </p:nvSpPr>
        <p:spPr bwMode="auto">
          <a:xfrm>
            <a:off x="762000" y="2514600"/>
            <a:ext cx="7696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endParaRPr lang="en-US" sz="1800">
              <a:latin typeface="Arial" charset="0"/>
            </a:endParaRPr>
          </a:p>
        </p:txBody>
      </p:sp>
      <p:sp>
        <p:nvSpPr>
          <p:cNvPr id="16393" name="TextBox 1"/>
          <p:cNvSpPr txBox="1">
            <a:spLocks noChangeArrowheads="1"/>
          </p:cNvSpPr>
          <p:nvPr/>
        </p:nvSpPr>
        <p:spPr bwMode="auto">
          <a:xfrm>
            <a:off x="685800" y="2286000"/>
            <a:ext cx="79248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r>
              <a:rPr lang="en-US" sz="2000" dirty="0">
                <a:solidFill>
                  <a:schemeClr val="bg1"/>
                </a:solidFill>
                <a:latin typeface="+mn-lt"/>
              </a:rPr>
              <a:t>The third class passengers on board the </a:t>
            </a:r>
            <a:r>
              <a:rPr lang="en-US" sz="2000" i="1" dirty="0">
                <a:solidFill>
                  <a:schemeClr val="bg1"/>
                </a:solidFill>
                <a:latin typeface="+mn-lt"/>
              </a:rPr>
              <a:t>Titanic </a:t>
            </a:r>
            <a:r>
              <a:rPr lang="en-US" sz="2000" dirty="0">
                <a:solidFill>
                  <a:schemeClr val="bg1"/>
                </a:solidFill>
                <a:latin typeface="+mn-lt"/>
              </a:rPr>
              <a:t>were primarily immigrants that were moving to the United States. The price of a third class ticket ranged from seven to forty pounds which  is about $700 today. They lived a simple life on the </a:t>
            </a:r>
            <a:r>
              <a:rPr lang="en-US" sz="2000" i="1" dirty="0">
                <a:solidFill>
                  <a:schemeClr val="bg1"/>
                </a:solidFill>
                <a:latin typeface="+mn-lt"/>
              </a:rPr>
              <a:t>Titanic </a:t>
            </a:r>
            <a:r>
              <a:rPr lang="en-US" sz="2000" dirty="0">
                <a:solidFill>
                  <a:schemeClr val="bg1"/>
                </a:solidFill>
                <a:latin typeface="+mn-lt"/>
              </a:rPr>
              <a:t>compared to the first and second class passengers. They only had a few rooms that they had access to on the ship so they had to make their own fun. Third class only had one course that was served to them. On the night the </a:t>
            </a:r>
            <a:r>
              <a:rPr lang="en-US" sz="2000" i="1" dirty="0">
                <a:solidFill>
                  <a:schemeClr val="bg1"/>
                </a:solidFill>
                <a:latin typeface="+mn-lt"/>
              </a:rPr>
              <a:t>Titanic </a:t>
            </a:r>
            <a:r>
              <a:rPr lang="en-US" sz="2000" dirty="0">
                <a:solidFill>
                  <a:schemeClr val="bg1"/>
                </a:solidFill>
                <a:latin typeface="+mn-lt"/>
              </a:rPr>
              <a:t>sank, the third class passengers were served soup, roasted pork, two or three vegetables, pudding and biscuits which was a smaller meal compared to what the other classes were served. Their rooms were located in the steerage of the ship in which the passengers slept on bunk beds in crowded quarters at six to a narrow cabin</a:t>
            </a:r>
            <a:r>
              <a:rPr lang="en-US" sz="2000" dirty="0" smtClean="0">
                <a:solidFill>
                  <a:schemeClr val="bg1"/>
                </a:solidFill>
                <a:latin typeface="+mn-lt"/>
              </a:rPr>
              <a:t>.</a:t>
            </a:r>
            <a:endParaRPr lang="en-US" sz="2000" dirty="0">
              <a:solidFill>
                <a:schemeClr val="bg1"/>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7411" name="AutoShape 3"/>
          <p:cNvSpPr>
            <a:spLocks noChangeArrowheads="1"/>
          </p:cNvSpPr>
          <p:nvPr/>
        </p:nvSpPr>
        <p:spPr bwMode="auto">
          <a:xfrm>
            <a:off x="381000" y="2057400"/>
            <a:ext cx="5486400" cy="40386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7412" name="Text Box 4"/>
          <p:cNvSpPr txBox="1">
            <a:spLocks noChangeArrowheads="1"/>
          </p:cNvSpPr>
          <p:nvPr/>
        </p:nvSpPr>
        <p:spPr bwMode="auto">
          <a:xfrm>
            <a:off x="838200" y="2133600"/>
            <a:ext cx="4648200"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Bef>
                <a:spcPct val="50000"/>
              </a:spcBef>
            </a:pPr>
            <a:r>
              <a:rPr lang="en-US" sz="1800" dirty="0">
                <a:solidFill>
                  <a:srgbClr val="FFFFFF"/>
                </a:solidFill>
                <a:cs typeface="Arial" charset="0"/>
              </a:rPr>
              <a:t>The Titanic wasn’t the first ship Captain Edward J. Smith commanded. In fact, it was his the sixth ship he commanded. Captain Smith joined the White Star Line in 1880, over 30 years before taking command of The Titanic. When the warning about dangerous ice came about, Smith posted the message but went on with his day, leading a religious service for the first class passengers. After three more warnings came, the Captain to brush them aside and turn in for the night. Unfortunately, this lack of care caused the ship to brush against an iceberg causing The Titanic to sink</a:t>
            </a:r>
            <a:r>
              <a:rPr lang="en-US" sz="1800" dirty="0" smtClean="0">
                <a:solidFill>
                  <a:srgbClr val="FFFFFF"/>
                </a:solidFill>
                <a:cs typeface="Arial" charset="0"/>
              </a:rPr>
              <a:t>. Captain Smith died with the Titanic on April 15</a:t>
            </a:r>
            <a:r>
              <a:rPr lang="en-US" sz="1800" baseline="30000" dirty="0" smtClean="0">
                <a:solidFill>
                  <a:srgbClr val="FFFFFF"/>
                </a:solidFill>
                <a:cs typeface="Arial" charset="0"/>
              </a:rPr>
              <a:t>th</a:t>
            </a:r>
            <a:r>
              <a:rPr lang="en-US" sz="1800" dirty="0">
                <a:solidFill>
                  <a:srgbClr val="FFFFFF"/>
                </a:solidFill>
                <a:cs typeface="Arial" charset="0"/>
              </a:rPr>
              <a:t>.</a:t>
            </a:r>
          </a:p>
        </p:txBody>
      </p:sp>
      <p:sp>
        <p:nvSpPr>
          <p:cNvPr id="17413"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7414" name="Rectangle 6"/>
          <p:cNvSpPr>
            <a:spLocks noGrp="1" noChangeArrowheads="1"/>
          </p:cNvSpPr>
          <p:nvPr>
            <p:ph type="title" idx="4294967295"/>
          </p:nvPr>
        </p:nvSpPr>
        <p:spPr>
          <a:xfrm>
            <a:off x="609600" y="762000"/>
            <a:ext cx="5257800" cy="762000"/>
          </a:xfrm>
          <a:noFill/>
        </p:spPr>
        <p:txBody>
          <a:bodyPr anchor="t"/>
          <a:lstStyle/>
          <a:p>
            <a:pPr algn="l"/>
            <a:r>
              <a:rPr lang="en-US" sz="4000">
                <a:solidFill>
                  <a:srgbClr val="FFFFFF"/>
                </a:solidFill>
                <a:latin typeface="Calibri" charset="0"/>
                <a:ea typeface="MS PGothic" charset="0"/>
              </a:rPr>
              <a:t>Captain Edward J. Smith</a:t>
            </a:r>
          </a:p>
        </p:txBody>
      </p:sp>
      <p:sp>
        <p:nvSpPr>
          <p:cNvPr id="17415" name="Rectangle 7"/>
          <p:cNvSpPr>
            <a:spLocks noChangeArrowheads="1"/>
          </p:cNvSpPr>
          <p:nvPr/>
        </p:nvSpPr>
        <p:spPr bwMode="auto">
          <a:xfrm>
            <a:off x="6096000" y="381000"/>
            <a:ext cx="2819400" cy="5715000"/>
          </a:xfrm>
          <a:prstGeom prst="rect">
            <a:avLst/>
          </a:prstGeom>
          <a:blipFill dpi="0" rotWithShape="1">
            <a:blip r:embed="rId2"/>
            <a:srcRect/>
            <a:stretch>
              <a:fillRect/>
            </a:stretch>
          </a:blipFill>
          <a:ln w="76200">
            <a:solidFill>
              <a:srgbClr val="C4BD97"/>
            </a:solidFill>
            <a:miter lim="800000"/>
            <a:headEnd/>
            <a:tailEnd/>
          </a:ln>
        </p:spPr>
        <p:txBody>
          <a:bodyPr wrap="none" anchor="ctr"/>
          <a:lstStyle/>
          <a:p>
            <a:pPr algn="ctr" eaLnBrk="1" hangingPunct="1"/>
            <a:endParaRPr lang="en-US"/>
          </a:p>
        </p:txBody>
      </p:sp>
      <p:sp>
        <p:nvSpPr>
          <p:cNvPr id="17416" name="AutoShape 8">
            <a:hlinkClick r:id="rId3"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8435" name="AutoShape 3"/>
          <p:cNvSpPr>
            <a:spLocks noChangeArrowheads="1"/>
          </p:cNvSpPr>
          <p:nvPr/>
        </p:nvSpPr>
        <p:spPr bwMode="auto">
          <a:xfrm>
            <a:off x="381000" y="2057400"/>
            <a:ext cx="8534400" cy="40386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8436" name="Text Box 4"/>
          <p:cNvSpPr txBox="1">
            <a:spLocks noChangeArrowheads="1"/>
          </p:cNvSpPr>
          <p:nvPr/>
        </p:nvSpPr>
        <p:spPr bwMode="auto">
          <a:xfrm>
            <a:off x="838200" y="2286000"/>
            <a:ext cx="7391400" cy="369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Bef>
                <a:spcPct val="50000"/>
              </a:spcBef>
            </a:pPr>
            <a:r>
              <a:rPr lang="en-US" sz="2600">
                <a:solidFill>
                  <a:srgbClr val="FFFFFF"/>
                </a:solidFill>
                <a:cs typeface="Arial" charset="0"/>
              </a:rPr>
              <a:t>Out of the 2,228 passengers and crew on The Titanic, only 31.6% survived the sinking. Within the three classes, 61% of the First Class passengers survived, 42% of the Second Class Passengers survived, and only 24% of the Third Class passengers survived. In regards to gender, 75% of female passengers survived while only 20% of male passengers survived. The survivors were lost at sea for nine days without being found. </a:t>
            </a:r>
          </a:p>
        </p:txBody>
      </p:sp>
      <p:sp>
        <p:nvSpPr>
          <p:cNvPr id="18437"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8438" name="Rectangle 6"/>
          <p:cNvSpPr>
            <a:spLocks noGrp="1" noChangeArrowheads="1"/>
          </p:cNvSpPr>
          <p:nvPr>
            <p:ph type="title" idx="4294967295"/>
          </p:nvPr>
        </p:nvSpPr>
        <p:spPr>
          <a:xfrm>
            <a:off x="609600" y="762000"/>
            <a:ext cx="5257800" cy="762000"/>
          </a:xfrm>
          <a:noFill/>
        </p:spPr>
        <p:txBody>
          <a:bodyPr anchor="t"/>
          <a:lstStyle/>
          <a:p>
            <a:r>
              <a:rPr lang="en-US">
                <a:solidFill>
                  <a:srgbClr val="FFFFFF"/>
                </a:solidFill>
                <a:latin typeface="Calibri" charset="0"/>
                <a:ea typeface="MS PGothic" charset="0"/>
              </a:rPr>
              <a:t>Survivors</a:t>
            </a:r>
          </a:p>
        </p:txBody>
      </p:sp>
      <p:sp>
        <p:nvSpPr>
          <p:cNvPr id="18439" name="Rectangle 7"/>
          <p:cNvSpPr>
            <a:spLocks noChangeArrowheads="1"/>
          </p:cNvSpPr>
          <p:nvPr/>
        </p:nvSpPr>
        <p:spPr bwMode="auto">
          <a:xfrm>
            <a:off x="6400800" y="228600"/>
            <a:ext cx="2514600" cy="1600200"/>
          </a:xfrm>
          <a:prstGeom prst="rect">
            <a:avLst/>
          </a:prstGeom>
          <a:blipFill dpi="0" rotWithShape="1">
            <a:blip r:embed="rId2"/>
            <a:srcRect/>
            <a:stretch>
              <a:fillRect/>
            </a:stretch>
          </a:blipFill>
          <a:ln w="76200">
            <a:solidFill>
              <a:srgbClr val="C4BD97"/>
            </a:solidFill>
            <a:miter lim="800000"/>
            <a:headEnd/>
            <a:tailEnd/>
          </a:ln>
        </p:spPr>
        <p:txBody>
          <a:bodyPr wrap="none" anchor="ctr"/>
          <a:lstStyle/>
          <a:p>
            <a:pPr algn="ctr" eaLnBrk="1" hangingPunct="1"/>
            <a:endParaRPr lang="en-US" dirty="0"/>
          </a:p>
        </p:txBody>
      </p:sp>
      <p:sp>
        <p:nvSpPr>
          <p:cNvPr id="18440" name="AutoShape 8">
            <a:hlinkClick r:id="rId3"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9459" name="AutoShape 3"/>
          <p:cNvSpPr>
            <a:spLocks noChangeArrowheads="1"/>
          </p:cNvSpPr>
          <p:nvPr/>
        </p:nvSpPr>
        <p:spPr bwMode="auto">
          <a:xfrm>
            <a:off x="381000" y="2057400"/>
            <a:ext cx="8382000" cy="40386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9460" name="Text Box 4"/>
          <p:cNvSpPr txBox="1">
            <a:spLocks noChangeArrowheads="1"/>
          </p:cNvSpPr>
          <p:nvPr/>
        </p:nvSpPr>
        <p:spPr bwMode="auto">
          <a:xfrm>
            <a:off x="914400" y="2286000"/>
            <a:ext cx="7391400" cy="378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Bef>
                <a:spcPct val="50000"/>
              </a:spcBef>
            </a:pPr>
            <a:r>
              <a:rPr lang="en-US" sz="2400">
                <a:solidFill>
                  <a:srgbClr val="FFFFFF"/>
                </a:solidFill>
                <a:cs typeface="Arial" charset="0"/>
              </a:rPr>
              <a:t>Millvina Dean was the last known survivor of The Titanic. Dean was just 9 weeks old when she sailed on The Titanic with her parents. Millvina sailed in third class with her parents and was one of the 24% of people that survived that had sailed in third class. She was also just one of 56 children that survived the sinking of the ship. Dean died on May 31st, 2009 at age 97. On April 15, 2002, she and three other living survivors, unveiled a plaque in Southampton to mark the 90th anniversary of the sinking of The Titanic. </a:t>
            </a:r>
          </a:p>
        </p:txBody>
      </p:sp>
      <p:sp>
        <p:nvSpPr>
          <p:cNvPr id="19461"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9462" name="Rectangle 6"/>
          <p:cNvSpPr>
            <a:spLocks noGrp="1" noChangeArrowheads="1"/>
          </p:cNvSpPr>
          <p:nvPr>
            <p:ph type="title" idx="4294967295"/>
          </p:nvPr>
        </p:nvSpPr>
        <p:spPr>
          <a:xfrm>
            <a:off x="609600" y="762000"/>
            <a:ext cx="5257800" cy="762000"/>
          </a:xfrm>
          <a:noFill/>
        </p:spPr>
        <p:txBody>
          <a:bodyPr anchor="t"/>
          <a:lstStyle/>
          <a:p>
            <a:r>
              <a:rPr lang="en-US" sz="4000">
                <a:solidFill>
                  <a:srgbClr val="FFFFFF"/>
                </a:solidFill>
                <a:latin typeface="Calibri" charset="0"/>
                <a:ea typeface="MS PGothic" charset="0"/>
              </a:rPr>
              <a:t>Millvina Dean</a:t>
            </a:r>
            <a:endParaRPr lang="en-US">
              <a:solidFill>
                <a:srgbClr val="FFFFFF"/>
              </a:solidFill>
              <a:latin typeface="Calibri" charset="0"/>
              <a:ea typeface="MS PGothic" charset="0"/>
            </a:endParaRPr>
          </a:p>
        </p:txBody>
      </p:sp>
      <p:sp>
        <p:nvSpPr>
          <p:cNvPr id="19463" name="Rectangle 7"/>
          <p:cNvSpPr>
            <a:spLocks noChangeArrowheads="1"/>
          </p:cNvSpPr>
          <p:nvPr/>
        </p:nvSpPr>
        <p:spPr bwMode="auto">
          <a:xfrm>
            <a:off x="6629400" y="381000"/>
            <a:ext cx="2133600" cy="1524000"/>
          </a:xfrm>
          <a:prstGeom prst="rect">
            <a:avLst/>
          </a:prstGeom>
          <a:solidFill>
            <a:schemeClr val="accent1"/>
          </a:solidFill>
          <a:ln w="76200">
            <a:solidFill>
              <a:srgbClr val="C4BD97"/>
            </a:solidFill>
            <a:miter lim="800000"/>
            <a:headEnd/>
            <a:tailEnd/>
          </a:ln>
        </p:spPr>
        <p:txBody>
          <a:bodyPr wrap="none" anchor="ctr"/>
          <a:lstStyle/>
          <a:p>
            <a:pPr algn="ctr" eaLnBrk="1" hangingPunct="1"/>
            <a:r>
              <a:rPr lang="en-US">
                <a:cs typeface="Arial" charset="0"/>
              </a:rPr>
              <a:t>Insert Artifact </a:t>
            </a:r>
          </a:p>
          <a:p>
            <a:pPr algn="ctr" eaLnBrk="1" hangingPunct="1"/>
            <a:r>
              <a:rPr lang="en-US">
                <a:cs typeface="Arial" charset="0"/>
              </a:rPr>
              <a:t>Picture Here</a:t>
            </a:r>
          </a:p>
        </p:txBody>
      </p:sp>
      <p:sp>
        <p:nvSpPr>
          <p:cNvPr id="19464" name="AutoShape 8">
            <a:hlinkClick r:id="rId2"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3</a:t>
            </a:r>
          </a:p>
        </p:txBody>
      </p:sp>
      <p:pic>
        <p:nvPicPr>
          <p:cNvPr id="19465" name="Picture 1" descr="art.titanic.survivor.afp.gi.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05600" y="381000"/>
            <a:ext cx="2052638" cy="153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20483" name="AutoShape 3"/>
          <p:cNvSpPr>
            <a:spLocks noChangeArrowheads="1"/>
          </p:cNvSpPr>
          <p:nvPr/>
        </p:nvSpPr>
        <p:spPr bwMode="auto">
          <a:xfrm>
            <a:off x="381000" y="2057400"/>
            <a:ext cx="8382000" cy="40386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20484" name="Text Box 4"/>
          <p:cNvSpPr txBox="1">
            <a:spLocks noChangeArrowheads="1"/>
          </p:cNvSpPr>
          <p:nvPr/>
        </p:nvSpPr>
        <p:spPr bwMode="auto">
          <a:xfrm>
            <a:off x="914400" y="2286000"/>
            <a:ext cx="7391400" cy="33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Bef>
                <a:spcPct val="50000"/>
              </a:spcBef>
            </a:pPr>
            <a:r>
              <a:rPr lang="en-US" sz="2000" dirty="0">
                <a:solidFill>
                  <a:schemeClr val="bg1"/>
                </a:solidFill>
                <a:cs typeface="Arial" charset="0"/>
              </a:rPr>
              <a:t>What to Know about the Crash</a:t>
            </a:r>
          </a:p>
          <a:p>
            <a:pPr eaLnBrk="1" hangingPunct="1">
              <a:spcBef>
                <a:spcPct val="50000"/>
              </a:spcBef>
            </a:pPr>
            <a:r>
              <a:rPr lang="en-US" sz="2000" dirty="0">
                <a:solidFill>
                  <a:schemeClr val="bg1"/>
                </a:solidFill>
                <a:cs typeface="Arial" charset="0"/>
              </a:rPr>
              <a:t>On April 14th, 1912 at 11:40 pm, the Titanic hit an iceberg while traveling through the icy waters of the Atlantic Ocean. The Titanic was moving at a speed of 22.5 knots when she hit the iceberg, just half a knot slower than her top speed of 23 knots. The crew members of the ship saw the iceberg and warned the captain only 30 seconds before the ship collided with it. The length of the gash the iceberg made on the ship was approximately 245 feet long. Every second, approximately 1,400 liters of water rushed into the ship, causing it to sink within 2 and a half hours. 1500 lives were lost that night. </a:t>
            </a:r>
          </a:p>
        </p:txBody>
      </p:sp>
      <p:sp>
        <p:nvSpPr>
          <p:cNvPr id="20485"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20486" name="Rectangle 6"/>
          <p:cNvSpPr>
            <a:spLocks noGrp="1" noChangeArrowheads="1"/>
          </p:cNvSpPr>
          <p:nvPr>
            <p:ph type="title" idx="4294967295"/>
          </p:nvPr>
        </p:nvSpPr>
        <p:spPr>
          <a:xfrm>
            <a:off x="609600" y="762000"/>
            <a:ext cx="5257800" cy="762000"/>
          </a:xfrm>
          <a:noFill/>
        </p:spPr>
        <p:txBody>
          <a:bodyPr anchor="t"/>
          <a:lstStyle/>
          <a:p>
            <a:r>
              <a:rPr lang="en-US" sz="4000">
                <a:solidFill>
                  <a:srgbClr val="FFFFFF"/>
                </a:solidFill>
                <a:latin typeface="Calibri" charset="0"/>
                <a:ea typeface="MS PGothic" charset="0"/>
              </a:rPr>
              <a:t>Titanic Iceberg</a:t>
            </a:r>
            <a:endParaRPr lang="en-US">
              <a:solidFill>
                <a:srgbClr val="FFFFFF"/>
              </a:solidFill>
              <a:latin typeface="Calibri" charset="0"/>
              <a:ea typeface="MS PGothic" charset="0"/>
            </a:endParaRPr>
          </a:p>
        </p:txBody>
      </p:sp>
      <p:sp>
        <p:nvSpPr>
          <p:cNvPr id="20487" name="Rectangle 7"/>
          <p:cNvSpPr>
            <a:spLocks noChangeArrowheads="1"/>
          </p:cNvSpPr>
          <p:nvPr/>
        </p:nvSpPr>
        <p:spPr bwMode="auto">
          <a:xfrm>
            <a:off x="6629400" y="381000"/>
            <a:ext cx="2133600" cy="1524000"/>
          </a:xfrm>
          <a:prstGeom prst="rect">
            <a:avLst/>
          </a:prstGeom>
          <a:blipFill dpi="0" rotWithShape="1">
            <a:blip r:embed="rId2"/>
            <a:srcRect/>
            <a:stretch>
              <a:fillRect/>
            </a:stretch>
          </a:blipFill>
          <a:ln w="76200">
            <a:solidFill>
              <a:srgbClr val="C4BD97"/>
            </a:solidFill>
            <a:miter lim="800000"/>
            <a:headEnd/>
            <a:tailEnd/>
          </a:ln>
        </p:spPr>
        <p:txBody>
          <a:bodyPr wrap="none" anchor="ctr"/>
          <a:lstStyle/>
          <a:p>
            <a:pPr algn="ctr" eaLnBrk="1" hangingPunct="1"/>
            <a:endParaRPr lang="en-US">
              <a:cs typeface="Arial" charset="0"/>
            </a:endParaRPr>
          </a:p>
        </p:txBody>
      </p:sp>
      <p:sp>
        <p:nvSpPr>
          <p:cNvPr id="20488" name="AutoShape 8">
            <a:hlinkClick r:id="rId3"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21507" name="AutoShape 3"/>
          <p:cNvSpPr>
            <a:spLocks noChangeArrowheads="1"/>
          </p:cNvSpPr>
          <p:nvPr/>
        </p:nvSpPr>
        <p:spPr bwMode="auto">
          <a:xfrm>
            <a:off x="381000" y="2057400"/>
            <a:ext cx="8382000" cy="40386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21508" name="Text Box 4"/>
          <p:cNvSpPr txBox="1">
            <a:spLocks noChangeArrowheads="1"/>
          </p:cNvSpPr>
          <p:nvPr/>
        </p:nvSpPr>
        <p:spPr bwMode="auto">
          <a:xfrm>
            <a:off x="914400" y="2209800"/>
            <a:ext cx="7391400" cy="3832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Bef>
                <a:spcPct val="50000"/>
              </a:spcBef>
            </a:pPr>
            <a:r>
              <a:rPr lang="en-US" sz="1800" dirty="0">
                <a:solidFill>
                  <a:srgbClr val="FFFFFF"/>
                </a:solidFill>
                <a:cs typeface="Arial" charset="0"/>
              </a:rPr>
              <a:t>In 2012, a video was put together by James Cameron, the director of the movie Titanic. Cameron and his team work together to make a computer generated image (CGI) film that demonstrates the entire collision: from the ship hitting the iceberg, to the ship splitting in half, to the sinking of the Titanic. </a:t>
            </a:r>
          </a:p>
          <a:p>
            <a:pPr eaLnBrk="1" hangingPunct="1">
              <a:spcBef>
                <a:spcPct val="50000"/>
              </a:spcBef>
            </a:pPr>
            <a:r>
              <a:rPr lang="en-US" sz="1800" dirty="0">
                <a:solidFill>
                  <a:srgbClr val="FFFFFF"/>
                </a:solidFill>
                <a:cs typeface="Arial" charset="0"/>
              </a:rPr>
              <a:t>Once the ship hit the iceberg, it tried to steer the back of the ship away, to avoid collision with the entire ship. As the structure started to be pulled underneath the water, the stern rose above the water. The amount of stress on the area of the ship at the waterline is what caused the ship to split in half, causing the ship to sink in 2 separate parts. The parts of the ship sank at speeds of up to 50 mph, causing pieces of the structure to be ripped off in the water. The two portions eventually reach the bottom of the ocean, sinking a distance of 2.4 miles. </a:t>
            </a:r>
          </a:p>
        </p:txBody>
      </p:sp>
      <p:sp>
        <p:nvSpPr>
          <p:cNvPr id="21509"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21510" name="Rectangle 6"/>
          <p:cNvSpPr>
            <a:spLocks noGrp="1" noChangeArrowheads="1"/>
          </p:cNvSpPr>
          <p:nvPr>
            <p:ph type="title" idx="4294967295"/>
          </p:nvPr>
        </p:nvSpPr>
        <p:spPr>
          <a:xfrm>
            <a:off x="609600" y="762000"/>
            <a:ext cx="5257800" cy="762000"/>
          </a:xfrm>
          <a:noFill/>
        </p:spPr>
        <p:txBody>
          <a:bodyPr anchor="t"/>
          <a:lstStyle/>
          <a:p>
            <a:r>
              <a:rPr lang="en-US" sz="4000">
                <a:solidFill>
                  <a:srgbClr val="FFFFFF"/>
                </a:solidFill>
                <a:latin typeface="Calibri" charset="0"/>
                <a:ea typeface="MS PGothic" charset="0"/>
              </a:rPr>
              <a:t>CGI Sinking of Titanic</a:t>
            </a:r>
            <a:endParaRPr lang="en-US">
              <a:solidFill>
                <a:srgbClr val="FFFFFF"/>
              </a:solidFill>
              <a:latin typeface="Calibri" charset="0"/>
              <a:ea typeface="MS PGothic" charset="0"/>
            </a:endParaRPr>
          </a:p>
        </p:txBody>
      </p:sp>
      <p:sp>
        <p:nvSpPr>
          <p:cNvPr id="21511" name="Rectangle 7"/>
          <p:cNvSpPr>
            <a:spLocks noChangeArrowheads="1"/>
          </p:cNvSpPr>
          <p:nvPr/>
        </p:nvSpPr>
        <p:spPr bwMode="auto">
          <a:xfrm>
            <a:off x="6629400" y="381000"/>
            <a:ext cx="2133600" cy="1524000"/>
          </a:xfrm>
          <a:prstGeom prst="rect">
            <a:avLst/>
          </a:prstGeom>
          <a:blipFill dpi="0" rotWithShape="1">
            <a:blip r:embed="rId2"/>
            <a:srcRect/>
            <a:stretch>
              <a:fillRect/>
            </a:stretch>
          </a:blipFill>
          <a:ln w="76200">
            <a:solidFill>
              <a:srgbClr val="C4BD97"/>
            </a:solidFill>
            <a:miter lim="800000"/>
            <a:headEnd/>
            <a:tailEnd/>
          </a:ln>
        </p:spPr>
        <p:txBody>
          <a:bodyPr wrap="none" anchor="ctr"/>
          <a:lstStyle/>
          <a:p>
            <a:pPr algn="ctr" eaLnBrk="1" hangingPunct="1"/>
            <a:endParaRPr lang="en-US">
              <a:cs typeface="Arial" charset="0"/>
            </a:endParaRPr>
          </a:p>
        </p:txBody>
      </p:sp>
      <p:sp>
        <p:nvSpPr>
          <p:cNvPr id="21512" name="AutoShape 8">
            <a:hlinkClick r:id="rId3"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22531" name="AutoShape 3"/>
          <p:cNvSpPr>
            <a:spLocks noChangeArrowheads="1"/>
          </p:cNvSpPr>
          <p:nvPr/>
        </p:nvSpPr>
        <p:spPr bwMode="auto">
          <a:xfrm>
            <a:off x="381000" y="2057400"/>
            <a:ext cx="8382000" cy="40386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22532" name="Text Box 4"/>
          <p:cNvSpPr txBox="1">
            <a:spLocks noChangeArrowheads="1"/>
          </p:cNvSpPr>
          <p:nvPr/>
        </p:nvSpPr>
        <p:spPr bwMode="auto">
          <a:xfrm>
            <a:off x="914400" y="2286000"/>
            <a:ext cx="7391400"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Bef>
                <a:spcPct val="50000"/>
              </a:spcBef>
            </a:pPr>
            <a:r>
              <a:rPr lang="en-US" sz="2400" dirty="0">
                <a:solidFill>
                  <a:srgbClr val="FFFFFF"/>
                </a:solidFill>
                <a:cs typeface="Arial" charset="0"/>
              </a:rPr>
              <a:t>This photo was captured in 2010. After the Titanic sank in 1912, its whereabouts remained a mystery for over 70 years until it was found by Dr. Robert Ballard in 1985. For 7 decades, it was unknown what happened to the remnants of the Titanic, or where it even was. People wondered how the largest ship in the world had completely disappeared. When found, the two pieces lay 400 meters apart from each other. China plates, pieces of furniture, and parts of the ship lay among the wreckage.</a:t>
            </a:r>
          </a:p>
          <a:p>
            <a:pPr eaLnBrk="1" hangingPunct="1">
              <a:spcBef>
                <a:spcPct val="50000"/>
              </a:spcBef>
            </a:pPr>
            <a:endParaRPr lang="en-US" sz="2400" b="1" dirty="0">
              <a:solidFill>
                <a:srgbClr val="FFFFFF"/>
              </a:solidFill>
              <a:cs typeface="Arial" charset="0"/>
            </a:endParaRPr>
          </a:p>
        </p:txBody>
      </p:sp>
      <p:sp>
        <p:nvSpPr>
          <p:cNvPr id="22533" name="AutoShape 5"/>
          <p:cNvSpPr>
            <a:spLocks noChangeArrowheads="1"/>
          </p:cNvSpPr>
          <p:nvPr/>
        </p:nvSpPr>
        <p:spPr bwMode="auto">
          <a:xfrm>
            <a:off x="381000"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22534" name="Rectangle 6"/>
          <p:cNvSpPr>
            <a:spLocks noGrp="1" noChangeArrowheads="1"/>
          </p:cNvSpPr>
          <p:nvPr>
            <p:ph type="title" idx="4294967295"/>
          </p:nvPr>
        </p:nvSpPr>
        <p:spPr>
          <a:xfrm>
            <a:off x="609600" y="762000"/>
            <a:ext cx="5257800" cy="762000"/>
          </a:xfrm>
          <a:noFill/>
        </p:spPr>
        <p:txBody>
          <a:bodyPr anchor="t"/>
          <a:lstStyle/>
          <a:p>
            <a:r>
              <a:rPr lang="en-US" sz="4000">
                <a:solidFill>
                  <a:srgbClr val="FFFFFF"/>
                </a:solidFill>
                <a:latin typeface="Calibri" charset="0"/>
                <a:ea typeface="MS PGothic" charset="0"/>
              </a:rPr>
              <a:t>A Century Later</a:t>
            </a:r>
            <a:endParaRPr lang="en-US">
              <a:solidFill>
                <a:srgbClr val="FFFFFF"/>
              </a:solidFill>
              <a:latin typeface="Calibri" charset="0"/>
              <a:ea typeface="MS PGothic" charset="0"/>
            </a:endParaRPr>
          </a:p>
        </p:txBody>
      </p:sp>
      <p:sp>
        <p:nvSpPr>
          <p:cNvPr id="22535" name="Rectangle 7"/>
          <p:cNvSpPr>
            <a:spLocks noChangeArrowheads="1"/>
          </p:cNvSpPr>
          <p:nvPr/>
        </p:nvSpPr>
        <p:spPr bwMode="auto">
          <a:xfrm>
            <a:off x="6629400" y="381000"/>
            <a:ext cx="2133600" cy="1524000"/>
          </a:xfrm>
          <a:prstGeom prst="rect">
            <a:avLst/>
          </a:prstGeom>
          <a:blipFill dpi="0" rotWithShape="1">
            <a:blip r:embed="rId3"/>
            <a:srcRect/>
            <a:stretch>
              <a:fillRect/>
            </a:stretch>
          </a:blipFill>
          <a:ln w="76200">
            <a:solidFill>
              <a:srgbClr val="C4BD97"/>
            </a:solidFill>
            <a:miter lim="800000"/>
            <a:headEnd/>
            <a:tailEnd/>
          </a:ln>
        </p:spPr>
        <p:txBody>
          <a:bodyPr wrap="none" anchor="ctr"/>
          <a:lstStyle/>
          <a:p>
            <a:pPr algn="ctr" eaLnBrk="1" hangingPunct="1"/>
            <a:endParaRPr lang="en-US">
              <a:cs typeface="Arial" charset="0"/>
            </a:endParaRPr>
          </a:p>
        </p:txBody>
      </p:sp>
      <p:sp>
        <p:nvSpPr>
          <p:cNvPr id="22536" name="AutoShape 8">
            <a:hlinkClick r:id="rId4"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3124200" cy="563562"/>
          </a:xfrm>
        </p:spPr>
        <p:txBody>
          <a:bodyPr/>
          <a:lstStyle/>
          <a:p>
            <a:r>
              <a:rPr lang="en-US" dirty="0" smtClean="0"/>
              <a:t>Resources</a:t>
            </a:r>
            <a:endParaRPr lang="en-US" dirty="0"/>
          </a:p>
        </p:txBody>
      </p:sp>
      <p:sp>
        <p:nvSpPr>
          <p:cNvPr id="3" name="Content Placeholder 2"/>
          <p:cNvSpPr>
            <a:spLocks noGrp="1"/>
          </p:cNvSpPr>
          <p:nvPr>
            <p:ph idx="1"/>
          </p:nvPr>
        </p:nvSpPr>
        <p:spPr>
          <a:xfrm flipH="1">
            <a:off x="8686800" y="1600201"/>
            <a:ext cx="914400" cy="685799"/>
          </a:xfrm>
        </p:spPr>
        <p:txBody>
          <a:bodyPr/>
          <a:lstStyle/>
          <a:p>
            <a:pPr marL="0" indent="0">
              <a:buNone/>
            </a:pPr>
            <a:endParaRPr lang="en-US" sz="1000" dirty="0" smtClean="0">
              <a:latin typeface="Times New Roman"/>
              <a:cs typeface="Times New Roman"/>
            </a:endParaRPr>
          </a:p>
        </p:txBody>
      </p:sp>
      <p:sp>
        <p:nvSpPr>
          <p:cNvPr id="7" name="Rectangle 6"/>
          <p:cNvSpPr/>
          <p:nvPr/>
        </p:nvSpPr>
        <p:spPr>
          <a:xfrm>
            <a:off x="1752600" y="1828800"/>
            <a:ext cx="5867400" cy="3231653"/>
          </a:xfrm>
          <a:prstGeom prst="rect">
            <a:avLst/>
          </a:prstGeom>
        </p:spPr>
        <p:txBody>
          <a:bodyPr wrap="square">
            <a:spAutoFit/>
          </a:bodyPr>
          <a:lstStyle/>
          <a:p>
            <a:r>
              <a:rPr lang="en-US" sz="1200" dirty="0"/>
              <a:t>Fowler, D. (</a:t>
            </a:r>
            <a:r>
              <a:rPr lang="en-US" sz="1200" dirty="0" err="1"/>
              <a:t>n.d.</a:t>
            </a:r>
            <a:r>
              <a:rPr lang="en-US" sz="1200" dirty="0"/>
              <a:t>). How Did The Titanic Sink? Retrieved April 13, 2017, from </a:t>
            </a:r>
            <a:r>
              <a:rPr lang="en-US" sz="1200" dirty="0" smtClean="0"/>
              <a:t>	</a:t>
            </a:r>
            <a:r>
              <a:rPr lang="en-US" sz="1200" dirty="0" smtClean="0">
                <a:hlinkClick r:id="rId2"/>
              </a:rPr>
              <a:t>http</a:t>
            </a:r>
            <a:r>
              <a:rPr lang="en-US" sz="1200" dirty="0">
                <a:hlinkClick r:id="rId2"/>
              </a:rPr>
              <a:t>://www.titanicfacts.net/how-did-the-titanic-sink.html</a:t>
            </a:r>
            <a:endParaRPr lang="en-US" sz="1200" dirty="0"/>
          </a:p>
          <a:p>
            <a:r>
              <a:rPr lang="en-US" sz="1200" dirty="0"/>
              <a:t>Fowler, D. (</a:t>
            </a:r>
            <a:r>
              <a:rPr lang="en-US" sz="1200" dirty="0" err="1"/>
              <a:t>n.d.</a:t>
            </a:r>
            <a:r>
              <a:rPr lang="en-US" sz="1200" dirty="0"/>
              <a:t>). Titanic Survivors. Retrieved April 06, 2017, from 	</a:t>
            </a:r>
            <a:r>
              <a:rPr lang="en-US" sz="1200" dirty="0" smtClean="0"/>
              <a:t>	</a:t>
            </a:r>
            <a:r>
              <a:rPr lang="en-US" sz="1200" dirty="0" smtClean="0">
                <a:hlinkClick r:id="rId3"/>
              </a:rPr>
              <a:t>http</a:t>
            </a:r>
            <a:r>
              <a:rPr lang="en-US" sz="1200" dirty="0">
                <a:hlinkClick r:id="rId3"/>
              </a:rPr>
              <a:t>://www.titanicfacts.net/titanic-survivors.html</a:t>
            </a:r>
            <a:endParaRPr lang="en-US" sz="1200" dirty="0"/>
          </a:p>
          <a:p>
            <a:r>
              <a:rPr lang="en-US" sz="1200" dirty="0"/>
              <a:t>Godoy, M. (2012, April 13). Dining With Disaster: Reviving The Last Meal On </a:t>
            </a:r>
            <a:r>
              <a:rPr lang="en-US" sz="1200" dirty="0" smtClean="0"/>
              <a:t>The		 </a:t>
            </a:r>
            <a:r>
              <a:rPr lang="en-US" sz="1200" dirty="0"/>
              <a:t>Titanic. Retrieved April 09, 2017, from  http://</a:t>
            </a:r>
            <a:r>
              <a:rPr lang="en-US" sz="1200" dirty="0" err="1"/>
              <a:t>www.npr.org</a:t>
            </a:r>
            <a:r>
              <a:rPr lang="en-US" sz="1200" dirty="0"/>
              <a:t>/</a:t>
            </a:r>
            <a:r>
              <a:rPr lang="en-US" sz="1200" dirty="0" smtClean="0"/>
              <a:t>sections		/</a:t>
            </a:r>
            <a:r>
              <a:rPr lang="en-US" sz="1200" dirty="0" err="1"/>
              <a:t>thesalt</a:t>
            </a:r>
            <a:r>
              <a:rPr lang="en-US" sz="1200" dirty="0"/>
              <a:t>/2012/04/13/150508849/dining-with-disaster-</a:t>
            </a:r>
            <a:r>
              <a:rPr lang="en-US" sz="1200" dirty="0" err="1"/>
              <a:t>reviving</a:t>
            </a:r>
            <a:r>
              <a:rPr lang="en-US" sz="1200" u="sng" dirty="0" err="1"/>
              <a:t>the</a:t>
            </a:r>
            <a:r>
              <a:rPr lang="en-US" sz="1200" u="sng" dirty="0"/>
              <a:t>-last</a:t>
            </a:r>
            <a:r>
              <a:rPr lang="en-US" sz="1200" u="sng" dirty="0" smtClean="0"/>
              <a:t>-	meal</a:t>
            </a:r>
            <a:r>
              <a:rPr lang="en-US" sz="1200" u="sng" dirty="0"/>
              <a:t>-on-the-titanic/</a:t>
            </a:r>
            <a:endParaRPr lang="en-US" sz="1200" dirty="0"/>
          </a:p>
          <a:p>
            <a:r>
              <a:rPr lang="en-US" sz="1200" dirty="0"/>
              <a:t>Matthews, D. L. (2012, April 10). First Class Life on the Titanic. Retrieved April 09</a:t>
            </a:r>
            <a:r>
              <a:rPr lang="en-US" sz="1200" dirty="0" smtClean="0"/>
              <a:t>,	 </a:t>
            </a:r>
            <a:r>
              <a:rPr lang="en-US" sz="1200" dirty="0"/>
              <a:t>2017, </a:t>
            </a:r>
            <a:r>
              <a:rPr lang="en-US" sz="1200" dirty="0" smtClean="0"/>
              <a:t>from	</a:t>
            </a:r>
            <a:r>
              <a:rPr lang="en-US" sz="1200" dirty="0" smtClean="0">
                <a:hlinkClick r:id="rId4"/>
              </a:rPr>
              <a:t>https</a:t>
            </a:r>
            <a:r>
              <a:rPr lang="en-US" sz="1200" dirty="0">
                <a:hlinkClick r:id="rId4"/>
              </a:rPr>
              <a:t>://alookthrutime.wordpress.com/2012/04/10/first-class-life-on-the-titanic</a:t>
            </a:r>
            <a:r>
              <a:rPr lang="en-US" sz="1200" dirty="0"/>
              <a:t>/</a:t>
            </a:r>
          </a:p>
          <a:p>
            <a:r>
              <a:rPr lang="en-US" sz="1200" dirty="0"/>
              <a:t>Inside Titanic. (</a:t>
            </a:r>
            <a:r>
              <a:rPr lang="en-US" sz="1200" dirty="0" err="1"/>
              <a:t>n.d.</a:t>
            </a:r>
            <a:r>
              <a:rPr lang="en-US" sz="1200" dirty="0"/>
              <a:t>). Retrieved April 09, 2017, from 	</a:t>
            </a:r>
            <a:r>
              <a:rPr lang="en-US" sz="1200" dirty="0" smtClean="0"/>
              <a:t>		</a:t>
            </a:r>
            <a:r>
              <a:rPr lang="en-US" sz="1200" dirty="0" smtClean="0">
                <a:hlinkClick r:id="rId5"/>
              </a:rPr>
              <a:t>http</a:t>
            </a:r>
            <a:r>
              <a:rPr lang="en-US" sz="1200" dirty="0">
                <a:hlinkClick r:id="rId5"/>
              </a:rPr>
              <a:t>://www.ultimatetitanic.com/interior-fittings/#.</a:t>
            </a:r>
            <a:r>
              <a:rPr lang="en-US" sz="1200" dirty="0" smtClean="0">
                <a:hlinkClick r:id="rId5"/>
              </a:rPr>
              <a:t>WOWlHIWcFGw</a:t>
            </a:r>
            <a:r>
              <a:rPr lang="en-US" sz="1200" dirty="0" smtClean="0"/>
              <a:t>	</a:t>
            </a:r>
            <a:endParaRPr lang="en-US" sz="1200" dirty="0"/>
          </a:p>
          <a:p>
            <a:r>
              <a:rPr lang="en-US" sz="1200" dirty="0"/>
              <a:t>Titanic Construction. (</a:t>
            </a:r>
            <a:r>
              <a:rPr lang="en-US" sz="1200" dirty="0" err="1"/>
              <a:t>n.d.</a:t>
            </a:r>
            <a:r>
              <a:rPr lang="en-US" sz="1200" dirty="0"/>
              <a:t>). Retrieved April 13, 2017, from </a:t>
            </a:r>
            <a:r>
              <a:rPr lang="en-US" sz="1200" dirty="0" smtClean="0"/>
              <a:t>		</a:t>
            </a:r>
            <a:r>
              <a:rPr lang="en-US" sz="1200" dirty="0" smtClean="0">
                <a:hlinkClick r:id="rId6"/>
              </a:rPr>
              <a:t>http</a:t>
            </a:r>
            <a:r>
              <a:rPr lang="en-US" sz="1200" dirty="0">
                <a:hlinkClick r:id="rId6"/>
              </a:rPr>
              <a:t>://www.titanicuniverse.com/titanic-construction</a:t>
            </a:r>
            <a:endParaRPr lang="en-US" sz="1200" dirty="0"/>
          </a:p>
          <a:p>
            <a:r>
              <a:rPr lang="en-US" sz="1200" dirty="0"/>
              <a:t>Titanic Wiki. (</a:t>
            </a:r>
            <a:r>
              <a:rPr lang="en-US" sz="1200" dirty="0" err="1"/>
              <a:t>n.d.</a:t>
            </a:r>
            <a:r>
              <a:rPr lang="en-US" sz="1200" dirty="0"/>
              <a:t>). Edward John Smith. Retrieved April 06, 2017, from 		</a:t>
            </a:r>
            <a:r>
              <a:rPr lang="en-US" sz="1200" dirty="0">
                <a:hlinkClick r:id="rId7"/>
              </a:rPr>
              <a:t>http://titanic.wikia.com/wiki/Edward_John_Smith</a:t>
            </a:r>
            <a:endParaRPr lang="en-US" sz="1200" dirty="0"/>
          </a:p>
        </p:txBody>
      </p:sp>
      <p:sp>
        <p:nvSpPr>
          <p:cNvPr id="5" name="TextBox 4"/>
          <p:cNvSpPr txBox="1"/>
          <p:nvPr/>
        </p:nvSpPr>
        <p:spPr>
          <a:xfrm>
            <a:off x="3352800" y="381000"/>
            <a:ext cx="2590800" cy="307777"/>
          </a:xfrm>
          <a:prstGeom prst="rect">
            <a:avLst/>
          </a:prstGeom>
          <a:solidFill>
            <a:srgbClr val="C4BD97"/>
          </a:solidFill>
        </p:spPr>
        <p:txBody>
          <a:bodyPr wrap="square" rtlCol="0">
            <a:spAutoFit/>
          </a:bodyPr>
          <a:lstStyle/>
          <a:p>
            <a:pPr algn="ctr"/>
            <a:r>
              <a:rPr lang="en-US" sz="1400" b="1" dirty="0" smtClean="0"/>
              <a:t>The Titanic Museum</a:t>
            </a:r>
            <a:endParaRPr lang="en-US" sz="1400" b="1" dirty="0"/>
          </a:p>
        </p:txBody>
      </p:sp>
    </p:spTree>
    <p:extLst>
      <p:ext uri="{BB962C8B-B14F-4D97-AF65-F5344CB8AC3E}">
        <p14:creationId xmlns:p14="http://schemas.microsoft.com/office/powerpoint/2010/main" val="1398606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19400" y="838200"/>
            <a:ext cx="3505200" cy="533400"/>
          </a:xfrm>
          <a:solidFill>
            <a:srgbClr val="FFFFFF"/>
          </a:solidFill>
          <a:ln>
            <a:solidFill>
              <a:srgbClr val="000000"/>
            </a:solidFill>
            <a:miter lim="800000"/>
            <a:headEnd/>
            <a:tailEnd/>
          </a:ln>
        </p:spPr>
        <p:txBody>
          <a:bodyPr/>
          <a:lstStyle/>
          <a:p>
            <a:pPr eaLnBrk="1" hangingPunct="1"/>
            <a:r>
              <a:rPr lang="en-US" sz="2000" b="1">
                <a:latin typeface="Arial" charset="0"/>
                <a:ea typeface="MS PGothic" charset="0"/>
              </a:rPr>
              <a:t>Curator Information</a:t>
            </a:r>
            <a:endParaRPr lang="en-US" sz="2000" b="1">
              <a:latin typeface="Broadway" charset="0"/>
              <a:ea typeface="MS PGothic" charset="0"/>
            </a:endParaRPr>
          </a:p>
        </p:txBody>
      </p:sp>
      <p:sp>
        <p:nvSpPr>
          <p:cNvPr id="12" name="Rectangle 11"/>
          <p:cNvSpPr/>
          <p:nvPr/>
        </p:nvSpPr>
        <p:spPr>
          <a:xfrm>
            <a:off x="152400" y="381000"/>
            <a:ext cx="2514600" cy="571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6148" name="Text Box 13"/>
          <p:cNvSpPr txBox="1">
            <a:spLocks noChangeArrowheads="1"/>
          </p:cNvSpPr>
          <p:nvPr/>
        </p:nvSpPr>
        <p:spPr bwMode="auto">
          <a:xfrm>
            <a:off x="3101975" y="2014538"/>
            <a:ext cx="2895600" cy="244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p:txBody>
      </p:sp>
      <p:sp>
        <p:nvSpPr>
          <p:cNvPr id="6149" name="AutoShape 14">
            <a:hlinkClick r:id="rId3" action="ppaction://hlinksldjump"/>
          </p:cNvPr>
          <p:cNvSpPr>
            <a:spLocks noChangeArrowheads="1"/>
          </p:cNvSpPr>
          <p:nvPr/>
        </p:nvSpPr>
        <p:spPr bwMode="auto">
          <a:xfrm flipH="1">
            <a:off x="3581400" y="48768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Lobby</a:t>
            </a:r>
          </a:p>
        </p:txBody>
      </p:sp>
      <p:sp>
        <p:nvSpPr>
          <p:cNvPr id="6150" name="Text Box 16"/>
          <p:cNvSpPr txBox="1">
            <a:spLocks noChangeArrowheads="1"/>
          </p:cNvSpPr>
          <p:nvPr/>
        </p:nvSpPr>
        <p:spPr bwMode="auto">
          <a:xfrm>
            <a:off x="1828800" y="5867400"/>
            <a:ext cx="5562600" cy="822325"/>
          </a:xfrm>
          <a:prstGeom prst="rect">
            <a:avLst/>
          </a:prstGeom>
          <a:solidFill>
            <a:srgbClr val="C4BD9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r>
              <a:rPr lang="en-US" sz="1200">
                <a:latin typeface="Arial Narrow" charset="0"/>
                <a:cs typeface="Arial" charset="0"/>
              </a:rPr>
              <a:t>Note: Virtual museums were first introduced by educators at </a:t>
            </a:r>
            <a:r>
              <a:rPr lang="en-US" sz="1200" u="sng">
                <a:latin typeface="Arial Narrow" charset="0"/>
                <a:cs typeface="Arial" charset="0"/>
                <a:hlinkClick r:id="rId4"/>
              </a:rPr>
              <a:t>Keith Valley Middle School</a:t>
            </a:r>
            <a:r>
              <a:rPr lang="en-US" sz="1200">
                <a:latin typeface="Arial Narrow" charset="0"/>
                <a:cs typeface="Arial" charset="0"/>
              </a:rPr>
              <a:t> in Horsham, Pennsylvania. This template was designed by Lindsey Warneka under the direction of </a:t>
            </a:r>
            <a:r>
              <a:rPr lang="en-US" sz="1200" u="sng">
                <a:latin typeface="Arial Narrow" charset="0"/>
                <a:cs typeface="Arial" charset="0"/>
                <a:hlinkClick r:id="rId5"/>
              </a:rPr>
              <a:t>Dr. Christy Keeler</a:t>
            </a:r>
            <a:r>
              <a:rPr lang="en-US" sz="1200">
                <a:latin typeface="Arial Narrow" charset="0"/>
                <a:cs typeface="Arial" charset="0"/>
              </a:rPr>
              <a:t> during a Teaching American History grant module. View the </a:t>
            </a:r>
            <a:r>
              <a:rPr lang="en-US" sz="1200">
                <a:latin typeface="Arial Narrow" charset="0"/>
                <a:cs typeface="Arial" charset="0"/>
                <a:hlinkClick r:id="rId6"/>
              </a:rPr>
              <a:t>Educational Virtual Museums</a:t>
            </a:r>
            <a:r>
              <a:rPr lang="en-US" sz="1200">
                <a:latin typeface="Arial Narrow" charset="0"/>
                <a:cs typeface="Arial" charset="0"/>
              </a:rPr>
              <a:t> website for more information on this instructional technique.</a:t>
            </a:r>
            <a:endParaRPr lang="en-US" sz="1000">
              <a:latin typeface="Arial Narrow" charset="0"/>
              <a:cs typeface="Arial" charset="0"/>
            </a:endParaRPr>
          </a:p>
        </p:txBody>
      </p:sp>
      <p:pic>
        <p:nvPicPr>
          <p:cNvPr id="115718" name="Picture 6" descr="Illustration of the sinking of the Titanic. Credit: Everett Historical via Shutterstock. "/>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33998" y="1600200"/>
            <a:ext cx="2528815" cy="1974501"/>
          </a:xfrm>
          <a:prstGeom prst="rect">
            <a:avLst/>
          </a:prstGeom>
          <a:noFill/>
          <a:scene3d>
            <a:camera prst="perspectiveRight"/>
            <a:lightRig rig="threePt" dir="t"/>
          </a:scene3d>
          <a:extLst/>
        </p:spPr>
      </p:pic>
      <p:sp>
        <p:nvSpPr>
          <p:cNvPr id="6152" name="TextBox 1"/>
          <p:cNvSpPr txBox="1">
            <a:spLocks noChangeArrowheads="1"/>
          </p:cNvSpPr>
          <p:nvPr/>
        </p:nvSpPr>
        <p:spPr bwMode="auto">
          <a:xfrm>
            <a:off x="2819400" y="1524000"/>
            <a:ext cx="3581400" cy="3323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r>
              <a:rPr lang="en-US" sz="1100" b="1" dirty="0">
                <a:latin typeface="Arial" charset="0"/>
              </a:rPr>
              <a:t>Andrea Ferguson</a:t>
            </a:r>
          </a:p>
          <a:p>
            <a:pPr eaLnBrk="1" hangingPunct="1"/>
            <a:r>
              <a:rPr lang="en-US" sz="1100" dirty="0">
                <a:solidFill>
                  <a:srgbClr val="000000"/>
                </a:solidFill>
                <a:latin typeface="Arial" charset="0"/>
              </a:rPr>
              <a:t>Elementary Education Major with an ESL Endorsement</a:t>
            </a:r>
          </a:p>
          <a:p>
            <a:pPr eaLnBrk="1" hangingPunct="1"/>
            <a:r>
              <a:rPr lang="en-US" sz="1100" dirty="0" err="1">
                <a:solidFill>
                  <a:srgbClr val="000000"/>
                </a:solidFill>
                <a:latin typeface="Arial" charset="0"/>
              </a:rPr>
              <a:t>amferguson@mail.bradley.edu</a:t>
            </a:r>
            <a:endParaRPr lang="en-US" sz="1100" dirty="0">
              <a:solidFill>
                <a:srgbClr val="000000"/>
              </a:solidFill>
              <a:latin typeface="Arial" charset="0"/>
            </a:endParaRPr>
          </a:p>
          <a:p>
            <a:pPr eaLnBrk="1" hangingPunct="1"/>
            <a:endParaRPr lang="en-US" sz="1100" dirty="0">
              <a:solidFill>
                <a:srgbClr val="000000"/>
              </a:solidFill>
              <a:latin typeface="Arial" charset="0"/>
            </a:endParaRPr>
          </a:p>
          <a:p>
            <a:pPr eaLnBrk="1" hangingPunct="1"/>
            <a:r>
              <a:rPr lang="en-US" sz="1100" b="1" dirty="0" err="1">
                <a:solidFill>
                  <a:srgbClr val="000000"/>
                </a:solidFill>
                <a:latin typeface="Arial" charset="0"/>
              </a:rPr>
              <a:t>Devyn</a:t>
            </a:r>
            <a:r>
              <a:rPr lang="en-US" sz="1100" b="1" dirty="0">
                <a:solidFill>
                  <a:srgbClr val="000000"/>
                </a:solidFill>
                <a:latin typeface="Arial" charset="0"/>
              </a:rPr>
              <a:t> Slick</a:t>
            </a:r>
          </a:p>
          <a:p>
            <a:pPr eaLnBrk="1" hangingPunct="1"/>
            <a:r>
              <a:rPr lang="en-US" sz="1100" dirty="0">
                <a:solidFill>
                  <a:srgbClr val="000000"/>
                </a:solidFill>
                <a:latin typeface="Arial" charset="0"/>
              </a:rPr>
              <a:t>Elementary Education Major with an ESL Endorsement </a:t>
            </a:r>
          </a:p>
          <a:p>
            <a:pPr eaLnBrk="1" hangingPunct="1"/>
            <a:r>
              <a:rPr lang="en-US" sz="1100" dirty="0" err="1">
                <a:solidFill>
                  <a:srgbClr val="000000"/>
                </a:solidFill>
                <a:latin typeface="Arial" charset="0"/>
              </a:rPr>
              <a:t>dslick@mail.bradley.edu</a:t>
            </a:r>
            <a:endParaRPr lang="en-US" sz="1100" dirty="0">
              <a:solidFill>
                <a:srgbClr val="000000"/>
              </a:solidFill>
              <a:latin typeface="Arial" charset="0"/>
            </a:endParaRPr>
          </a:p>
          <a:p>
            <a:pPr eaLnBrk="1" hangingPunct="1"/>
            <a:endParaRPr lang="en-US" sz="1100" dirty="0">
              <a:solidFill>
                <a:srgbClr val="000000"/>
              </a:solidFill>
              <a:latin typeface="Arial" charset="0"/>
            </a:endParaRPr>
          </a:p>
          <a:p>
            <a:pPr eaLnBrk="1" hangingPunct="1"/>
            <a:r>
              <a:rPr lang="en-US" sz="1100" b="1" dirty="0">
                <a:solidFill>
                  <a:srgbClr val="000000"/>
                </a:solidFill>
                <a:latin typeface="Arial" charset="0"/>
              </a:rPr>
              <a:t>Ashley Jones</a:t>
            </a:r>
          </a:p>
          <a:p>
            <a:pPr eaLnBrk="1" hangingPunct="1"/>
            <a:r>
              <a:rPr lang="en-US" sz="1100" dirty="0">
                <a:solidFill>
                  <a:srgbClr val="000000"/>
                </a:solidFill>
                <a:latin typeface="Arial" charset="0"/>
              </a:rPr>
              <a:t>Elementary Education Major with an ESL Endorsement</a:t>
            </a:r>
          </a:p>
          <a:p>
            <a:pPr eaLnBrk="1" hangingPunct="1"/>
            <a:r>
              <a:rPr lang="en-US" sz="1100" dirty="0" err="1">
                <a:latin typeface="Arial" charset="0"/>
              </a:rPr>
              <a:t>ajjones@mail.bradley.ed</a:t>
            </a:r>
            <a:r>
              <a:rPr lang="en-US" sz="1100" dirty="0" err="1">
                <a:solidFill>
                  <a:srgbClr val="000000"/>
                </a:solidFill>
                <a:latin typeface="Arial" charset="0"/>
              </a:rPr>
              <a:t>u</a:t>
            </a:r>
            <a:endParaRPr lang="en-US" sz="1100" dirty="0">
              <a:solidFill>
                <a:srgbClr val="000000"/>
              </a:solidFill>
              <a:latin typeface="Arial" charset="0"/>
            </a:endParaRPr>
          </a:p>
          <a:p>
            <a:pPr eaLnBrk="1" hangingPunct="1"/>
            <a:endParaRPr lang="en-US" sz="1100" dirty="0">
              <a:solidFill>
                <a:srgbClr val="000000"/>
              </a:solidFill>
              <a:latin typeface="Arial" charset="0"/>
            </a:endParaRPr>
          </a:p>
          <a:p>
            <a:pPr eaLnBrk="1" hangingPunct="1"/>
            <a:r>
              <a:rPr lang="en-US" sz="1100" b="1" dirty="0">
                <a:solidFill>
                  <a:srgbClr val="000000"/>
                </a:solidFill>
                <a:latin typeface="Arial" charset="0"/>
              </a:rPr>
              <a:t>Cassandra Whiteside</a:t>
            </a:r>
          </a:p>
          <a:p>
            <a:pPr eaLnBrk="1" hangingPunct="1"/>
            <a:r>
              <a:rPr lang="en-US" sz="1100" dirty="0">
                <a:solidFill>
                  <a:srgbClr val="000000"/>
                </a:solidFill>
                <a:latin typeface="Arial" charset="0"/>
              </a:rPr>
              <a:t>Special Education Major with an ESL Endorsement </a:t>
            </a:r>
          </a:p>
          <a:p>
            <a:pPr eaLnBrk="1" hangingPunct="1"/>
            <a:r>
              <a:rPr lang="en-US" sz="1100" dirty="0" err="1">
                <a:solidFill>
                  <a:srgbClr val="000000"/>
                </a:solidFill>
                <a:latin typeface="Arial" charset="0"/>
                <a:hlinkClick r:id="rId8"/>
              </a:rPr>
              <a:t>cpwhiteside@mail.bradley.edu</a:t>
            </a:r>
            <a:endParaRPr lang="en-US" sz="1100" dirty="0">
              <a:solidFill>
                <a:srgbClr val="000000"/>
              </a:solidFill>
              <a:latin typeface="Arial" charset="0"/>
            </a:endParaRPr>
          </a:p>
          <a:p>
            <a:pPr eaLnBrk="1" hangingPunct="1"/>
            <a:endParaRPr lang="en-US" sz="1200" dirty="0">
              <a:solidFill>
                <a:srgbClr val="000000"/>
              </a:solidFill>
              <a:latin typeface="Arial" charset="0"/>
            </a:endParaRPr>
          </a:p>
        </p:txBody>
      </p:sp>
      <p:sp>
        <p:nvSpPr>
          <p:cNvPr id="11" name="TextBox 10"/>
          <p:cNvSpPr txBox="1"/>
          <p:nvPr/>
        </p:nvSpPr>
        <p:spPr>
          <a:xfrm>
            <a:off x="3276600" y="457200"/>
            <a:ext cx="2590800" cy="307777"/>
          </a:xfrm>
          <a:prstGeom prst="rect">
            <a:avLst/>
          </a:prstGeom>
          <a:solidFill>
            <a:srgbClr val="C4BD97"/>
          </a:solidFill>
        </p:spPr>
        <p:txBody>
          <a:bodyPr wrap="square" rtlCol="0">
            <a:spAutoFit/>
          </a:bodyPr>
          <a:lstStyle/>
          <a:p>
            <a:pPr algn="ctr"/>
            <a:r>
              <a:rPr lang="en-US" sz="1400" b="1" dirty="0" smtClean="0"/>
              <a:t>The Titanic Museum</a:t>
            </a:r>
            <a:endParaRPr lang="en-US" sz="1400" b="1" dirty="0"/>
          </a:p>
        </p:txBody>
      </p:sp>
      <p:sp>
        <p:nvSpPr>
          <p:cNvPr id="19" name="AutoShape 14">
            <a:hlinkClick r:id="rId9" action="ppaction://hlinksldjump"/>
          </p:cNvPr>
          <p:cNvSpPr>
            <a:spLocks noChangeArrowheads="1"/>
          </p:cNvSpPr>
          <p:nvPr/>
        </p:nvSpPr>
        <p:spPr bwMode="auto">
          <a:xfrm flipH="1">
            <a:off x="7010400" y="5181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dirty="0" smtClean="0">
                <a:cs typeface="Arial" charset="0"/>
              </a:rPr>
              <a:t>Resources</a:t>
            </a:r>
            <a:endParaRPr lang="en-US" sz="1400" dirty="0">
              <a:cs typeface="Arial" charset="0"/>
            </a:endParaRPr>
          </a:p>
        </p:txBody>
      </p:sp>
      <p:sp>
        <p:nvSpPr>
          <p:cNvPr id="21" name="Title 1"/>
          <p:cNvSpPr txBox="1">
            <a:spLocks/>
          </p:cNvSpPr>
          <p:nvPr/>
        </p:nvSpPr>
        <p:spPr bwMode="auto">
          <a:xfrm>
            <a:off x="6553200" y="838200"/>
            <a:ext cx="2438400" cy="5334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2000" b="1" dirty="0" smtClean="0">
                <a:latin typeface="Arial" charset="0"/>
                <a:ea typeface="MS PGothic" charset="0"/>
              </a:rPr>
              <a:t>Standards</a:t>
            </a:r>
            <a:endParaRPr lang="en-US" sz="2000" b="1" dirty="0">
              <a:latin typeface="Broadway" charset="0"/>
              <a:ea typeface="MS PGothic" charset="0"/>
            </a:endParaRPr>
          </a:p>
        </p:txBody>
      </p:sp>
      <p:sp>
        <p:nvSpPr>
          <p:cNvPr id="15" name="TextBox 14"/>
          <p:cNvSpPr txBox="1"/>
          <p:nvPr/>
        </p:nvSpPr>
        <p:spPr>
          <a:xfrm>
            <a:off x="6553200" y="1600200"/>
            <a:ext cx="2438400" cy="3323987"/>
          </a:xfrm>
          <a:prstGeom prst="rect">
            <a:avLst/>
          </a:prstGeom>
          <a:noFill/>
        </p:spPr>
        <p:txBody>
          <a:bodyPr wrap="square" rtlCol="0">
            <a:spAutoFit/>
          </a:bodyPr>
          <a:lstStyle/>
          <a:p>
            <a:pPr marL="285750" indent="-285750">
              <a:buFont typeface="Arial"/>
              <a:buChar char="•"/>
            </a:pPr>
            <a:r>
              <a:rPr lang="en-US" sz="1400" dirty="0"/>
              <a:t>SS.IS.3.6-8. Determine sources representing multiple points of view that will assist in organizing a research plan.</a:t>
            </a:r>
          </a:p>
          <a:p>
            <a:pPr marL="285750" indent="-285750">
              <a:buFont typeface="Arial"/>
              <a:buChar char="•"/>
            </a:pPr>
            <a:r>
              <a:rPr lang="en-US" sz="1400" dirty="0"/>
              <a:t>SS.IS.5.6-8.MdC. Identify evidence from multiple sources to support claims, noting its limitations</a:t>
            </a:r>
          </a:p>
          <a:p>
            <a:pPr marL="285750" indent="-285750">
              <a:buFont typeface="Arial"/>
              <a:buChar char="•"/>
            </a:pPr>
            <a:r>
              <a:rPr lang="en-US" sz="1400" dirty="0"/>
              <a:t>SS.H.4.6-8.LC. Explain multiple causes and effects of historical events</a:t>
            </a:r>
            <a:r>
              <a:rPr lang="en-US" sz="1400" dirty="0" smtClean="0"/>
              <a:t>.</a:t>
            </a:r>
            <a:endParaRPr lang="en-US" sz="1400"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19400" y="762000"/>
            <a:ext cx="3505200" cy="706438"/>
          </a:xfrm>
        </p:spPr>
        <p:txBody>
          <a:bodyPr/>
          <a:lstStyle/>
          <a:p>
            <a:pPr eaLnBrk="1" hangingPunct="1"/>
            <a:r>
              <a:rPr lang="en-US" sz="1800" b="1" dirty="0">
                <a:latin typeface="Broadway" charset="0"/>
                <a:ea typeface="MS PGothic" charset="0"/>
              </a:rPr>
              <a:t>Building the Titanic</a:t>
            </a:r>
          </a:p>
        </p:txBody>
      </p:sp>
      <p:pic>
        <p:nvPicPr>
          <p:cNvPr id="10242" name="Picture 4">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200400" y="1663700"/>
            <a:ext cx="2895600" cy="21526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xmlns="">
                <a:solidFill>
                  <a:srgbClr val="FFFFFF"/>
                </a:solidFill>
              </a14:hiddenFill>
            </a:ext>
          </a:extLst>
        </p:spPr>
      </p:pic>
      <p:pic>
        <p:nvPicPr>
          <p:cNvPr id="7175" name="Picture 5">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52400" y="1752600"/>
            <a:ext cx="2161659" cy="216165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p:spPr>
      </p:pic>
      <p:pic>
        <p:nvPicPr>
          <p:cNvPr id="7177" name="Picture 6">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6359822" y="1663785"/>
            <a:ext cx="2784178" cy="200703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
        <p:nvSpPr>
          <p:cNvPr id="10" name="Pentagon 9">
            <a:hlinkClick r:id="rId9" action="ppaction://hlinksldjump"/>
          </p:cNvPr>
          <p:cNvSpPr/>
          <p:nvPr/>
        </p:nvSpPr>
        <p:spPr>
          <a:xfrm rot="21283265" flipH="1">
            <a:off x="380332" y="5167108"/>
            <a:ext cx="1839022" cy="472966"/>
          </a:xfrm>
          <a:prstGeom prst="homePlate">
            <a:avLst/>
          </a:prstGeom>
          <a:gradFill>
            <a:gsLst>
              <a:gs pos="0">
                <a:schemeClr val="accent2"/>
              </a:gs>
              <a:gs pos="50000">
                <a:schemeClr val="accent2">
                  <a:lumMod val="40000"/>
                  <a:lumOff val="60000"/>
                </a:schemeClr>
              </a:gs>
              <a:gs pos="100000">
                <a:schemeClr val="accent2"/>
              </a:gs>
            </a:gsLst>
            <a:lin ang="5400000" scaled="0"/>
          </a:gradFill>
          <a:ln>
            <a:solidFill>
              <a:schemeClr val="accent2">
                <a:lumMod val="50000"/>
              </a:schemeClr>
            </a:solidFill>
          </a:ln>
          <a:scene3d>
            <a:camera prst="isometricOffAxis1Righ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solidFill>
                  <a:schemeClr val="tx1"/>
                </a:solidFill>
                <a:latin typeface="Arial Narrow" pitchFamily="34" charset="0"/>
              </a:rPr>
              <a:t>Back to Lobby</a:t>
            </a:r>
          </a:p>
        </p:txBody>
      </p:sp>
      <p:sp>
        <p:nvSpPr>
          <p:cNvPr id="8" name="TextBox 7"/>
          <p:cNvSpPr txBox="1"/>
          <p:nvPr/>
        </p:nvSpPr>
        <p:spPr>
          <a:xfrm>
            <a:off x="3352800" y="381000"/>
            <a:ext cx="2590800" cy="307777"/>
          </a:xfrm>
          <a:prstGeom prst="rect">
            <a:avLst/>
          </a:prstGeom>
          <a:solidFill>
            <a:srgbClr val="C4BD97"/>
          </a:solidFill>
        </p:spPr>
        <p:txBody>
          <a:bodyPr wrap="square" rtlCol="0">
            <a:spAutoFit/>
          </a:bodyPr>
          <a:lstStyle/>
          <a:p>
            <a:pPr algn="ctr"/>
            <a:r>
              <a:rPr lang="en-US" sz="1400" b="1" dirty="0" smtClean="0"/>
              <a:t>The Titanic Museum</a:t>
            </a:r>
            <a:endParaRPr lang="en-US" sz="1400" b="1"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2819400" y="762000"/>
            <a:ext cx="3505200" cy="457200"/>
          </a:xfrm>
        </p:spPr>
        <p:txBody>
          <a:bodyPr/>
          <a:lstStyle/>
          <a:p>
            <a:pPr eaLnBrk="1" hangingPunct="1"/>
            <a:r>
              <a:rPr lang="en-US" sz="1800" b="1" dirty="0">
                <a:latin typeface="Broadway" charset="0"/>
                <a:ea typeface="MS PGothic" charset="0"/>
              </a:rPr>
              <a:t>Life on the Titanic</a:t>
            </a:r>
          </a:p>
        </p:txBody>
      </p:sp>
      <p:pic>
        <p:nvPicPr>
          <p:cNvPr id="8195" name="Picture 4" descr="C:\Users\Cazworks\Desktop\frame-blank.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200400" y="1468438"/>
            <a:ext cx="2895600" cy="254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6" name="Picture 5" descr="C:\Users\Cazworks\Desktop\blank-frame-left.png">
            <a:hlinkClick r:id="rId5" action="ppaction://hlinksldjump"/>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28600" y="876300"/>
            <a:ext cx="2362200" cy="372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7" name="Picture 6" descr="C:\Users\Cazworks\Desktop\blank-frame-right.png">
            <a:hlinkClick r:id="rId7" action="ppaction://hlinksldjump"/>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553200" y="869950"/>
            <a:ext cx="2370138" cy="374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Pentagon 9">
            <a:hlinkClick r:id="rId9" action="ppaction://hlinksldjump"/>
          </p:cNvPr>
          <p:cNvSpPr/>
          <p:nvPr/>
        </p:nvSpPr>
        <p:spPr>
          <a:xfrm rot="21283265" flipH="1">
            <a:off x="380332" y="5167108"/>
            <a:ext cx="1839022" cy="472966"/>
          </a:xfrm>
          <a:prstGeom prst="homePlate">
            <a:avLst/>
          </a:prstGeom>
          <a:gradFill>
            <a:gsLst>
              <a:gs pos="0">
                <a:schemeClr val="accent2"/>
              </a:gs>
              <a:gs pos="50000">
                <a:schemeClr val="accent2">
                  <a:lumMod val="40000"/>
                  <a:lumOff val="60000"/>
                </a:schemeClr>
              </a:gs>
              <a:gs pos="100000">
                <a:schemeClr val="accent2"/>
              </a:gs>
            </a:gsLst>
            <a:lin ang="5400000" scaled="0"/>
          </a:gradFill>
          <a:ln>
            <a:solidFill>
              <a:schemeClr val="accent2">
                <a:lumMod val="50000"/>
              </a:schemeClr>
            </a:solidFill>
          </a:ln>
          <a:scene3d>
            <a:camera prst="isometricOffAxis1Righ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solidFill>
                  <a:schemeClr val="tx1"/>
                </a:solidFill>
                <a:latin typeface="Arial Narrow" pitchFamily="34" charset="0"/>
              </a:rPr>
              <a:t>Back to Lobby</a:t>
            </a:r>
          </a:p>
        </p:txBody>
      </p:sp>
      <p:sp>
        <p:nvSpPr>
          <p:cNvPr id="8199" name="AutoShape 8">
            <a:hlinkClick r:id="rId10" action="ppaction://hlinksldjump"/>
          </p:cNvPr>
          <p:cNvSpPr>
            <a:spLocks noChangeArrowheads="1"/>
          </p:cNvSpPr>
          <p:nvPr/>
        </p:nvSpPr>
        <p:spPr bwMode="auto">
          <a:xfrm rot="16200000">
            <a:off x="266700" y="1943101"/>
            <a:ext cx="2438400" cy="160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13 w 21600"/>
              <a:gd name="T13" fmla="*/ 2813 h 21600"/>
              <a:gd name="T14" fmla="*/ 18787 w 21600"/>
              <a:gd name="T15" fmla="*/ 18787 h 21600"/>
            </a:gdLst>
            <a:ahLst/>
            <a:cxnLst>
              <a:cxn ang="T8">
                <a:pos x="T0" y="T1"/>
              </a:cxn>
              <a:cxn ang="T9">
                <a:pos x="T2" y="T3"/>
              </a:cxn>
              <a:cxn ang="T10">
                <a:pos x="T4" y="T5"/>
              </a:cxn>
              <a:cxn ang="T11">
                <a:pos x="T6" y="T7"/>
              </a:cxn>
            </a:cxnLst>
            <a:rect l="T12" t="T13" r="T14" b="T15"/>
            <a:pathLst>
              <a:path w="21600" h="21600">
                <a:moveTo>
                  <a:pt x="0" y="0"/>
                </a:moveTo>
                <a:lnTo>
                  <a:pt x="2025" y="21600"/>
                </a:lnTo>
                <a:lnTo>
                  <a:pt x="19575" y="21600"/>
                </a:lnTo>
                <a:lnTo>
                  <a:pt x="21600" y="0"/>
                </a:lnTo>
                <a:lnTo>
                  <a:pt x="0" y="0"/>
                </a:lnTo>
                <a:close/>
              </a:path>
            </a:pathLst>
          </a:custGeom>
          <a:blipFill dpi="0" rotWithShape="0">
            <a:blip r:embed="rId11"/>
            <a:srcRect/>
            <a:stretch>
              <a:fillRect/>
            </a:stretch>
          </a:blipFill>
          <a:ln>
            <a:noFill/>
          </a:ln>
        </p:spPr>
        <p:txBody>
          <a:bodyPr vert="eaVert" wrap="none" anchor="ctr"/>
          <a:lstStyle/>
          <a:p>
            <a:endParaRPr lang="en-US"/>
          </a:p>
        </p:txBody>
      </p:sp>
      <p:sp>
        <p:nvSpPr>
          <p:cNvPr id="8200" name="Rectangle 9">
            <a:hlinkClick r:id="rId7" action="ppaction://hlinksldjump"/>
          </p:cNvPr>
          <p:cNvSpPr>
            <a:spLocks noChangeArrowheads="1"/>
          </p:cNvSpPr>
          <p:nvPr/>
        </p:nvSpPr>
        <p:spPr bwMode="auto">
          <a:xfrm>
            <a:off x="3581400" y="1828800"/>
            <a:ext cx="2133600" cy="1828800"/>
          </a:xfrm>
          <a:prstGeom prst="rect">
            <a:avLst/>
          </a:prstGeom>
          <a:blipFill dpi="0" rotWithShape="1">
            <a:blip r:embed="rId12"/>
            <a:srcRect/>
            <a:stretch>
              <a:fillRect/>
            </a:stretch>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1" hangingPunct="1"/>
            <a:endParaRPr lang="en-US">
              <a:cs typeface="Arial" charset="0"/>
            </a:endParaRPr>
          </a:p>
        </p:txBody>
      </p:sp>
      <p:sp>
        <p:nvSpPr>
          <p:cNvPr id="8201" name="AutoShape 10">
            <a:hlinkClick r:id="rId13" action="ppaction://hlinksldjump"/>
          </p:cNvPr>
          <p:cNvSpPr>
            <a:spLocks noChangeArrowheads="1"/>
          </p:cNvSpPr>
          <p:nvPr/>
        </p:nvSpPr>
        <p:spPr bwMode="auto">
          <a:xfrm rot="5400000">
            <a:off x="6438900" y="1943100"/>
            <a:ext cx="2438400" cy="160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78 w 21600"/>
              <a:gd name="T13" fmla="*/ 2878 h 21600"/>
              <a:gd name="T14" fmla="*/ 18722 w 21600"/>
              <a:gd name="T15" fmla="*/ 18722 h 21600"/>
            </a:gdLst>
            <a:ahLst/>
            <a:cxnLst>
              <a:cxn ang="T8">
                <a:pos x="T0" y="T1"/>
              </a:cxn>
              <a:cxn ang="T9">
                <a:pos x="T2" y="T3"/>
              </a:cxn>
              <a:cxn ang="T10">
                <a:pos x="T4" y="T5"/>
              </a:cxn>
              <a:cxn ang="T11">
                <a:pos x="T6" y="T7"/>
              </a:cxn>
            </a:cxnLst>
            <a:rect l="T12" t="T13" r="T14" b="T15"/>
            <a:pathLst>
              <a:path w="21600" h="21600">
                <a:moveTo>
                  <a:pt x="0" y="0"/>
                </a:moveTo>
                <a:lnTo>
                  <a:pt x="2156" y="21600"/>
                </a:lnTo>
                <a:lnTo>
                  <a:pt x="19444" y="21600"/>
                </a:lnTo>
                <a:lnTo>
                  <a:pt x="21600" y="0"/>
                </a:lnTo>
                <a:lnTo>
                  <a:pt x="0" y="0"/>
                </a:lnTo>
                <a:close/>
              </a:path>
            </a:pathLst>
          </a:custGeom>
          <a:blipFill dpi="0" rotWithShape="0">
            <a:blip r:embed="rId14"/>
            <a:srcRect/>
            <a:stretch>
              <a:fillRect/>
            </a:stretch>
          </a:blipFill>
          <a:ln w="9525">
            <a:solidFill>
              <a:schemeClr val="tx1"/>
            </a:solidFill>
            <a:miter lim="800000"/>
            <a:headEnd/>
            <a:tailEnd/>
          </a:ln>
        </p:spPr>
        <p:txBody>
          <a:bodyPr rot="10800000" vert="eaVert" wrap="none" anchor="ctr"/>
          <a:lstStyle/>
          <a:p>
            <a:endParaRPr lang="en-US"/>
          </a:p>
        </p:txBody>
      </p:sp>
      <p:sp>
        <p:nvSpPr>
          <p:cNvPr id="11" name="TextBox 10"/>
          <p:cNvSpPr txBox="1"/>
          <p:nvPr/>
        </p:nvSpPr>
        <p:spPr>
          <a:xfrm>
            <a:off x="3352800" y="381000"/>
            <a:ext cx="2590800" cy="307777"/>
          </a:xfrm>
          <a:prstGeom prst="rect">
            <a:avLst/>
          </a:prstGeom>
          <a:solidFill>
            <a:srgbClr val="C4BD97"/>
          </a:solidFill>
        </p:spPr>
        <p:txBody>
          <a:bodyPr wrap="square" rtlCol="0">
            <a:spAutoFit/>
          </a:bodyPr>
          <a:lstStyle/>
          <a:p>
            <a:pPr algn="ctr"/>
            <a:r>
              <a:rPr lang="en-US" sz="1400" b="1" dirty="0" smtClean="0"/>
              <a:t>The Titanic Museum</a:t>
            </a:r>
            <a:endParaRPr lang="en-US" sz="1400" b="1"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2819400" y="762000"/>
            <a:ext cx="3505200" cy="533400"/>
          </a:xfrm>
        </p:spPr>
        <p:txBody>
          <a:bodyPr/>
          <a:lstStyle/>
          <a:p>
            <a:pPr eaLnBrk="1" hangingPunct="1"/>
            <a:r>
              <a:rPr lang="en-US" sz="1800" b="1">
                <a:latin typeface="Broadway" charset="0"/>
                <a:ea typeface="MS PGothic" charset="0"/>
              </a:rPr>
              <a:t>Important People</a:t>
            </a:r>
          </a:p>
        </p:txBody>
      </p:sp>
      <p:pic>
        <p:nvPicPr>
          <p:cNvPr id="9219" name="Picture 4" descr="C:\Users\Cazworks\Desktop\frame-blank.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200400" y="1468438"/>
            <a:ext cx="2895600" cy="254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0" name="Picture 5" descr="C:\Users\Cazworks\Desktop\blank-frame-left.png">
            <a:hlinkClick r:id="rId5" action="ppaction://hlinksldjump"/>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28600" y="876300"/>
            <a:ext cx="2362200" cy="372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1" name="Picture 6" descr="C:\Users\Cazworks\Desktop\blank-frame-right.png">
            <a:hlinkClick r:id="rId7" action="ppaction://hlinksldjump"/>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553200" y="869950"/>
            <a:ext cx="2370138" cy="374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Pentagon 9">
            <a:hlinkClick r:id="rId9" action="ppaction://hlinksldjump"/>
          </p:cNvPr>
          <p:cNvSpPr/>
          <p:nvPr/>
        </p:nvSpPr>
        <p:spPr>
          <a:xfrm rot="21283265" flipH="1">
            <a:off x="380332" y="5167108"/>
            <a:ext cx="1839022" cy="472966"/>
          </a:xfrm>
          <a:prstGeom prst="homePlate">
            <a:avLst/>
          </a:prstGeom>
          <a:gradFill>
            <a:gsLst>
              <a:gs pos="0">
                <a:schemeClr val="accent2"/>
              </a:gs>
              <a:gs pos="50000">
                <a:schemeClr val="accent2">
                  <a:lumMod val="40000"/>
                  <a:lumOff val="60000"/>
                </a:schemeClr>
              </a:gs>
              <a:gs pos="100000">
                <a:schemeClr val="accent2"/>
              </a:gs>
            </a:gsLst>
            <a:lin ang="5400000" scaled="0"/>
          </a:gradFill>
          <a:ln>
            <a:solidFill>
              <a:schemeClr val="accent2">
                <a:lumMod val="50000"/>
              </a:schemeClr>
            </a:solidFill>
          </a:ln>
          <a:scene3d>
            <a:camera prst="isometricOffAxis1Righ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solidFill>
                  <a:schemeClr val="tx1"/>
                </a:solidFill>
                <a:latin typeface="Arial Narrow" pitchFamily="34" charset="0"/>
              </a:rPr>
              <a:t>Back to Lobby</a:t>
            </a:r>
          </a:p>
        </p:txBody>
      </p:sp>
      <p:sp>
        <p:nvSpPr>
          <p:cNvPr id="9223" name="AutoShape 8">
            <a:hlinkClick r:id="rId10" action="ppaction://hlinksldjump"/>
          </p:cNvPr>
          <p:cNvSpPr>
            <a:spLocks noChangeArrowheads="1"/>
          </p:cNvSpPr>
          <p:nvPr/>
        </p:nvSpPr>
        <p:spPr bwMode="auto">
          <a:xfrm rot="-5400000">
            <a:off x="266700" y="1943100"/>
            <a:ext cx="2438400" cy="160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13 w 21600"/>
              <a:gd name="T13" fmla="*/ 2813 h 21600"/>
              <a:gd name="T14" fmla="*/ 18787 w 21600"/>
              <a:gd name="T15" fmla="*/ 18787 h 21600"/>
            </a:gdLst>
            <a:ahLst/>
            <a:cxnLst>
              <a:cxn ang="T8">
                <a:pos x="T0" y="T1"/>
              </a:cxn>
              <a:cxn ang="T9">
                <a:pos x="T2" y="T3"/>
              </a:cxn>
              <a:cxn ang="T10">
                <a:pos x="T4" y="T5"/>
              </a:cxn>
              <a:cxn ang="T11">
                <a:pos x="T6" y="T7"/>
              </a:cxn>
            </a:cxnLst>
            <a:rect l="T12" t="T13" r="T14" b="T15"/>
            <a:pathLst>
              <a:path w="21600" h="21600">
                <a:moveTo>
                  <a:pt x="0" y="0"/>
                </a:moveTo>
                <a:lnTo>
                  <a:pt x="2025" y="21600"/>
                </a:lnTo>
                <a:lnTo>
                  <a:pt x="19575" y="21600"/>
                </a:lnTo>
                <a:lnTo>
                  <a:pt x="21600" y="0"/>
                </a:lnTo>
                <a:lnTo>
                  <a:pt x="0" y="0"/>
                </a:lnTo>
                <a:close/>
              </a:path>
            </a:pathLst>
          </a:custGeom>
          <a:blipFill dpi="0" rotWithShape="0">
            <a:blip r:embed="rId11"/>
            <a:srcRect/>
            <a:stretch>
              <a:fillRect/>
            </a:stretch>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vert="eaVert" wrap="none" anchor="ctr"/>
          <a:lstStyle/>
          <a:p>
            <a:pPr algn="ctr" eaLnBrk="1" hangingPunct="1"/>
            <a:r>
              <a:rPr lang="en-US"/>
              <a:t>\</a:t>
            </a:r>
          </a:p>
        </p:txBody>
      </p:sp>
      <p:sp>
        <p:nvSpPr>
          <p:cNvPr id="9224" name="Rectangle 9">
            <a:hlinkClick r:id="rId12" action="ppaction://hlinksldjump"/>
          </p:cNvPr>
          <p:cNvSpPr>
            <a:spLocks noChangeArrowheads="1"/>
          </p:cNvSpPr>
          <p:nvPr/>
        </p:nvSpPr>
        <p:spPr bwMode="auto">
          <a:xfrm>
            <a:off x="3581400" y="1828800"/>
            <a:ext cx="2133600" cy="1828800"/>
          </a:xfrm>
          <a:prstGeom prst="rect">
            <a:avLst/>
          </a:prstGeom>
          <a:blipFill dpi="0" rotWithShape="1">
            <a:blip r:embed="rId13"/>
            <a:srcRect/>
            <a:stretch>
              <a:fillRect/>
            </a:stretch>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1" hangingPunct="1"/>
            <a:endParaRPr lang="en-US"/>
          </a:p>
        </p:txBody>
      </p:sp>
      <p:sp>
        <p:nvSpPr>
          <p:cNvPr id="9225" name="AutoShape 10">
            <a:hlinkClick r:id="rId14" action="ppaction://hlinksldjump"/>
          </p:cNvPr>
          <p:cNvSpPr>
            <a:spLocks noChangeArrowheads="1"/>
          </p:cNvSpPr>
          <p:nvPr/>
        </p:nvSpPr>
        <p:spPr bwMode="auto">
          <a:xfrm rot="5400000">
            <a:off x="6438900" y="1943100"/>
            <a:ext cx="2438400" cy="160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78 w 21600"/>
              <a:gd name="T13" fmla="*/ 2878 h 21600"/>
              <a:gd name="T14" fmla="*/ 18722 w 21600"/>
              <a:gd name="T15" fmla="*/ 18722 h 21600"/>
            </a:gdLst>
            <a:ahLst/>
            <a:cxnLst>
              <a:cxn ang="T8">
                <a:pos x="T0" y="T1"/>
              </a:cxn>
              <a:cxn ang="T9">
                <a:pos x="T2" y="T3"/>
              </a:cxn>
              <a:cxn ang="T10">
                <a:pos x="T4" y="T5"/>
              </a:cxn>
              <a:cxn ang="T11">
                <a:pos x="T6" y="T7"/>
              </a:cxn>
            </a:cxnLst>
            <a:rect l="T12" t="T13" r="T14" b="T15"/>
            <a:pathLst>
              <a:path w="21600" h="21600">
                <a:moveTo>
                  <a:pt x="0" y="0"/>
                </a:moveTo>
                <a:lnTo>
                  <a:pt x="2156" y="21600"/>
                </a:lnTo>
                <a:lnTo>
                  <a:pt x="19444" y="21600"/>
                </a:lnTo>
                <a:lnTo>
                  <a:pt x="21600" y="0"/>
                </a:lnTo>
                <a:lnTo>
                  <a:pt x="0" y="0"/>
                </a:lnTo>
                <a:close/>
              </a:path>
            </a:pathLst>
          </a:custGeom>
          <a:blipFill dpi="0" rotWithShape="0">
            <a:blip r:embed="rId15"/>
            <a:srcRect/>
            <a:stretch>
              <a:fillRect/>
            </a:stretch>
          </a:blipFill>
          <a:ln w="9525">
            <a:solidFill>
              <a:schemeClr val="tx1"/>
            </a:solidFill>
            <a:miter lim="800000"/>
            <a:headEnd/>
            <a:tailEnd/>
          </a:ln>
        </p:spPr>
        <p:txBody>
          <a:bodyPr rot="10800000" vert="eaVert" wrap="none" anchor="ctr"/>
          <a:lstStyle/>
          <a:p>
            <a:endParaRPr lang="en-US"/>
          </a:p>
        </p:txBody>
      </p:sp>
      <p:sp>
        <p:nvSpPr>
          <p:cNvPr id="11" name="TextBox 10"/>
          <p:cNvSpPr txBox="1"/>
          <p:nvPr/>
        </p:nvSpPr>
        <p:spPr>
          <a:xfrm>
            <a:off x="3352800" y="381000"/>
            <a:ext cx="2590800" cy="307777"/>
          </a:xfrm>
          <a:prstGeom prst="rect">
            <a:avLst/>
          </a:prstGeom>
          <a:solidFill>
            <a:srgbClr val="C4BD97"/>
          </a:solidFill>
        </p:spPr>
        <p:txBody>
          <a:bodyPr wrap="square" rtlCol="0">
            <a:spAutoFit/>
          </a:bodyPr>
          <a:lstStyle/>
          <a:p>
            <a:pPr algn="ctr"/>
            <a:r>
              <a:rPr lang="en-US" sz="1400" b="1" dirty="0" smtClean="0"/>
              <a:t>The Titanic Museum</a:t>
            </a:r>
            <a:endParaRPr lang="en-US" sz="1400" b="1"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2819400" y="762000"/>
            <a:ext cx="3505200" cy="533400"/>
          </a:xfrm>
        </p:spPr>
        <p:txBody>
          <a:bodyPr/>
          <a:lstStyle/>
          <a:p>
            <a:pPr eaLnBrk="1" hangingPunct="1"/>
            <a:r>
              <a:rPr lang="en-US" sz="1800" b="1">
                <a:latin typeface="Broadway" charset="0"/>
                <a:ea typeface="MS PGothic" charset="0"/>
              </a:rPr>
              <a:t>Sinking of the Titanic</a:t>
            </a:r>
          </a:p>
        </p:txBody>
      </p:sp>
      <p:pic>
        <p:nvPicPr>
          <p:cNvPr id="10243" name="Picture 4" descr="C:\Users\Cazworks\Desktop\frame-blank.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200400" y="1468438"/>
            <a:ext cx="2895600" cy="254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4" name="Picture 5" descr="C:\Users\Cazworks\Desktop\blank-frame-left.png">
            <a:hlinkClick r:id="rId5" action="ppaction://hlinksldjump"/>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28600" y="914400"/>
            <a:ext cx="2362200" cy="372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5" name="Picture 6" descr="C:\Users\Cazworks\Desktop\blank-frame-right.png">
            <a:hlinkClick r:id="rId7" action="ppaction://hlinksldjump"/>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553200" y="869950"/>
            <a:ext cx="2370138" cy="374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Pentagon 9">
            <a:hlinkClick r:id="rId9" action="ppaction://hlinksldjump"/>
          </p:cNvPr>
          <p:cNvSpPr/>
          <p:nvPr/>
        </p:nvSpPr>
        <p:spPr>
          <a:xfrm rot="21283265" flipH="1">
            <a:off x="380332" y="5167108"/>
            <a:ext cx="1839022" cy="472966"/>
          </a:xfrm>
          <a:prstGeom prst="homePlate">
            <a:avLst/>
          </a:prstGeom>
          <a:gradFill>
            <a:gsLst>
              <a:gs pos="0">
                <a:schemeClr val="accent2"/>
              </a:gs>
              <a:gs pos="50000">
                <a:schemeClr val="accent2">
                  <a:lumMod val="40000"/>
                  <a:lumOff val="60000"/>
                </a:schemeClr>
              </a:gs>
              <a:gs pos="100000">
                <a:schemeClr val="accent2"/>
              </a:gs>
            </a:gsLst>
            <a:lin ang="5400000" scaled="0"/>
          </a:gradFill>
          <a:ln>
            <a:solidFill>
              <a:schemeClr val="accent2">
                <a:lumMod val="50000"/>
              </a:schemeClr>
            </a:solidFill>
          </a:ln>
          <a:scene3d>
            <a:camera prst="isometricOffAxis1Righ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solidFill>
                  <a:schemeClr val="tx1"/>
                </a:solidFill>
                <a:latin typeface="Arial Narrow" pitchFamily="34" charset="0"/>
              </a:rPr>
              <a:t>Back to Lobby</a:t>
            </a:r>
          </a:p>
        </p:txBody>
      </p:sp>
      <p:sp>
        <p:nvSpPr>
          <p:cNvPr id="10247" name="AutoShape 8">
            <a:hlinkClick r:id="rId10" action="ppaction://hlinksldjump"/>
          </p:cNvPr>
          <p:cNvSpPr>
            <a:spLocks noChangeArrowheads="1"/>
          </p:cNvSpPr>
          <p:nvPr/>
        </p:nvSpPr>
        <p:spPr bwMode="auto">
          <a:xfrm rot="-5400000">
            <a:off x="266700" y="1943100"/>
            <a:ext cx="2438400" cy="160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13 w 21600"/>
              <a:gd name="T13" fmla="*/ 2813 h 21600"/>
              <a:gd name="T14" fmla="*/ 18787 w 21600"/>
              <a:gd name="T15" fmla="*/ 18787 h 21600"/>
            </a:gdLst>
            <a:ahLst/>
            <a:cxnLst>
              <a:cxn ang="T8">
                <a:pos x="T0" y="T1"/>
              </a:cxn>
              <a:cxn ang="T9">
                <a:pos x="T2" y="T3"/>
              </a:cxn>
              <a:cxn ang="T10">
                <a:pos x="T4" y="T5"/>
              </a:cxn>
              <a:cxn ang="T11">
                <a:pos x="T6" y="T7"/>
              </a:cxn>
            </a:cxnLst>
            <a:rect l="T12" t="T13" r="T14" b="T15"/>
            <a:pathLst>
              <a:path w="21600" h="21600">
                <a:moveTo>
                  <a:pt x="0" y="0"/>
                </a:moveTo>
                <a:lnTo>
                  <a:pt x="2025" y="21600"/>
                </a:lnTo>
                <a:lnTo>
                  <a:pt x="19575" y="21600"/>
                </a:lnTo>
                <a:lnTo>
                  <a:pt x="21600" y="0"/>
                </a:lnTo>
                <a:lnTo>
                  <a:pt x="0" y="0"/>
                </a:lnTo>
                <a:close/>
              </a:path>
            </a:pathLst>
          </a:custGeom>
          <a:blipFill dpi="0" rotWithShape="0">
            <a:blip r:embed="rId11"/>
            <a:srcRect/>
            <a:stretch>
              <a:fillRect/>
            </a:stretch>
          </a:blipFill>
          <a:ln>
            <a:noFill/>
          </a:ln>
          <a:extLst>
            <a:ext uri="{91240B29-F687-4f45-9708-019B960494DF}">
              <a14:hiddenLine xmlns:a14="http://schemas.microsoft.com/office/drawing/2010/main" xmlns="" w="9525">
                <a:solidFill>
                  <a:srgbClr val="000000"/>
                </a:solidFill>
                <a:round/>
                <a:headEnd/>
                <a:tailEnd/>
              </a14:hiddenLine>
            </a:ext>
          </a:extLst>
        </p:spPr>
        <p:txBody>
          <a:bodyPr vert="eaVert" wrap="none" anchor="ctr"/>
          <a:lstStyle/>
          <a:p>
            <a:endParaRPr lang="en-US"/>
          </a:p>
        </p:txBody>
      </p:sp>
      <p:sp>
        <p:nvSpPr>
          <p:cNvPr id="10248" name="Rectangle 9">
            <a:hlinkClick r:id="rId12" action="ppaction://hlinksldjump"/>
          </p:cNvPr>
          <p:cNvSpPr>
            <a:spLocks noChangeArrowheads="1"/>
          </p:cNvSpPr>
          <p:nvPr/>
        </p:nvSpPr>
        <p:spPr bwMode="auto">
          <a:xfrm>
            <a:off x="3581400" y="1828800"/>
            <a:ext cx="2133600" cy="1828800"/>
          </a:xfrm>
          <a:prstGeom prst="rect">
            <a:avLst/>
          </a:prstGeom>
          <a:blipFill dpi="0" rotWithShape="1">
            <a:blip r:embed="rId13"/>
            <a:srcRect/>
            <a:stretch>
              <a:fillRect/>
            </a:stretch>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1" hangingPunct="1"/>
            <a:endParaRPr lang="en-US">
              <a:cs typeface="Arial" charset="0"/>
            </a:endParaRPr>
          </a:p>
        </p:txBody>
      </p:sp>
      <p:sp>
        <p:nvSpPr>
          <p:cNvPr id="10249" name="AutoShape 10">
            <a:hlinkClick r:id="rId14" action="ppaction://hlinksldjump"/>
          </p:cNvPr>
          <p:cNvSpPr>
            <a:spLocks noChangeArrowheads="1"/>
          </p:cNvSpPr>
          <p:nvPr/>
        </p:nvSpPr>
        <p:spPr bwMode="auto">
          <a:xfrm rot="5400000">
            <a:off x="6362700" y="1943100"/>
            <a:ext cx="2514600" cy="1676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78 w 21600"/>
              <a:gd name="T13" fmla="*/ 2878 h 21600"/>
              <a:gd name="T14" fmla="*/ 18722 w 21600"/>
              <a:gd name="T15" fmla="*/ 18722 h 21600"/>
            </a:gdLst>
            <a:ahLst/>
            <a:cxnLst>
              <a:cxn ang="T8">
                <a:pos x="T0" y="T1"/>
              </a:cxn>
              <a:cxn ang="T9">
                <a:pos x="T2" y="T3"/>
              </a:cxn>
              <a:cxn ang="T10">
                <a:pos x="T4" y="T5"/>
              </a:cxn>
              <a:cxn ang="T11">
                <a:pos x="T6" y="T7"/>
              </a:cxn>
            </a:cxnLst>
            <a:rect l="T12" t="T13" r="T14" b="T15"/>
            <a:pathLst>
              <a:path w="21600" h="21600">
                <a:moveTo>
                  <a:pt x="0" y="0"/>
                </a:moveTo>
                <a:lnTo>
                  <a:pt x="2156" y="21600"/>
                </a:lnTo>
                <a:lnTo>
                  <a:pt x="19444" y="21600"/>
                </a:lnTo>
                <a:lnTo>
                  <a:pt x="21600" y="0"/>
                </a:lnTo>
                <a:lnTo>
                  <a:pt x="0" y="0"/>
                </a:lnTo>
                <a:close/>
              </a:path>
            </a:pathLst>
          </a:custGeom>
          <a:blipFill dpi="0" rotWithShape="0">
            <a:blip r:embed="rId15"/>
            <a:srcRect/>
            <a:stretch>
              <a:fillRect/>
            </a:stretch>
          </a:blipFill>
          <a:ln w="9525">
            <a:solidFill>
              <a:schemeClr val="tx1"/>
            </a:solidFill>
            <a:miter lim="800000"/>
            <a:headEnd/>
            <a:tailEnd/>
          </a:ln>
        </p:spPr>
        <p:txBody>
          <a:bodyPr rot="10800000" vert="eaVert" wrap="none" anchor="ctr"/>
          <a:lstStyle/>
          <a:p>
            <a:endParaRPr lang="en-US"/>
          </a:p>
        </p:txBody>
      </p:sp>
      <p:sp>
        <p:nvSpPr>
          <p:cNvPr id="11" name="TextBox 10"/>
          <p:cNvSpPr txBox="1"/>
          <p:nvPr/>
        </p:nvSpPr>
        <p:spPr>
          <a:xfrm>
            <a:off x="3352800" y="381000"/>
            <a:ext cx="2590800" cy="307777"/>
          </a:xfrm>
          <a:prstGeom prst="rect">
            <a:avLst/>
          </a:prstGeom>
          <a:solidFill>
            <a:srgbClr val="C4BD97"/>
          </a:solidFill>
        </p:spPr>
        <p:txBody>
          <a:bodyPr wrap="square" rtlCol="0">
            <a:spAutoFit/>
          </a:bodyPr>
          <a:lstStyle/>
          <a:p>
            <a:pPr algn="ctr"/>
            <a:r>
              <a:rPr lang="en-US" sz="1400" b="1" dirty="0" smtClean="0"/>
              <a:t>The Titanic Museum</a:t>
            </a:r>
            <a:endParaRPr lang="en-US" sz="1400" b="1"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1267" name="AutoShape 3"/>
          <p:cNvSpPr>
            <a:spLocks noChangeArrowheads="1"/>
          </p:cNvSpPr>
          <p:nvPr/>
        </p:nvSpPr>
        <p:spPr bwMode="auto">
          <a:xfrm>
            <a:off x="152400" y="2057400"/>
            <a:ext cx="8991600" cy="39624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1268" name="Text Box 4"/>
          <p:cNvSpPr txBox="1">
            <a:spLocks noChangeArrowheads="1"/>
          </p:cNvSpPr>
          <p:nvPr/>
        </p:nvSpPr>
        <p:spPr bwMode="auto">
          <a:xfrm>
            <a:off x="457200" y="2133600"/>
            <a:ext cx="8305800"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r>
              <a:rPr lang="en-US" sz="2400" dirty="0">
                <a:solidFill>
                  <a:schemeClr val="bg1"/>
                </a:solidFill>
                <a:latin typeface="+mn-lt"/>
                <a:cs typeface="Arial" charset="0"/>
              </a:rPr>
              <a:t>In 1907, the White Star Line's rival, Cunard, launched the two fastest passenger ships in service at the time. This sparked competition which began the design and construction of the Titanic. Unlike Cunard</a:t>
            </a:r>
            <a:r>
              <a:rPr lang="ja-JP" altLang="en-US" sz="2400" dirty="0">
                <a:solidFill>
                  <a:schemeClr val="bg1"/>
                </a:solidFill>
                <a:latin typeface="+mn-lt"/>
                <a:cs typeface="Arial" charset="0"/>
              </a:rPr>
              <a:t>’</a:t>
            </a:r>
            <a:r>
              <a:rPr lang="en-US" altLang="ja-JP" sz="2400" dirty="0">
                <a:solidFill>
                  <a:schemeClr val="bg1"/>
                </a:solidFill>
                <a:latin typeface="+mn-lt"/>
                <a:cs typeface="Arial" charset="0"/>
              </a:rPr>
              <a:t>s ship, they </a:t>
            </a:r>
            <a:r>
              <a:rPr lang="en-US" altLang="ja-JP" sz="2400" dirty="0" err="1">
                <a:solidFill>
                  <a:schemeClr val="bg1"/>
                </a:solidFill>
                <a:latin typeface="+mn-lt"/>
                <a:cs typeface="Arial" charset="0"/>
              </a:rPr>
              <a:t>didn</a:t>
            </a:r>
            <a:r>
              <a:rPr lang="ja-JP" altLang="en-US" sz="2400" dirty="0">
                <a:solidFill>
                  <a:schemeClr val="bg1"/>
                </a:solidFill>
                <a:latin typeface="+mn-lt"/>
                <a:cs typeface="Arial" charset="0"/>
              </a:rPr>
              <a:t>’</a:t>
            </a:r>
            <a:r>
              <a:rPr lang="en-US" altLang="ja-JP" sz="2400" dirty="0">
                <a:solidFill>
                  <a:schemeClr val="bg1"/>
                </a:solidFill>
                <a:latin typeface="+mn-lt"/>
                <a:cs typeface="Arial" charset="0"/>
              </a:rPr>
              <a:t>t focus on improving speed but rather focused on the size and luxury of the ship. The Titanic was built by Harland &amp; </a:t>
            </a:r>
            <a:r>
              <a:rPr lang="en-US" altLang="ja-JP" sz="2400" dirty="0" err="1">
                <a:solidFill>
                  <a:schemeClr val="bg1"/>
                </a:solidFill>
                <a:latin typeface="+mn-lt"/>
                <a:cs typeface="Arial" charset="0"/>
              </a:rPr>
              <a:t>Wollf</a:t>
            </a:r>
            <a:r>
              <a:rPr lang="en-US" altLang="ja-JP" sz="2400" dirty="0">
                <a:solidFill>
                  <a:schemeClr val="bg1"/>
                </a:solidFill>
                <a:latin typeface="+mn-lt"/>
                <a:cs typeface="Arial" charset="0"/>
              </a:rPr>
              <a:t>, White Star Line</a:t>
            </a:r>
            <a:r>
              <a:rPr lang="ja-JP" altLang="en-US" sz="2400" dirty="0">
                <a:solidFill>
                  <a:schemeClr val="bg1"/>
                </a:solidFill>
                <a:latin typeface="+mn-lt"/>
                <a:cs typeface="Arial" charset="0"/>
              </a:rPr>
              <a:t>’</a:t>
            </a:r>
            <a:r>
              <a:rPr lang="en-US" altLang="ja-JP" sz="2400" dirty="0">
                <a:solidFill>
                  <a:schemeClr val="bg1"/>
                </a:solidFill>
                <a:latin typeface="+mn-lt"/>
                <a:cs typeface="Arial" charset="0"/>
              </a:rPr>
              <a:t>s longtime shipbuilder. Construction started on the ship in Belfast, northern Ireland in late 1908. Of Harland &amp; Wolff's 15,000 workers, around 3,000 worked on the Titanic. </a:t>
            </a:r>
          </a:p>
          <a:p>
            <a:pPr eaLnBrk="1" hangingPunct="1"/>
            <a:r>
              <a:rPr lang="en-US" sz="1800" dirty="0">
                <a:solidFill>
                  <a:schemeClr val="bg1"/>
                </a:solidFill>
                <a:latin typeface="Arial" charset="0"/>
                <a:cs typeface="Arial" charset="0"/>
              </a:rPr>
              <a:t/>
            </a:r>
            <a:br>
              <a:rPr lang="en-US" sz="1800" dirty="0">
                <a:solidFill>
                  <a:schemeClr val="bg1"/>
                </a:solidFill>
                <a:latin typeface="Arial" charset="0"/>
                <a:cs typeface="Arial" charset="0"/>
              </a:rPr>
            </a:br>
            <a:r>
              <a:rPr lang="en-US" sz="1800" dirty="0">
                <a:latin typeface="Arial" charset="0"/>
                <a:cs typeface="Arial" charset="0"/>
              </a:rPr>
              <a:t/>
            </a:r>
            <a:br>
              <a:rPr lang="en-US" sz="1800" dirty="0">
                <a:latin typeface="Arial" charset="0"/>
                <a:cs typeface="Arial" charset="0"/>
              </a:rPr>
            </a:br>
            <a:endParaRPr lang="en-US" sz="1800" dirty="0">
              <a:latin typeface="Arial" charset="0"/>
              <a:cs typeface="Arial" charset="0"/>
            </a:endParaRPr>
          </a:p>
        </p:txBody>
      </p:sp>
      <p:sp>
        <p:nvSpPr>
          <p:cNvPr id="11269" name="AutoShape 5"/>
          <p:cNvSpPr>
            <a:spLocks noChangeArrowheads="1"/>
          </p:cNvSpPr>
          <p:nvPr/>
        </p:nvSpPr>
        <p:spPr bwMode="auto">
          <a:xfrm>
            <a:off x="441325" y="60960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1270" name="Rectangle 6"/>
          <p:cNvSpPr>
            <a:spLocks noGrp="1" noChangeArrowheads="1"/>
          </p:cNvSpPr>
          <p:nvPr>
            <p:ph type="title" idx="4294967295"/>
          </p:nvPr>
        </p:nvSpPr>
        <p:spPr>
          <a:xfrm>
            <a:off x="609600" y="762000"/>
            <a:ext cx="5257800" cy="762000"/>
          </a:xfrm>
          <a:noFill/>
        </p:spPr>
        <p:txBody>
          <a:bodyPr anchor="t"/>
          <a:lstStyle/>
          <a:p>
            <a:r>
              <a:rPr lang="en-US">
                <a:solidFill>
                  <a:schemeClr val="bg1"/>
                </a:solidFill>
                <a:latin typeface="Calibri" charset="0"/>
                <a:ea typeface="MS PGothic" charset="0"/>
              </a:rPr>
              <a:t>Construction</a:t>
            </a:r>
            <a:endParaRPr lang="en-US" sz="4800">
              <a:solidFill>
                <a:schemeClr val="bg1"/>
              </a:solidFill>
              <a:latin typeface="Calibri" charset="0"/>
              <a:ea typeface="MS PGothic" charset="0"/>
            </a:endParaRPr>
          </a:p>
        </p:txBody>
      </p:sp>
      <p:sp>
        <p:nvSpPr>
          <p:cNvPr id="11271" name="AutoShape 8">
            <a:hlinkClick r:id="rId3" action="ppaction://hlinksldjump"/>
          </p:cNvPr>
          <p:cNvSpPr>
            <a:spLocks noChangeArrowheads="1"/>
          </p:cNvSpPr>
          <p:nvPr/>
        </p:nvSpPr>
        <p:spPr bwMode="auto">
          <a:xfrm flipH="1">
            <a:off x="3657600" y="6172200"/>
            <a:ext cx="1752600" cy="57785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dirty="0">
                <a:cs typeface="Arial" charset="0"/>
              </a:rPr>
              <a:t>Back to Room 1</a:t>
            </a:r>
          </a:p>
        </p:txBody>
      </p:sp>
      <p:pic>
        <p:nvPicPr>
          <p:cNvPr id="11272" name="Picture 2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477001" y="190500"/>
            <a:ext cx="2001838" cy="1668463"/>
          </a:xfrm>
          <a:prstGeom prst="rect">
            <a:avLst/>
          </a:prstGeom>
          <a:noFill/>
          <a:ln w="38100">
            <a:solidFill>
              <a:srgbClr val="C4BD97"/>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2291" name="AutoShape 3"/>
          <p:cNvSpPr>
            <a:spLocks noChangeArrowheads="1"/>
          </p:cNvSpPr>
          <p:nvPr/>
        </p:nvSpPr>
        <p:spPr bwMode="auto">
          <a:xfrm>
            <a:off x="381000" y="2057400"/>
            <a:ext cx="8382000" cy="42672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2292" name="Text Box 4"/>
          <p:cNvSpPr txBox="1">
            <a:spLocks noChangeArrowheads="1"/>
          </p:cNvSpPr>
          <p:nvPr/>
        </p:nvSpPr>
        <p:spPr bwMode="auto">
          <a:xfrm>
            <a:off x="685800" y="2170113"/>
            <a:ext cx="78486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r>
              <a:rPr lang="en-US" sz="2400" dirty="0">
                <a:solidFill>
                  <a:schemeClr val="bg1"/>
                </a:solidFill>
                <a:latin typeface="+mn-lt"/>
                <a:cs typeface="Arial" charset="0"/>
              </a:rPr>
              <a:t>The Titanic was nearly 883 feet long and 104 feet high. It was claimed to be </a:t>
            </a:r>
            <a:r>
              <a:rPr lang="ja-JP" altLang="en-US" sz="2400" dirty="0">
                <a:solidFill>
                  <a:schemeClr val="bg1"/>
                </a:solidFill>
                <a:latin typeface="+mn-lt"/>
                <a:cs typeface="Arial" charset="0"/>
              </a:rPr>
              <a:t>“</a:t>
            </a:r>
            <a:r>
              <a:rPr lang="en-US" altLang="ja-JP" sz="2400" dirty="0">
                <a:solidFill>
                  <a:schemeClr val="bg1"/>
                </a:solidFill>
                <a:latin typeface="+mn-lt"/>
                <a:cs typeface="Arial" charset="0"/>
              </a:rPr>
              <a:t>unsinkable</a:t>
            </a:r>
            <a:r>
              <a:rPr lang="ja-JP" altLang="en-US" sz="2400" dirty="0">
                <a:solidFill>
                  <a:schemeClr val="bg1"/>
                </a:solidFill>
                <a:latin typeface="+mn-lt"/>
                <a:cs typeface="Arial" charset="0"/>
              </a:rPr>
              <a:t>”</a:t>
            </a:r>
            <a:r>
              <a:rPr lang="en-US" altLang="ja-JP" sz="2400" dirty="0">
                <a:solidFill>
                  <a:schemeClr val="bg1"/>
                </a:solidFill>
                <a:latin typeface="+mn-lt"/>
                <a:cs typeface="Arial" charset="0"/>
              </a:rPr>
              <a:t> based on its design of sixteen compartments separated by bulkheads in the lower portion of the ship. There were doors between each of the compartments that were supposed to be easy to close with the flip of a switch in case of an emergency, sealing the compartments off from one another and theoretically keeping water confined to the separate compartments. Unfortunately, this system failed when water reached five of the compartments and managed to sink the Titanic.</a:t>
            </a:r>
            <a:endParaRPr lang="en-US" sz="2400" dirty="0">
              <a:solidFill>
                <a:schemeClr val="bg1"/>
              </a:solidFill>
              <a:latin typeface="+mn-lt"/>
              <a:cs typeface="Arial" charset="0"/>
            </a:endParaRPr>
          </a:p>
        </p:txBody>
      </p:sp>
      <p:sp>
        <p:nvSpPr>
          <p:cNvPr id="12293" name="AutoShape 5"/>
          <p:cNvSpPr>
            <a:spLocks noChangeArrowheads="1"/>
          </p:cNvSpPr>
          <p:nvPr/>
        </p:nvSpPr>
        <p:spPr bwMode="auto">
          <a:xfrm>
            <a:off x="411163" y="615950"/>
            <a:ext cx="5486400" cy="1066800"/>
          </a:xfrm>
          <a:prstGeom prst="roundRect">
            <a:avLst>
              <a:gd name="adj" fmla="val 16667"/>
            </a:avLst>
          </a:prstGeom>
          <a:solidFill>
            <a:schemeClr val="tx2"/>
          </a:solidFill>
          <a:ln w="76200">
            <a:solidFill>
              <a:srgbClr val="C4BD97"/>
            </a:solidFill>
            <a:round/>
            <a:headEnd/>
            <a:tailEnd/>
          </a:ln>
        </p:spPr>
        <p:txBody>
          <a:bodyPr wrap="none" anchor="ctr"/>
          <a:lstStyle/>
          <a:p>
            <a:pPr eaLnBrk="1" hangingPunct="1"/>
            <a:endParaRPr lang="en-US">
              <a:cs typeface="Arial" charset="0"/>
            </a:endParaRPr>
          </a:p>
        </p:txBody>
      </p:sp>
      <p:sp>
        <p:nvSpPr>
          <p:cNvPr id="12294" name="Rectangle 6"/>
          <p:cNvSpPr>
            <a:spLocks noGrp="1" noChangeArrowheads="1"/>
          </p:cNvSpPr>
          <p:nvPr>
            <p:ph type="title" idx="4294967295"/>
          </p:nvPr>
        </p:nvSpPr>
        <p:spPr>
          <a:xfrm>
            <a:off x="609600" y="762000"/>
            <a:ext cx="5029200" cy="762000"/>
          </a:xfrm>
          <a:noFill/>
        </p:spPr>
        <p:txBody>
          <a:bodyPr anchor="t"/>
          <a:lstStyle/>
          <a:p>
            <a:r>
              <a:rPr lang="en-US">
                <a:solidFill>
                  <a:schemeClr val="bg1"/>
                </a:solidFill>
                <a:latin typeface="Calibri" charset="0"/>
                <a:ea typeface="MS PGothic" charset="0"/>
              </a:rPr>
              <a:t>Description</a:t>
            </a:r>
            <a:endParaRPr lang="en-US" sz="4800">
              <a:solidFill>
                <a:schemeClr val="bg1"/>
              </a:solidFill>
              <a:latin typeface="Calibri" charset="0"/>
              <a:ea typeface="MS PGothic" charset="0"/>
            </a:endParaRPr>
          </a:p>
        </p:txBody>
      </p:sp>
      <p:sp>
        <p:nvSpPr>
          <p:cNvPr id="12295" name="Rectangle 7"/>
          <p:cNvSpPr>
            <a:spLocks noChangeArrowheads="1"/>
          </p:cNvSpPr>
          <p:nvPr/>
        </p:nvSpPr>
        <p:spPr bwMode="auto">
          <a:xfrm>
            <a:off x="6629400" y="381000"/>
            <a:ext cx="2133600" cy="1524000"/>
          </a:xfrm>
          <a:prstGeom prst="rect">
            <a:avLst/>
          </a:prstGeom>
          <a:solidFill>
            <a:schemeClr val="accent1"/>
          </a:solidFill>
          <a:ln w="76200">
            <a:solidFill>
              <a:srgbClr val="C4BD97"/>
            </a:solidFill>
            <a:miter lim="800000"/>
            <a:headEnd/>
            <a:tailEnd/>
          </a:ln>
        </p:spPr>
        <p:txBody>
          <a:bodyPr wrap="none" anchor="ctr"/>
          <a:lstStyle/>
          <a:p>
            <a:pPr algn="ctr" eaLnBrk="1" hangingPunct="1"/>
            <a:r>
              <a:rPr lang="en-US">
                <a:cs typeface="Arial" charset="0"/>
              </a:rPr>
              <a:t>Insert Artifact </a:t>
            </a:r>
          </a:p>
          <a:p>
            <a:pPr algn="ctr" eaLnBrk="1" hangingPunct="1"/>
            <a:r>
              <a:rPr lang="en-US">
                <a:cs typeface="Arial" charset="0"/>
              </a:rPr>
              <a:t>Picture Here</a:t>
            </a:r>
          </a:p>
        </p:txBody>
      </p:sp>
      <p:sp>
        <p:nvSpPr>
          <p:cNvPr id="12296" name="AutoShape 8">
            <a:hlinkClick r:id="rId3" action="ppaction://hlinksldjump"/>
          </p:cNvPr>
          <p:cNvSpPr>
            <a:spLocks noChangeArrowheads="1"/>
          </p:cNvSpPr>
          <p:nvPr/>
        </p:nvSpPr>
        <p:spPr bwMode="auto">
          <a:xfrm flipH="1">
            <a:off x="3657600" y="6324600"/>
            <a:ext cx="1752600" cy="3048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a:cs typeface="Arial" charset="0"/>
              </a:rPr>
              <a:t>Back to Room 1</a:t>
            </a:r>
          </a:p>
        </p:txBody>
      </p:sp>
      <p:pic>
        <p:nvPicPr>
          <p:cNvPr id="12297" name="Picture 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662738" y="381000"/>
            <a:ext cx="2066925" cy="1538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6858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cs typeface="Arial" charset="0"/>
            </a:endParaRPr>
          </a:p>
        </p:txBody>
      </p:sp>
      <p:sp>
        <p:nvSpPr>
          <p:cNvPr id="13315" name="AutoShape 8">
            <a:hlinkClick r:id="rId2" action="ppaction://hlinksldjump"/>
          </p:cNvPr>
          <p:cNvSpPr>
            <a:spLocks noChangeArrowheads="1"/>
          </p:cNvSpPr>
          <p:nvPr/>
        </p:nvSpPr>
        <p:spPr bwMode="auto">
          <a:xfrm flipH="1">
            <a:off x="3657600" y="5943600"/>
            <a:ext cx="1752600" cy="457200"/>
          </a:xfrm>
          <a:prstGeom prst="homePlate">
            <a:avLst>
              <a:gd name="adj" fmla="val 0"/>
            </a:avLst>
          </a:prstGeom>
          <a:solidFill>
            <a:srgbClr val="E36A68"/>
          </a:solidFill>
          <a:ln w="57150">
            <a:solidFill>
              <a:srgbClr val="4D1715"/>
            </a:solidFill>
            <a:miter lim="800000"/>
            <a:headEnd/>
            <a:tailEnd/>
          </a:ln>
        </p:spPr>
        <p:txBody>
          <a:bodyPr wrap="none" anchor="ctr"/>
          <a:lstStyle/>
          <a:p>
            <a:pPr algn="ctr" eaLnBrk="1" hangingPunct="1"/>
            <a:r>
              <a:rPr lang="en-US" sz="1400" dirty="0">
                <a:cs typeface="Arial" charset="0"/>
              </a:rPr>
              <a:t>Back to Room 1</a:t>
            </a:r>
          </a:p>
        </p:txBody>
      </p:sp>
      <p:pic>
        <p:nvPicPr>
          <p:cNvPr id="13316" name="Picture 2" descr="Image result for titanic constru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33400"/>
            <a:ext cx="7240588" cy="5221288"/>
          </a:xfrm>
          <a:prstGeom prst="rect">
            <a:avLst/>
          </a:prstGeom>
          <a:noFill/>
          <a:ln w="7620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6988</TotalTime>
  <Words>1648</Words>
  <Application>Microsoft Office PowerPoint</Application>
  <PresentationFormat>On-screen Show (4:3)</PresentationFormat>
  <Paragraphs>114</Paragraphs>
  <Slides>19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ＭＳ Ｐゴシック</vt:lpstr>
      <vt:lpstr>ＭＳ Ｐゴシック</vt:lpstr>
      <vt:lpstr>Arial</vt:lpstr>
      <vt:lpstr>Arial Narrow</vt:lpstr>
      <vt:lpstr>Bell MT</vt:lpstr>
      <vt:lpstr>Broadway</vt:lpstr>
      <vt:lpstr>Calibri</vt:lpstr>
      <vt:lpstr>Times New Roman</vt:lpstr>
      <vt:lpstr>Custom Design</vt:lpstr>
      <vt:lpstr>Museum Entrance</vt:lpstr>
      <vt:lpstr>Curator Information</vt:lpstr>
      <vt:lpstr>Building the Titanic</vt:lpstr>
      <vt:lpstr>Life on the Titanic</vt:lpstr>
      <vt:lpstr>Important People</vt:lpstr>
      <vt:lpstr>Sinking of the Titanic</vt:lpstr>
      <vt:lpstr>Construction</vt:lpstr>
      <vt:lpstr>Description</vt:lpstr>
      <vt:lpstr>PowerPoint Presentation</vt:lpstr>
      <vt:lpstr>First Class Travel</vt:lpstr>
      <vt:lpstr>Second Class Travel</vt:lpstr>
      <vt:lpstr>Third Class Travel</vt:lpstr>
      <vt:lpstr>Captain Edward J. Smith</vt:lpstr>
      <vt:lpstr>Survivors</vt:lpstr>
      <vt:lpstr>Millvina Dean</vt:lpstr>
      <vt:lpstr>Titanic Iceberg</vt:lpstr>
      <vt:lpstr>CGI Sinking of Titanic</vt:lpstr>
      <vt:lpstr>A Century Later</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Cazworks Terminal</dc:creator>
  <cp:lastModifiedBy>Pardieck, Sherrie</cp:lastModifiedBy>
  <cp:revision>179</cp:revision>
  <dcterms:created xsi:type="dcterms:W3CDTF">2006-08-16T00:00:00Z</dcterms:created>
  <dcterms:modified xsi:type="dcterms:W3CDTF">2017-04-17T12:18:58Z</dcterms:modified>
</cp:coreProperties>
</file>